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256" r:id="rId2"/>
    <p:sldId id="503" r:id="rId3"/>
    <p:sldId id="472" r:id="rId4"/>
    <p:sldId id="325" r:id="rId5"/>
    <p:sldId id="329" r:id="rId6"/>
    <p:sldId id="330" r:id="rId7"/>
    <p:sldId id="331" r:id="rId8"/>
    <p:sldId id="332" r:id="rId9"/>
    <p:sldId id="338" r:id="rId10"/>
    <p:sldId id="339" r:id="rId11"/>
    <p:sldId id="350" r:id="rId12"/>
    <p:sldId id="343" r:id="rId13"/>
    <p:sldId id="260" r:id="rId14"/>
    <p:sldId id="346" r:id="rId15"/>
    <p:sldId id="347" r:id="rId16"/>
    <p:sldId id="345" r:id="rId17"/>
    <p:sldId id="435" r:id="rId18"/>
    <p:sldId id="458" r:id="rId19"/>
    <p:sldId id="459" r:id="rId20"/>
    <p:sldId id="349" r:id="rId21"/>
    <p:sldId id="355" r:id="rId22"/>
    <p:sldId id="356" r:id="rId23"/>
    <p:sldId id="353" r:id="rId24"/>
    <p:sldId id="352" r:id="rId25"/>
    <p:sldId id="354" r:id="rId26"/>
    <p:sldId id="357" r:id="rId27"/>
    <p:sldId id="359" r:id="rId28"/>
    <p:sldId id="358" r:id="rId29"/>
    <p:sldId id="348" r:id="rId30"/>
    <p:sldId id="362" r:id="rId31"/>
    <p:sldId id="361" r:id="rId32"/>
    <p:sldId id="448" r:id="rId33"/>
    <p:sldId id="449" r:id="rId34"/>
    <p:sldId id="451" r:id="rId35"/>
    <p:sldId id="370" r:id="rId36"/>
    <p:sldId id="373" r:id="rId37"/>
    <p:sldId id="371" r:id="rId38"/>
    <p:sldId id="372" r:id="rId39"/>
    <p:sldId id="334" r:id="rId40"/>
    <p:sldId id="375" r:id="rId41"/>
    <p:sldId id="374" r:id="rId42"/>
    <p:sldId id="376" r:id="rId43"/>
    <p:sldId id="378" r:id="rId44"/>
    <p:sldId id="379" r:id="rId45"/>
    <p:sldId id="380" r:id="rId46"/>
    <p:sldId id="381" r:id="rId47"/>
    <p:sldId id="442" r:id="rId48"/>
    <p:sldId id="382" r:id="rId49"/>
    <p:sldId id="383" r:id="rId50"/>
    <p:sldId id="385" r:id="rId51"/>
    <p:sldId id="384" r:id="rId52"/>
    <p:sldId id="517" r:id="rId53"/>
    <p:sldId id="387" r:id="rId54"/>
    <p:sldId id="388" r:id="rId55"/>
    <p:sldId id="386" r:id="rId56"/>
    <p:sldId id="392" r:id="rId57"/>
    <p:sldId id="571" r:id="rId58"/>
    <p:sldId id="443" r:id="rId59"/>
    <p:sldId id="391" r:id="rId60"/>
    <p:sldId id="393" r:id="rId61"/>
    <p:sldId id="394" r:id="rId62"/>
    <p:sldId id="395" r:id="rId63"/>
    <p:sldId id="396" r:id="rId64"/>
    <p:sldId id="397" r:id="rId65"/>
    <p:sldId id="398" r:id="rId66"/>
    <p:sldId id="399" r:id="rId67"/>
    <p:sldId id="401" r:id="rId68"/>
    <p:sldId id="402" r:id="rId69"/>
    <p:sldId id="400" r:id="rId70"/>
    <p:sldId id="344" r:id="rId71"/>
    <p:sldId id="404" r:id="rId72"/>
    <p:sldId id="405" r:id="rId73"/>
    <p:sldId id="406" r:id="rId74"/>
    <p:sldId id="407" r:id="rId75"/>
    <p:sldId id="408" r:id="rId76"/>
    <p:sldId id="409" r:id="rId77"/>
    <p:sldId id="336" r:id="rId78"/>
    <p:sldId id="410" r:id="rId79"/>
    <p:sldId id="411" r:id="rId80"/>
    <p:sldId id="412" r:id="rId81"/>
    <p:sldId id="434" r:id="rId82"/>
    <p:sldId id="340" r:id="rId83"/>
    <p:sldId id="351" r:id="rId84"/>
    <p:sldId id="414" r:id="rId85"/>
    <p:sldId id="413" r:id="rId86"/>
    <p:sldId id="417" r:id="rId87"/>
    <p:sldId id="418" r:id="rId88"/>
    <p:sldId id="579" r:id="rId8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40" autoAdjust="0"/>
  </p:normalViewPr>
  <p:slideViewPr>
    <p:cSldViewPr>
      <p:cViewPr>
        <p:scale>
          <a:sx n="70" d="100"/>
          <a:sy n="70" d="100"/>
        </p:scale>
        <p:origin x="-129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7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7D003-46B3-40FF-8899-FB6B323C6798}" type="datetimeFigureOut">
              <a:rPr lang="tr-TR" smtClean="0"/>
              <a:pPr/>
              <a:t>4.10.2020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A7672-AE47-464C-AC4E-F10D3E464905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3</a:t>
            </a:fld>
            <a:endParaRPr 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14</a:t>
            </a:fld>
            <a:endParaRPr 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15</a:t>
            </a:fld>
            <a:endParaRPr lang="tr-T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16</a:t>
            </a:fld>
            <a:endParaRPr lang="tr-T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17</a:t>
            </a:fld>
            <a:endParaRPr lang="tr-T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18</a:t>
            </a:fld>
            <a:endParaRPr lang="tr-T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19</a:t>
            </a:fld>
            <a:endParaRPr lang="tr-T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20</a:t>
            </a:fld>
            <a:endParaRPr lang="tr-T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21</a:t>
            </a:fld>
            <a:endParaRPr lang="tr-T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22</a:t>
            </a:fld>
            <a:endParaRPr lang="tr-T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23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</a:t>
            </a:fld>
            <a:endParaRPr lang="tr-T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24</a:t>
            </a:fld>
            <a:endParaRPr lang="tr-T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25</a:t>
            </a:fld>
            <a:endParaRPr lang="tr-T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26</a:t>
            </a:fld>
            <a:endParaRPr lang="tr-T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27</a:t>
            </a:fld>
            <a:endParaRPr lang="tr-T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28</a:t>
            </a:fld>
            <a:endParaRPr lang="tr-T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29</a:t>
            </a:fld>
            <a:endParaRPr lang="tr-T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30</a:t>
            </a:fld>
            <a:endParaRPr lang="tr-T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31</a:t>
            </a:fld>
            <a:endParaRPr lang="tr-T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32</a:t>
            </a:fld>
            <a:endParaRPr lang="tr-T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33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</a:t>
            </a:fld>
            <a:endParaRPr lang="tr-T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34</a:t>
            </a:fld>
            <a:endParaRPr lang="tr-T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35</a:t>
            </a:fld>
            <a:endParaRPr lang="tr-T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36</a:t>
            </a:fld>
            <a:endParaRPr lang="tr-T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37</a:t>
            </a:fld>
            <a:endParaRPr lang="tr-T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38</a:t>
            </a:fld>
            <a:endParaRPr lang="tr-T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40</a:t>
            </a:fld>
            <a:endParaRPr lang="tr-T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41</a:t>
            </a:fld>
            <a:endParaRPr lang="tr-T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42</a:t>
            </a:fld>
            <a:endParaRPr lang="tr-T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43</a:t>
            </a:fld>
            <a:endParaRPr lang="tr-T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44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7</a:t>
            </a:fld>
            <a:endParaRPr lang="tr-T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45</a:t>
            </a:fld>
            <a:endParaRPr lang="tr-T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46</a:t>
            </a:fld>
            <a:endParaRPr lang="tr-T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47</a:t>
            </a:fld>
            <a:endParaRPr lang="tr-T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48</a:t>
            </a:fld>
            <a:endParaRPr lang="tr-T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49</a:t>
            </a:fld>
            <a:endParaRPr lang="tr-T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50</a:t>
            </a:fld>
            <a:endParaRPr lang="tr-T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51</a:t>
            </a:fld>
            <a:endParaRPr lang="tr-T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52</a:t>
            </a:fld>
            <a:endParaRPr lang="tr-T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53</a:t>
            </a:fld>
            <a:endParaRPr lang="tr-T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54</a:t>
            </a:fld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9</a:t>
            </a:fld>
            <a:endParaRPr lang="tr-T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55</a:t>
            </a:fld>
            <a:endParaRPr lang="tr-T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56</a:t>
            </a:fld>
            <a:endParaRPr lang="tr-T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57</a:t>
            </a:fld>
            <a:endParaRPr lang="tr-T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58</a:t>
            </a:fld>
            <a:endParaRPr lang="tr-T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59</a:t>
            </a:fld>
            <a:endParaRPr lang="tr-T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60</a:t>
            </a:fld>
            <a:endParaRPr lang="tr-T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61</a:t>
            </a:fld>
            <a:endParaRPr lang="tr-T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62</a:t>
            </a:fld>
            <a:endParaRPr lang="tr-T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63</a:t>
            </a:fld>
            <a:endParaRPr lang="tr-T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64</a:t>
            </a:fld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10</a:t>
            </a:fld>
            <a:endParaRPr lang="tr-T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65</a:t>
            </a:fld>
            <a:endParaRPr lang="tr-T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66</a:t>
            </a:fld>
            <a:endParaRPr lang="tr-T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67</a:t>
            </a:fld>
            <a:endParaRPr lang="tr-T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68</a:t>
            </a:fld>
            <a:endParaRPr lang="tr-T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69</a:t>
            </a:fld>
            <a:endParaRPr lang="tr-T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70</a:t>
            </a:fld>
            <a:endParaRPr lang="tr-T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71</a:t>
            </a:fld>
            <a:endParaRPr lang="tr-T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72</a:t>
            </a:fld>
            <a:endParaRPr lang="tr-T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73</a:t>
            </a:fld>
            <a:endParaRPr lang="tr-T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74</a:t>
            </a:fld>
            <a:endParaRPr 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11</a:t>
            </a:fld>
            <a:endParaRPr lang="tr-T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75</a:t>
            </a:fld>
            <a:endParaRPr lang="tr-T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76</a:t>
            </a:fld>
            <a:endParaRPr lang="tr-T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78</a:t>
            </a:fld>
            <a:endParaRPr lang="tr-T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79</a:t>
            </a:fld>
            <a:endParaRPr lang="tr-T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80</a:t>
            </a:fld>
            <a:endParaRPr lang="tr-T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81</a:t>
            </a:fld>
            <a:endParaRPr lang="tr-T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82</a:t>
            </a:fld>
            <a:endParaRPr lang="tr-TR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83</a:t>
            </a:fld>
            <a:endParaRPr lang="tr-TR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84</a:t>
            </a:fld>
            <a:endParaRPr lang="tr-TR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85</a:t>
            </a:fld>
            <a:endParaRPr 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12</a:t>
            </a:fld>
            <a:endParaRPr lang="tr-TR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86</a:t>
            </a:fld>
            <a:endParaRPr lang="tr-TR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87</a:t>
            </a:fld>
            <a:endParaRPr lang="tr-TR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88</a:t>
            </a:fld>
            <a:endParaRPr 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13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4.10.2020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4.10.2020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4.10.2020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4.10.2020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4.10.2020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4.10.2020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4.10.2020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4.10.2020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4.10.2020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4.10.2020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4.10.2020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4.10.2020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8352928" cy="1728192"/>
          </a:xfrm>
        </p:spPr>
        <p:txBody>
          <a:bodyPr>
            <a:normAutofit/>
          </a:bodyPr>
          <a:lstStyle/>
          <a:p>
            <a:r>
              <a:rPr lang="tr-TR" sz="105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COĞRAFYA-9</a:t>
            </a:r>
            <a:endParaRPr lang="tr-TR" sz="105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307201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348880"/>
            <a:ext cx="3366374" cy="316835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7" name="1 Başlık"/>
          <p:cNvSpPr txBox="1">
            <a:spLocks/>
          </p:cNvSpPr>
          <p:nvPr/>
        </p:nvSpPr>
        <p:spPr>
          <a:xfrm>
            <a:off x="395536" y="6093296"/>
            <a:ext cx="835292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cografyasever.com</a:t>
            </a:r>
            <a:r>
              <a:rPr kumimoji="0" lang="tr-TR" sz="10500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/ 2020               </a:t>
            </a: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@cgrfysvr</a:t>
            </a:r>
            <a:endParaRPr kumimoji="0" lang="tr-TR" sz="105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itchFamily="34" charset="0"/>
              <a:ea typeface="+mj-ea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 descr="C:\Users\PC\Desktop\2007-08-18_11-51-18_correct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Picture 4" descr="C:\Users\PC\Desktop\Vte3cL2CG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C:\Users\PC\Desktop\1546165_798852600169007_733209164745558607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251520" y="260648"/>
            <a:ext cx="8640960" cy="1125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Kapatılan maden ocağında ağaçlandırma çalışması  yapmak yerine mermerleri plastik boya ile yeşile boyayan işletme.</a:t>
            </a:r>
            <a:endParaRPr lang="tr-TR" sz="2400" dirty="0">
              <a:solidFill>
                <a:schemeClr val="bg1"/>
              </a:solidFill>
              <a:latin typeface="Bahnschrift Light" pitchFamily="34" charset="0"/>
            </a:endParaRPr>
          </a:p>
        </p:txBody>
      </p:sp>
      <p:pic>
        <p:nvPicPr>
          <p:cNvPr id="4" name="Picture 4" descr="https://cdn.pixabay.com/photo/2018/11/30/15/28/right-3847995_960_720.png"/>
          <p:cNvPicPr>
            <a:picLocks noChangeAspect="1" noChangeArrowheads="1"/>
          </p:cNvPicPr>
          <p:nvPr/>
        </p:nvPicPr>
        <p:blipFill>
          <a:blip r:embed="rId4" cstate="print"/>
          <a:srcRect l="48824" r="29126"/>
          <a:stretch>
            <a:fillRect/>
          </a:stretch>
        </p:blipFill>
        <p:spPr bwMode="auto">
          <a:xfrm>
            <a:off x="3491880" y="1412776"/>
            <a:ext cx="2016224" cy="3114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 descr="Res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157192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0" y="5013176"/>
            <a:ext cx="914400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600" dirty="0" smtClean="0">
                <a:latin typeface="Bahnschrift Light" pitchFamily="34" charset="0"/>
              </a:rPr>
              <a:t>Bursa Orhaneli'de 30 yıllık hizmet süresinin ardından 2013 yılında kapatılan maden ocağında ağaçlandırma çalışmaları yapılarak 1 milyon 700 bin fidanı toprakla buluşturuldu.</a:t>
            </a:r>
            <a:endParaRPr lang="tr-TR" sz="2600" dirty="0">
              <a:latin typeface="Bahnschrift Light" pitchFamily="34" charset="0"/>
            </a:endParaRPr>
          </a:p>
        </p:txBody>
      </p:sp>
      <p:pic>
        <p:nvPicPr>
          <p:cNvPr id="260098" name="Picture 2" descr="https://cdn.pixabay.com/photo/2018/11/30/15/28/right-3847995_960_720.png"/>
          <p:cNvPicPr>
            <a:picLocks noChangeAspect="1" noChangeArrowheads="1"/>
          </p:cNvPicPr>
          <p:nvPr/>
        </p:nvPicPr>
        <p:blipFill>
          <a:blip r:embed="rId4" cstate="print"/>
          <a:srcRect l="29137" r="49601"/>
          <a:stretch>
            <a:fillRect/>
          </a:stretch>
        </p:blipFill>
        <p:spPr bwMode="auto">
          <a:xfrm>
            <a:off x="6012160" y="1988840"/>
            <a:ext cx="2304256" cy="3691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0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" name="Picture 4" descr="C:\Users\PC\Desktop\10996488_853011068069245_3062592547651953085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1" name="Picture 5" descr="C:\Users\PC\Desktop\10854282_10153303702084683_6511070548968456347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9" name="Picture 3" descr="C:\Users\PC\Desktop\11102941_10153303703169683_2994437784551366514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323528" y="260648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chemeClr val="bg1"/>
                </a:solidFill>
                <a:latin typeface="Bahnschrift SemiLight" pitchFamily="34" charset="0"/>
              </a:rPr>
              <a:t>Çölde güneş enerji tarlaları</a:t>
            </a:r>
            <a:endParaRPr lang="tr-TR" sz="2400" dirty="0">
              <a:solidFill>
                <a:schemeClr val="bg1"/>
              </a:solidFill>
              <a:latin typeface="Bahnschrift Semi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Dikdörtgen"/>
          <p:cNvSpPr/>
          <p:nvPr/>
        </p:nvSpPr>
        <p:spPr>
          <a:xfrm>
            <a:off x="323528" y="332656"/>
            <a:ext cx="7470315" cy="4914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 smtClean="0">
                <a:latin typeface="Bahnschrift Light" pitchFamily="34" charset="0"/>
              </a:rPr>
              <a:t>Son yıllarda tarım alanları güneş enerji tarlalarına dönüşmekte.</a:t>
            </a:r>
            <a:endParaRPr lang="tr-TR" sz="2000" dirty="0"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8" name="Picture 2" descr="Res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4 Dikdörtgen"/>
          <p:cNvSpPr/>
          <p:nvPr/>
        </p:nvSpPr>
        <p:spPr>
          <a:xfrm>
            <a:off x="251520" y="188640"/>
            <a:ext cx="8568952" cy="1125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671 adet konutun elektrik ihtiyacını karşılayan Antalya Stadı 111.272 adet ağacı yok olmaktan kurtarıyor.</a:t>
            </a:r>
            <a:endParaRPr lang="tr-TR" sz="2400" dirty="0">
              <a:solidFill>
                <a:schemeClr val="bg1"/>
              </a:solidFill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6" name="Picture 2" descr="Res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352928" cy="1944216"/>
          </a:xfrm>
        </p:spPr>
        <p:txBody>
          <a:bodyPr>
            <a:normAutofit/>
          </a:bodyPr>
          <a:lstStyle/>
          <a:p>
            <a:r>
              <a:rPr lang="tr-TR" sz="8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İNSAN VE ÇEVRE</a:t>
            </a:r>
            <a:endParaRPr lang="tr-TR" sz="8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307201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348880"/>
            <a:ext cx="3366374" cy="316835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7" name="1 Başlık"/>
          <p:cNvSpPr txBox="1">
            <a:spLocks/>
          </p:cNvSpPr>
          <p:nvPr/>
        </p:nvSpPr>
        <p:spPr>
          <a:xfrm>
            <a:off x="395536" y="6093296"/>
            <a:ext cx="835292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cografyasever.com</a:t>
            </a:r>
            <a:r>
              <a:rPr kumimoji="0" lang="tr-TR" sz="10500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/ 2020               </a:t>
            </a: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@cgrfysvr</a:t>
            </a:r>
            <a:endParaRPr kumimoji="0" lang="tr-TR" sz="105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itchFamily="34" charset="0"/>
              <a:ea typeface="+mj-ea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C:\Users\PC\Desktop\BixiXa8CQAAWYS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3" name="2 Metin kutusu"/>
          <p:cNvSpPr txBox="1"/>
          <p:nvPr/>
        </p:nvSpPr>
        <p:spPr>
          <a:xfrm>
            <a:off x="251520" y="6021288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chemeClr val="bg1"/>
                </a:solidFill>
                <a:latin typeface="Bahnschrift SemiLight" pitchFamily="34" charset="0"/>
              </a:rPr>
              <a:t>Teraslama </a:t>
            </a:r>
            <a:endParaRPr lang="tr-TR" sz="2400" dirty="0">
              <a:solidFill>
                <a:schemeClr val="bg1"/>
              </a:solidFill>
              <a:latin typeface="Bahnschrift Semi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" y="180975"/>
            <a:ext cx="8801100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3851920" y="260648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latin typeface="Monotype Corsiva" pitchFamily="66" charset="0"/>
              </a:rPr>
              <a:t>               </a:t>
            </a:r>
            <a:r>
              <a:rPr lang="tr-TR" sz="2400" dirty="0" smtClean="0">
                <a:latin typeface="Bahnschrift Light" pitchFamily="34" charset="0"/>
              </a:rPr>
              <a:t>İsviçre ,Dağlar,Ulaşım</a:t>
            </a: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 </a:t>
            </a:r>
            <a:endParaRPr lang="tr-TR" sz="2400" dirty="0">
              <a:solidFill>
                <a:schemeClr val="bg1"/>
              </a:solidFill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http://www.travelsnapstories.com/wp-content/gallery/swissinfo/BrienzerRothornM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http://img2-acunnstatic.mncdn.com/upload/galeri/1_41612731252809785b89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http://images.forwallpaper.com/files/thumbs/preview/24/247061__train-red-railway-mountains-viaduct-bridge-switzerland_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6" name="Picture 8" descr="http://www.raileurope.com/cms-images/100/470/goldenpass-overview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http://www.estanbul.com/images/imported/2011/09/8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upload.wikimedia.org/wikipedia/commons/thumb/3/31/Great_Man_Made_River_schematic_EN.svg/300px-Great_Man_Made_River_schematic_EN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352928" cy="6192688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0" y="6396335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latin typeface="Bahnschrift Light" pitchFamily="34" charset="0"/>
              </a:rPr>
              <a:t>Libya Su Nakil Projesi ; Çölde Tarım  </a:t>
            </a:r>
            <a:endParaRPr lang="tr-TR" sz="2400" dirty="0">
              <a:solidFill>
                <a:schemeClr val="bg1"/>
              </a:solidFill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http://www.tekfeninsaat.com.tr/images/ozeldosya/libya/liby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24944"/>
            <a:ext cx="8784976" cy="3749402"/>
          </a:xfrm>
          <a:prstGeom prst="rect">
            <a:avLst/>
          </a:prstGeom>
          <a:noFill/>
        </p:spPr>
      </p:pic>
      <p:pic>
        <p:nvPicPr>
          <p:cNvPr id="194564" name="Picture 4" descr="http://www.tekfeninsaat.com.tr/images/ozeldosya/libya/libya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176465" cy="2664296"/>
          </a:xfrm>
          <a:prstGeom prst="rect">
            <a:avLst/>
          </a:prstGeom>
          <a:noFill/>
        </p:spPr>
      </p:pic>
      <p:pic>
        <p:nvPicPr>
          <p:cNvPr id="194568" name="Picture 8" descr="http://www.orwelltoday.com/libwaterpipelai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88640"/>
            <a:ext cx="4536504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3" name="Picture 3" descr="C:\Users\PC\Desktop\11082574_460773160738443_42290310409267506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3" name="2 Dikdörtgen"/>
          <p:cNvSpPr/>
          <p:nvPr/>
        </p:nvSpPr>
        <p:spPr>
          <a:xfrm>
            <a:off x="251520" y="260648"/>
            <a:ext cx="8568952" cy="571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dirty="0" err="1" smtClean="0">
                <a:latin typeface="Bahnschrift Light" pitchFamily="34" charset="0"/>
              </a:rPr>
              <a:t>Center</a:t>
            </a:r>
            <a:r>
              <a:rPr lang="tr-TR" sz="2400" dirty="0" smtClean="0">
                <a:latin typeface="Bahnschrift Light" pitchFamily="34" charset="0"/>
              </a:rPr>
              <a:t> Pivot projeleri ile çölde tarım</a:t>
            </a:r>
            <a:endParaRPr lang="tr-TR" sz="2400" dirty="0"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İNSAN  DOĞA  ÜZERİNDEKİ </a:t>
            </a:r>
            <a:br>
              <a:rPr lang="tr-TR" sz="4800" b="1" dirty="0" smtClean="0">
                <a:latin typeface="Calibri Light" pitchFamily="34" charset="0"/>
                <a:cs typeface="Calibri Light" pitchFamily="34" charset="0"/>
              </a:rPr>
            </a:br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ETKİLERİ NASILDIR? 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http://3.bp.blogspot.com/-D3u1ywt2bKM/TbxUN2C4HmI/AAAAAAAAAQk/qLBt1W2pm6s/s1600/saudi+fields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20" name="Picture 4" descr="Res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6" name="Picture 4" descr="Res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3" name="2 Dikdörtgen"/>
          <p:cNvSpPr/>
          <p:nvPr/>
        </p:nvSpPr>
        <p:spPr>
          <a:xfrm>
            <a:off x="251520" y="260648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 TİGEM Şanlıurfa /  Ceylanpınar</a:t>
            </a:r>
          </a:p>
          <a:p>
            <a:pPr>
              <a:lnSpc>
                <a:spcPct val="150000"/>
              </a:lnSpc>
            </a:pPr>
            <a:r>
              <a:rPr lang="tr-TR" sz="2400" dirty="0" err="1" smtClean="0">
                <a:solidFill>
                  <a:schemeClr val="bg1"/>
                </a:solidFill>
                <a:latin typeface="Bahnschrift Light" pitchFamily="34" charset="0"/>
              </a:rPr>
              <a:t>Center</a:t>
            </a: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 Pivot Sulama Sistemi Tarım Uygulamaları (586 Adet) </a:t>
            </a:r>
            <a:endParaRPr lang="tr-TR" sz="2400" dirty="0">
              <a:solidFill>
                <a:schemeClr val="bg1"/>
              </a:solidFill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2" descr="Res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https://upload.wikimedia.org/wikipedia/commons/b/b6/Las_Vegas_from_Frenchman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395536" y="260648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Çölde Kurulan </a:t>
            </a:r>
            <a:r>
              <a:rPr lang="tr-TR" sz="2400" dirty="0" err="1" smtClean="0">
                <a:solidFill>
                  <a:schemeClr val="bg1"/>
                </a:solidFill>
                <a:latin typeface="Bahnschrift Light" pitchFamily="34" charset="0"/>
              </a:rPr>
              <a:t>Las</a:t>
            </a: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 Vegas Şehri</a:t>
            </a:r>
            <a:endParaRPr lang="tr-TR" sz="2400" dirty="0">
              <a:solidFill>
                <a:schemeClr val="bg1"/>
              </a:solidFill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http://www.janrouven.com/tl_files/janrouven_v2/images/news/Las_Vegas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https://images.trvl-media.com/media/content/shared/images/travelguides/Las-Vegas-and-vicinity-178276-smalltabletRet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</p:spPr>
      </p:pic>
      <p:sp>
        <p:nvSpPr>
          <p:cNvPr id="3" name="2 Dikdörtgen"/>
          <p:cNvSpPr/>
          <p:nvPr/>
        </p:nvSpPr>
        <p:spPr>
          <a:xfrm>
            <a:off x="395536" y="260648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err="1" smtClean="0">
                <a:solidFill>
                  <a:schemeClr val="bg1"/>
                </a:solidFill>
                <a:latin typeface="Bahnschrift Light" pitchFamily="34" charset="0"/>
              </a:rPr>
              <a:t>Las</a:t>
            </a: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 </a:t>
            </a:r>
            <a:r>
              <a:rPr lang="tr-TR" sz="2400" dirty="0" err="1" smtClean="0">
                <a:solidFill>
                  <a:schemeClr val="bg1"/>
                </a:solidFill>
                <a:latin typeface="Bahnschrift Light" pitchFamily="34" charset="0"/>
              </a:rPr>
              <a:t>Vegas’ta</a:t>
            </a: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, bir yaz gününde 5.600 mw elektrik tüketilmekte</a:t>
            </a:r>
            <a:endParaRPr lang="tr-TR" sz="2400" dirty="0">
              <a:solidFill>
                <a:schemeClr val="bg1"/>
              </a:solidFill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http://7-themes.com/data_images/out/59/6973652-las-vegas-boulev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280920" cy="6048672"/>
          </a:xfrm>
        </p:spPr>
        <p:txBody>
          <a:bodyPr>
            <a:noAutofit/>
          </a:bodyPr>
          <a:lstStyle/>
          <a:p>
            <a:pPr algn="l"/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> </a:t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sz="3200" u="sng" dirty="0" smtClean="0">
                <a:solidFill>
                  <a:schemeClr val="bg1"/>
                </a:solidFill>
              </a:rPr>
              <a:t>İNSANLARIN HİDROSFER ÜZERİNDEKİ ETKİLERİ</a:t>
            </a:r>
            <a:r>
              <a:rPr lang="tr-TR" sz="3600" u="sng" dirty="0" smtClean="0">
                <a:solidFill>
                  <a:schemeClr val="bg1"/>
                </a:solidFill>
              </a:rPr>
              <a:t>                     </a:t>
            </a: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Kıyıların doldurularak yerleşim alanlarına döndürülmesi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Akarsu,bataklık,göl ve sulak alanların kurutulması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Kanallar ile yeni ulaşım yollarının açılması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Sulama kanallarının yapılması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Barajların yapılması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Suların yabancı maddelerle kirletilmesi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Derelerin ıslah edilmesi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Petrol,doğalgaz platformlarının kurulması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Liman ve marina yapımı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</a:t>
            </a:r>
            <a:r>
              <a:rPr lang="tr-TR" sz="3200" dirty="0" smtClean="0">
                <a:solidFill>
                  <a:schemeClr val="bg1"/>
                </a:solidFill>
              </a:rPr>
              <a:t/>
            </a:r>
            <a:br>
              <a:rPr lang="tr-TR" sz="3200" dirty="0" smtClean="0">
                <a:solidFill>
                  <a:schemeClr val="bg1"/>
                </a:solidFill>
              </a:rPr>
            </a:br>
            <a:r>
              <a:rPr lang="tr-TR" sz="3200" dirty="0" smtClean="0">
                <a:solidFill>
                  <a:schemeClr val="bg1"/>
                </a:solidFill>
              </a:rPr>
              <a:t/>
            </a:r>
            <a:br>
              <a:rPr lang="tr-TR" sz="3200" dirty="0" smtClean="0">
                <a:solidFill>
                  <a:schemeClr val="bg1"/>
                </a:solidFill>
              </a:rPr>
            </a:br>
            <a:r>
              <a:rPr lang="tr-TR" sz="3200" dirty="0" smtClean="0">
                <a:solidFill>
                  <a:schemeClr val="bg1"/>
                </a:solidFill>
              </a:rPr>
              <a:t> </a:t>
            </a: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endParaRPr lang="tr-T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424936" cy="6048672"/>
          </a:xfrm>
        </p:spPr>
        <p:txBody>
          <a:bodyPr>
            <a:noAutofit/>
          </a:bodyPr>
          <a:lstStyle/>
          <a:p>
            <a:pPr algn="l"/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sz="3200" u="sng" dirty="0" smtClean="0">
                <a:solidFill>
                  <a:schemeClr val="bg1"/>
                </a:solidFill>
              </a:rPr>
              <a:t>İNSANLARIN ATMOSFER ÜZERİNDEKİ ETKİLERİ</a:t>
            </a: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</a:rPr>
              <a:t>                          </a:t>
            </a: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Kloroflorokarbon gazlarının salınımı neticesinde ozon tabakasının seyrelmesi,sera etkisi ve küresel ısınmanın artması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Havaya karışan yabancı maddelerle kirliliğin artması,asit yağmurlarının oluşması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</a:t>
            </a:r>
            <a:r>
              <a:rPr lang="tr-TR" sz="3200" dirty="0" smtClean="0">
                <a:solidFill>
                  <a:schemeClr val="bg1"/>
                </a:solidFill>
              </a:rPr>
              <a:t/>
            </a:r>
            <a:br>
              <a:rPr lang="tr-TR" sz="3200" dirty="0" smtClean="0">
                <a:solidFill>
                  <a:schemeClr val="bg1"/>
                </a:solidFill>
              </a:rPr>
            </a:br>
            <a:r>
              <a:rPr lang="tr-TR" sz="3200" dirty="0" smtClean="0">
                <a:solidFill>
                  <a:schemeClr val="bg1"/>
                </a:solidFill>
              </a:rPr>
              <a:t/>
            </a:r>
            <a:br>
              <a:rPr lang="tr-TR" sz="3200" dirty="0" smtClean="0">
                <a:solidFill>
                  <a:schemeClr val="bg1"/>
                </a:solidFill>
              </a:rPr>
            </a:br>
            <a:r>
              <a:rPr lang="tr-TR" sz="3200" dirty="0" smtClean="0">
                <a:solidFill>
                  <a:schemeClr val="bg1"/>
                </a:solidFill>
              </a:rPr>
              <a:t> </a:t>
            </a: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endParaRPr lang="tr-T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PC\Desktop\resim\10997632_802832809770986_2536514216200780668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6516216" y="260648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latin typeface="Bahnschrift Light" pitchFamily="34" charset="0"/>
              </a:rPr>
              <a:t>Barajdan Önce </a:t>
            </a:r>
            <a:endParaRPr lang="tr-TR" sz="2400" dirty="0">
              <a:solidFill>
                <a:schemeClr val="bg1"/>
              </a:solidFill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esktop\resim\11043302_802831899771077_6935821546658526586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3491880" y="260648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latin typeface="Bahnschrift Light" pitchFamily="34" charset="0"/>
              </a:rPr>
              <a:t>   Barajdan Sonra / Oltu-Ayvalı Barajı </a:t>
            </a:r>
            <a:endParaRPr lang="tr-TR" sz="2400" dirty="0">
              <a:solidFill>
                <a:schemeClr val="bg1"/>
              </a:solidFill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\Desktop\resim\altımkaya baraj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3851920" y="260648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               Altınkaya Barajı / Samsun</a:t>
            </a:r>
            <a:endParaRPr lang="tr-TR" sz="2400" dirty="0">
              <a:solidFill>
                <a:schemeClr val="bg1"/>
              </a:solidFill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PC\Desktop\dubai-univer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5508104" y="2606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Dubai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C\Desktop\dubai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251520" y="260648"/>
            <a:ext cx="1440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Dubai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C\Desktop\dubai man made isla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5508104" y="2606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Dubai</a:t>
            </a:r>
            <a:endParaRPr lang="tr-TR" sz="2400" dirty="0">
              <a:solidFill>
                <a:schemeClr val="bg1"/>
              </a:solidFill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C\Desktop\Top-Dubai-Beach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5508104" y="2606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Dubai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C\Desktop\dubai-tati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5508104" y="2606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Dubai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C\Desktop\Elia-Locardi-Travel-Photography-Towering-Dreams-Dubai-UAE-900-W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5508104" y="2606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Dubai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s://biyosferdekicanliligindevami.files.wordpress.com/2015/05/planetozo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PC\Desktop\1425559842-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5508104" y="2606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Trabzon-Akyazı 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C\Desktop\iste-akyazi-projesinin-son-hali-IHA-20110603AY430720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712968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5508104" y="2606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Trabzon-Akyazı 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74" name="Picture 2" descr="https://img-s1.onedio.com/id-5856c79563e04c991dfccb7a/rev-0/w-900/h-498/f-jpg/s-e1dbe7f127f7fcadf83eeab744648bd5f0d6092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5508104" y="2606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Trabzon-Akyazı 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PC\Desktop\ordu-giresun-havaalani-8217-na-ilk-ucak-iniyor_h703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96952"/>
            <a:ext cx="8784976" cy="3648447"/>
          </a:xfrm>
          <a:prstGeom prst="rect">
            <a:avLst/>
          </a:prstGeom>
          <a:noFill/>
        </p:spPr>
      </p:pic>
      <p:pic>
        <p:nvPicPr>
          <p:cNvPr id="11268" name="Picture 4" descr="C:\Users\PC\Desktop\orgi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9"/>
            <a:ext cx="4104456" cy="2664296"/>
          </a:xfrm>
          <a:prstGeom prst="rect">
            <a:avLst/>
          </a:prstGeom>
          <a:noFill/>
        </p:spPr>
      </p:pic>
      <p:pic>
        <p:nvPicPr>
          <p:cNvPr id="11269" name="Picture 5" descr="C:\Users\PC\Desktop\1755394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260648"/>
            <a:ext cx="4608512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C\Desktop\783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323850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4788024" y="260648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Ordu-Giresun Hava Alanı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  <p:pic>
        <p:nvPicPr>
          <p:cNvPr id="12291" name="Picture 3" descr="C:\Users\PC\Desktop\7830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01008"/>
            <a:ext cx="8784976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C:\Users\PC\Desktop\ordu-giresun-havalimani-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4716016" y="26064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Ordu-Giresun Hava Alanı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C\Desktop\normal_48389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5508104" y="2606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Kıbrıs Su Nakil Projesi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PC\Desktop\s-57ca9cc33cd9c4fe92b579674b1be5001a2098a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323528" y="609329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Kıbrıs Su Nakil Projesi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http://indigodergisi.com/wp-content/uploads/2015/01/kuresel-isinma-iklim-degisimi-sagliga-saglik-etkileri-baca-co2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6490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PC\Desktop\bogaz_15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4932040" y="260648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Garipçe-</a:t>
            </a:r>
            <a:r>
              <a:rPr lang="tr-TR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Poyrazköy</a:t>
            </a: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 3.Köprü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C:\Users\PC\Desktop\CBIKaOuUgAEj2P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5508104" y="2606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Korint</a:t>
            </a:r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 Kanalı 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C\Desktop\BixlnYZCAAATm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5508104" y="2606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smtClean="0">
                <a:latin typeface="Bahnschrift Light" pitchFamily="34" charset="0"/>
              </a:rPr>
              <a:t>Norveç-Atlantik Yolu</a:t>
            </a:r>
            <a:endParaRPr lang="tr-TR" sz="2400" dirty="0"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gcube.milliyet.com.tr/Detail/2014/04/24/dunyanin-en-guzel-yollari-klevan-ukrayna-14277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5508104" y="2606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smtClean="0">
                <a:latin typeface="Bahnschrift Light" pitchFamily="34" charset="0"/>
              </a:rPr>
              <a:t>Norveç-Atlantik Yolu</a:t>
            </a:r>
            <a:endParaRPr lang="tr-TR" sz="2400" dirty="0"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6" name="Picture 4" descr="http://www.sonbisey.com/wp-content/uploads/2015/05/gidilmesi-cesaret-isteyen-yerler-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5508104" y="2606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Norveç-Atlantik Yolu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 descr="http://canyouactually.com/wp-content/uploads/Atlanterhavsvei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5508104" y="2606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Norveç-Atlantik Yolu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http://ww3.hdnux.com/photos/31/01/33/6559430/3/920x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63000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5508104" y="2606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Hollanda-</a:t>
            </a:r>
            <a:r>
              <a:rPr lang="tr-TR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Polder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2" descr="https://upload.wikimedia.org/wikipedia/commons/5/58/Satellite_image_of_Noordoostpolder,_Netherlands_(5.78E_52.71N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5508104" y="2606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Hollanda-</a:t>
            </a:r>
            <a:r>
              <a:rPr lang="tr-TR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Polder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 descr="http://2.bp.blogspot.com/-vNbMaZJVl7w/VSUUWPQ6mCI/AAAAAAAAEzE/j7gFGgxZKXk/s1600/polder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32656"/>
            <a:ext cx="7416824" cy="5889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 descr="http://mallorea.student.utwente.nl/~jorg/Photos/Scotland/Netherlands/F1000023%20-%20Polder%20from%20the%20a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5508104" y="2606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Hollanda-</a:t>
            </a:r>
            <a:r>
              <a:rPr lang="tr-TR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Polder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C:\Users\PC\Desktop\hollan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 descr="http://www.turkinfo.nl/images/haberler/deniz-seviyesinin-altindaki-ulke-hollan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830226" cy="6480720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5508104" y="2606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Rotherdam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 descr="http://cdn.gecmisgazete.com/assets/haberresim/2013-05-06/9952_106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3600400"/>
          </a:xfrm>
          <a:prstGeom prst="rect">
            <a:avLst/>
          </a:prstGeom>
          <a:noFill/>
        </p:spPr>
      </p:pic>
      <p:pic>
        <p:nvPicPr>
          <p:cNvPr id="285700" name="Picture 4" descr="http://www.trthaber.com/resimler/276000/2768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17032"/>
            <a:ext cx="4680520" cy="2952328"/>
          </a:xfrm>
          <a:prstGeom prst="rect">
            <a:avLst/>
          </a:prstGeom>
          <a:noFill/>
        </p:spPr>
      </p:pic>
      <p:pic>
        <p:nvPicPr>
          <p:cNvPr id="285702" name="Picture 6" descr="https://upload.wikimedia.org/wikipedia/tr/thumb/0/08/Course_Channeltunnel_tr.svg/250px-Course_Channeltunnel_tr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717032"/>
            <a:ext cx="3960440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http://www.risaleajans.com/Images/foto-album/marmaray_720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7236296" y="6165304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Marmaray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 descr="http://www.postmedya.com/images/album/1795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1"/>
            <a:ext cx="8784976" cy="3096344"/>
          </a:xfrm>
          <a:prstGeom prst="rect">
            <a:avLst/>
          </a:prstGeom>
          <a:noFill/>
        </p:spPr>
      </p:pic>
      <p:pic>
        <p:nvPicPr>
          <p:cNvPr id="289796" name="Picture 4" descr="http://www.marmaray34.com/marmaray-image/istanbul-tup-gecit-marmara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5238750" cy="3312368"/>
          </a:xfrm>
          <a:prstGeom prst="rect">
            <a:avLst/>
          </a:prstGeom>
          <a:noFill/>
        </p:spPr>
      </p:pic>
      <p:pic>
        <p:nvPicPr>
          <p:cNvPr id="289798" name="Picture 6" descr="http://haber.sol.org.tr/sites/default/files/7092194-marmaray_istanbu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356992"/>
            <a:ext cx="3425572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http://tyvt61l5maa3j09obllj5uvgg.wpengine.netdna-cdn.com/wp-content/uploads/2014/10/Japan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7236296" y="18864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Japonya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 descr="http://www.japan-guide.com/g10/destination_tokyo_t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7236296" y="18864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Japonya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424936" cy="6048672"/>
          </a:xfrm>
        </p:spPr>
        <p:txBody>
          <a:bodyPr>
            <a:noAutofit/>
          </a:bodyPr>
          <a:lstStyle/>
          <a:p>
            <a:pPr algn="l"/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> </a:t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>   </a:t>
            </a:r>
            <a:r>
              <a:rPr lang="tr-TR" sz="3200" u="sng" dirty="0" smtClean="0">
                <a:solidFill>
                  <a:schemeClr val="bg1"/>
                </a:solidFill>
              </a:rPr>
              <a:t>İNSANLARIN BİYOSFER ÜZERİNDEKİ ETKİLERİ</a:t>
            </a:r>
            <a:r>
              <a:rPr lang="tr-TR" sz="3600" u="sng" dirty="0" smtClean="0">
                <a:solidFill>
                  <a:schemeClr val="bg1"/>
                </a:solidFill>
              </a:rPr>
              <a:t> </a:t>
            </a:r>
            <a:r>
              <a:rPr lang="tr-TR" sz="3600" dirty="0" smtClean="0">
                <a:solidFill>
                  <a:schemeClr val="bg1"/>
                </a:solidFill>
              </a:rPr>
              <a:t/>
            </a:r>
            <a:br>
              <a:rPr lang="tr-TR" sz="3600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</a:rPr>
              <a:t>                    </a:t>
            </a: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Aşırı ve bilinçsiz avlanma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Bitki türlerinin aşırı tüketilmesi,nesillerinin tükenmesi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Ekolojik dengenin bozulması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Rüzgar ve akarsu erozyonunu arttıracak faaliyetler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Ormanların tahrip edilmesi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Mera-çayır tahribatının artması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Savaş istilalar sonucu ormanların yakılması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</a:t>
            </a:r>
            <a:r>
              <a:rPr lang="tr-TR" sz="3200" dirty="0" smtClean="0">
                <a:solidFill>
                  <a:schemeClr val="bg1"/>
                </a:solidFill>
              </a:rPr>
              <a:t/>
            </a:r>
            <a:br>
              <a:rPr lang="tr-TR" sz="3200" dirty="0" smtClean="0">
                <a:solidFill>
                  <a:schemeClr val="bg1"/>
                </a:solidFill>
              </a:rPr>
            </a:br>
            <a:r>
              <a:rPr lang="tr-TR" sz="3200" dirty="0" smtClean="0">
                <a:solidFill>
                  <a:schemeClr val="bg1"/>
                </a:solidFill>
              </a:rPr>
              <a:t/>
            </a:r>
            <a:br>
              <a:rPr lang="tr-TR" sz="3200" dirty="0" smtClean="0">
                <a:solidFill>
                  <a:schemeClr val="bg1"/>
                </a:solidFill>
              </a:rPr>
            </a:br>
            <a:r>
              <a:rPr lang="tr-TR" sz="3200" dirty="0" smtClean="0">
                <a:solidFill>
                  <a:schemeClr val="bg1"/>
                </a:solidFill>
              </a:rPr>
              <a:t> </a:t>
            </a: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endParaRPr lang="tr-T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 descr="http://lh4.ggpht.com/_pQyvcBbJ0Fs/TDUqnBh-P3I/AAAAAAAACDM/EeFr0IZ7JsM/image5.png?imgmax=8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 descr="http://images.nationalgeographic.com/wpf/media-live/photos/000/063/cache/eucalyptus-logs_6362_600x4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424936" cy="6048672"/>
          </a:xfrm>
        </p:spPr>
        <p:txBody>
          <a:bodyPr>
            <a:noAutofit/>
          </a:bodyPr>
          <a:lstStyle/>
          <a:p>
            <a:pPr algn="l"/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> </a:t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>   </a:t>
            </a:r>
            <a:r>
              <a:rPr lang="tr-TR" sz="3200" u="sng" dirty="0" smtClean="0">
                <a:solidFill>
                  <a:schemeClr val="bg1"/>
                </a:solidFill>
              </a:rPr>
              <a:t>İNSANLARIN LİTOSFER ÜZERİNDEKİ ETKİLER</a:t>
            </a:r>
            <a:r>
              <a:rPr lang="tr-TR" sz="3200" dirty="0" smtClean="0">
                <a:solidFill>
                  <a:schemeClr val="bg1"/>
                </a:solidFill>
              </a:rPr>
              <a:t>İ</a:t>
            </a:r>
            <a:r>
              <a:rPr lang="tr-TR" sz="3600" dirty="0" smtClean="0">
                <a:solidFill>
                  <a:schemeClr val="bg1"/>
                </a:solidFill>
              </a:rPr>
              <a:t>                     </a:t>
            </a: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Yerleşmenin genişlemesi,tarımsal alanların daralması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Maden yatakları ve ocaklarının açılması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Yanlış arazi kullanımı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Sulama kanallarının yapılması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Yollar,viyadükler,tüneller ve köprülerin açılması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Yeşil alanların daralması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Sanayileşme ile birlikte kirliğin artması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Petrol,doğalgaz boru hatları ağının gelişmesi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Çölde tarım yapılması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Kış turizm merkezlerinin açılması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Kutuplarda doğal kaynak arayışlarının hızlanması 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Eğimli yamaçların taraçalandırılarak tarıma kazandırılması</a:t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2800" dirty="0" smtClean="0">
                <a:solidFill>
                  <a:schemeClr val="bg1"/>
                </a:solidFill>
              </a:rPr>
              <a:t># </a:t>
            </a:r>
            <a:r>
              <a:rPr lang="tr-TR" sz="3200" dirty="0" smtClean="0">
                <a:solidFill>
                  <a:schemeClr val="bg1"/>
                </a:solidFill>
              </a:rPr>
              <a:t/>
            </a:r>
            <a:br>
              <a:rPr lang="tr-TR" sz="3200" dirty="0" smtClean="0">
                <a:solidFill>
                  <a:schemeClr val="bg1"/>
                </a:solidFill>
              </a:rPr>
            </a:br>
            <a:r>
              <a:rPr lang="tr-TR" sz="3200" dirty="0" smtClean="0">
                <a:solidFill>
                  <a:schemeClr val="bg1"/>
                </a:solidFill>
              </a:rPr>
              <a:t/>
            </a:r>
            <a:br>
              <a:rPr lang="tr-TR" sz="3200" dirty="0" smtClean="0">
                <a:solidFill>
                  <a:schemeClr val="bg1"/>
                </a:solidFill>
              </a:rPr>
            </a:br>
            <a:r>
              <a:rPr lang="tr-TR" sz="3200" dirty="0" smtClean="0">
                <a:solidFill>
                  <a:schemeClr val="bg1"/>
                </a:solidFill>
              </a:rPr>
              <a:t> </a:t>
            </a: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r>
              <a:rPr lang="tr-TR" dirty="0" smtClean="0">
                <a:solidFill>
                  <a:schemeClr val="bg1"/>
                </a:solidFill>
              </a:rPr>
              <a:t/>
            </a:r>
            <a:br>
              <a:rPr lang="tr-TR" dirty="0" smtClean="0">
                <a:solidFill>
                  <a:schemeClr val="bg1"/>
                </a:solidFill>
              </a:rPr>
            </a:br>
            <a:endParaRPr lang="tr-T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 descr="http://america.aljazeera.com/content/dam/ajam/images/articles_2014/09/amazon_2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7236296" y="18864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Amazon 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C:\Users\PC\Desktop\10850136_762544830466451_1491133625481306499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C:\Users\PC\Desktop\10690198_684180225014640_792138341428490400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60" name="Picture 4" descr="C:\Users\PC\Desktop\10665889_942141682510052_909744547716135419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 descr="C:\Users\PC\Desktop\B5Jrsq0CYAAINh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61" name="Picture 5" descr="C:\Users\PC\Desktop\CCKwOMeUMAAsxH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64704"/>
            <a:ext cx="8524999" cy="5085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insan vs doğa.jpg"/>
          <p:cNvPicPr>
            <a:picLocks noChangeAspect="1"/>
          </p:cNvPicPr>
          <p:nvPr/>
        </p:nvPicPr>
        <p:blipFill>
          <a:blip r:embed="rId3" cstate="print"/>
          <a:srcRect r="31837"/>
          <a:stretch>
            <a:fillRect/>
          </a:stretch>
        </p:blipFill>
        <p:spPr>
          <a:xfrm>
            <a:off x="323528" y="980728"/>
            <a:ext cx="8329763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82" name="Picture 2" descr="https://www.cicikutu.com/storage/uploads/products/dunyanin-merkezine-yolculuk-dunya-klasikleri.jpg"/>
          <p:cNvPicPr>
            <a:picLocks noChangeAspect="1" noChangeArrowheads="1"/>
          </p:cNvPicPr>
          <p:nvPr/>
        </p:nvPicPr>
        <p:blipFill>
          <a:blip r:embed="rId3" cstate="print"/>
          <a:srcRect r="1653"/>
          <a:stretch>
            <a:fillRect/>
          </a:stretch>
        </p:blipFill>
        <p:spPr bwMode="auto">
          <a:xfrm>
            <a:off x="163282" y="188640"/>
            <a:ext cx="8801206" cy="6480720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0" y="0"/>
            <a:ext cx="4355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latin typeface="Bahnschrift Light" pitchFamily="34" charset="0"/>
              </a:rPr>
              <a:t>Coğrafyalı Kitaplar </a:t>
            </a:r>
            <a:r>
              <a:rPr lang="tr-TR" sz="2400" dirty="0" smtClean="0">
                <a:latin typeface="Bahnschrift Light" pitchFamily="34" charset="0"/>
              </a:rPr>
              <a:t>Öneri-3</a:t>
            </a:r>
            <a:endParaRPr lang="tr-TR" sz="2400" dirty="0"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C:\Users\PC\Desktop\CentralParkViewEa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4" name="3 Metin kutusu"/>
          <p:cNvSpPr txBox="1"/>
          <p:nvPr/>
        </p:nvSpPr>
        <p:spPr>
          <a:xfrm>
            <a:off x="323528" y="260648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chemeClr val="bg1"/>
                </a:solidFill>
                <a:latin typeface="Bahnschrift SemiLight" pitchFamily="34" charset="0"/>
              </a:rPr>
              <a:t>Central Park / New York</a:t>
            </a:r>
            <a:endParaRPr lang="tr-TR" sz="2400" dirty="0">
              <a:solidFill>
                <a:schemeClr val="bg1"/>
              </a:solidFill>
              <a:latin typeface="Bahnschrift Semi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3191</TotalTime>
  <Words>279</Words>
  <Application>Microsoft Office PowerPoint</Application>
  <PresentationFormat>Ekran Gösterisi (4:3)</PresentationFormat>
  <Paragraphs>136</Paragraphs>
  <Slides>88</Slides>
  <Notes>82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88</vt:i4>
      </vt:variant>
    </vt:vector>
  </HeadingPairs>
  <TitlesOfParts>
    <vt:vector size="89" baseType="lpstr">
      <vt:lpstr>Ofis Teması</vt:lpstr>
      <vt:lpstr>COĞRAFYA-9</vt:lpstr>
      <vt:lpstr>İNSAN VE ÇEVRE</vt:lpstr>
      <vt:lpstr>İNSAN  DOĞA  ÜZERİNDEKİ  ETKİLERİ NASILDIR? </vt:lpstr>
      <vt:lpstr>            İNSANLARIN ATMOSFER ÜZERİNDEKİ ETKİLERİ                            # Kloroflorokarbon gazlarının salınımı neticesinde ozon tabakasının seyrelmesi,sera etkisi ve küresel ısınmanın artması # Havaya karışan yabancı maddelerle kirliliğin artması,asit yağmurlarının oluşması        #         </vt:lpstr>
      <vt:lpstr>Slayt 5</vt:lpstr>
      <vt:lpstr>Slayt 6</vt:lpstr>
      <vt:lpstr>Slayt 7</vt:lpstr>
      <vt:lpstr>                İNSANLARIN LİTOSFER ÜZERİNDEKİ ETKİLERİ                      # Yerleşmenin genişlemesi,tarımsal alanların daralması # Maden yatakları ve ocaklarının açılması # Yanlış arazi kullanımı # Sulama kanallarının yapılması # Yollar,viyadükler,tüneller ve köprülerin açılması # Yeşil alanların daralması # Sanayileşme ile birlikte kirliğin artması # Petrol,doğalgaz boru hatları ağının gelişmesi # Çölde tarım yapılması # Kış turizm merkezlerinin açılması # Kutuplarda doğal kaynak arayışlarının hızlanması  # Eğimli yamaçların taraçalandırılarak tarıma kazandırılması         #         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              İNSANLARIN HİDROSFER ÜZERİNDEKİ ETKİLERİ                      # Kıyıların doldurularak yerleşim alanlarına döndürülmesi # Akarsu,bataklık,göl ve sulak alanların kurutulması # Kanallar ile yeni ulaşım yollarının açılması # Sulama kanallarının yapılması # Barajların yapılması # Suların yabancı maddelerle kirletilmesi # Derelerin ıslah edilmesi # Petrol,doğalgaz platformlarının kurulması # Liman ve marina yapımı          #         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Slayt 51</vt:lpstr>
      <vt:lpstr>Slayt 52</vt:lpstr>
      <vt:lpstr>Slayt 53</vt:lpstr>
      <vt:lpstr>Slayt 54</vt:lpstr>
      <vt:lpstr>Slayt 55</vt:lpstr>
      <vt:lpstr>Slayt 56</vt:lpstr>
      <vt:lpstr>Slayt 57</vt:lpstr>
      <vt:lpstr>Slayt 58</vt:lpstr>
      <vt:lpstr>Slayt 59</vt:lpstr>
      <vt:lpstr>Slayt 60</vt:lpstr>
      <vt:lpstr>Slayt 61</vt:lpstr>
      <vt:lpstr>Slayt 62</vt:lpstr>
      <vt:lpstr>Slayt 63</vt:lpstr>
      <vt:lpstr>Slayt 64</vt:lpstr>
      <vt:lpstr>Slayt 65</vt:lpstr>
      <vt:lpstr>Slayt 66</vt:lpstr>
      <vt:lpstr>Slayt 67</vt:lpstr>
      <vt:lpstr>Slayt 68</vt:lpstr>
      <vt:lpstr>Slayt 69</vt:lpstr>
      <vt:lpstr>Slayt 70</vt:lpstr>
      <vt:lpstr>Slayt 71</vt:lpstr>
      <vt:lpstr>Slayt 72</vt:lpstr>
      <vt:lpstr>Slayt 73</vt:lpstr>
      <vt:lpstr>Slayt 74</vt:lpstr>
      <vt:lpstr>Slayt 75</vt:lpstr>
      <vt:lpstr>Slayt 76</vt:lpstr>
      <vt:lpstr>                İNSANLARIN BİYOSFER ÜZERİNDEKİ ETKİLERİ                       # Aşırı ve bilinçsiz avlanma # Bitki türlerinin aşırı tüketilmesi,nesillerinin tükenmesi # Ekolojik dengenin bozulması # Rüzgar ve akarsu erozyonunu arttıracak faaliyetler # Ormanların tahrip edilmesi # Mera-çayır tahribatının artması # Savaş istilalar sonucu ormanların yakılması           #         </vt:lpstr>
      <vt:lpstr>Slayt 78</vt:lpstr>
      <vt:lpstr>Slayt 79</vt:lpstr>
      <vt:lpstr>Slayt 80</vt:lpstr>
      <vt:lpstr>Slayt 81</vt:lpstr>
      <vt:lpstr>Slayt 82</vt:lpstr>
      <vt:lpstr>Slayt 83</vt:lpstr>
      <vt:lpstr>Slayt 84</vt:lpstr>
      <vt:lpstr>Slayt 85</vt:lpstr>
      <vt:lpstr>Slayt 86</vt:lpstr>
      <vt:lpstr>Slayt 87</vt:lpstr>
      <vt:lpstr>Slayt 88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www.cografyasever.com</dc:title>
  <dc:subject>2020-9.SINIF DERS SUNULARI</dc:subject>
  <dc:creator>MUSTAFA SEVER</dc:creator>
  <cp:lastModifiedBy>PC</cp:lastModifiedBy>
  <cp:revision>435</cp:revision>
  <dcterms:created xsi:type="dcterms:W3CDTF">2015-10-10T12:56:15Z</dcterms:created>
  <dcterms:modified xsi:type="dcterms:W3CDTF">2020-10-04T11:27:45Z</dcterms:modified>
</cp:coreProperties>
</file>