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2.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6"/>
  </p:notesMasterIdLst>
  <p:sldIdLst>
    <p:sldId id="665" r:id="rId2"/>
    <p:sldId id="666" r:id="rId3"/>
    <p:sldId id="639" r:id="rId4"/>
    <p:sldId id="668" r:id="rId5"/>
    <p:sldId id="411" r:id="rId6"/>
    <p:sldId id="603" r:id="rId7"/>
    <p:sldId id="673" r:id="rId8"/>
    <p:sldId id="583" r:id="rId9"/>
    <p:sldId id="667" r:id="rId10"/>
    <p:sldId id="674" r:id="rId11"/>
    <p:sldId id="675" r:id="rId12"/>
    <p:sldId id="692" r:id="rId13"/>
    <p:sldId id="693" r:id="rId14"/>
    <p:sldId id="717" r:id="rId15"/>
    <p:sldId id="715" r:id="rId16"/>
    <p:sldId id="700" r:id="rId17"/>
    <p:sldId id="701" r:id="rId18"/>
    <p:sldId id="714" r:id="rId19"/>
    <p:sldId id="593" r:id="rId20"/>
    <p:sldId id="676" r:id="rId21"/>
    <p:sldId id="623" r:id="rId22"/>
    <p:sldId id="621" r:id="rId23"/>
    <p:sldId id="637" r:id="rId24"/>
    <p:sldId id="622" r:id="rId25"/>
    <p:sldId id="695" r:id="rId26"/>
    <p:sldId id="694" r:id="rId27"/>
    <p:sldId id="696" r:id="rId28"/>
    <p:sldId id="697" r:id="rId29"/>
    <p:sldId id="698" r:id="rId30"/>
    <p:sldId id="699" r:id="rId31"/>
    <p:sldId id="709" r:id="rId32"/>
    <p:sldId id="718" r:id="rId33"/>
    <p:sldId id="719" r:id="rId34"/>
    <p:sldId id="642" r:id="rId35"/>
    <p:sldId id="643" r:id="rId36"/>
    <p:sldId id="598" r:id="rId37"/>
    <p:sldId id="644" r:id="rId38"/>
    <p:sldId id="587" r:id="rId39"/>
    <p:sldId id="590" r:id="rId40"/>
    <p:sldId id="669" r:id="rId41"/>
    <p:sldId id="620" r:id="rId42"/>
    <p:sldId id="677" r:id="rId43"/>
    <p:sldId id="596" r:id="rId44"/>
    <p:sldId id="599" r:id="rId45"/>
    <p:sldId id="647" r:id="rId46"/>
    <p:sldId id="648" r:id="rId47"/>
    <p:sldId id="649" r:id="rId48"/>
    <p:sldId id="650" r:id="rId49"/>
    <p:sldId id="691" r:id="rId50"/>
    <p:sldId id="651" r:id="rId51"/>
    <p:sldId id="652" r:id="rId52"/>
    <p:sldId id="616" r:id="rId53"/>
    <p:sldId id="619" r:id="rId54"/>
    <p:sldId id="612" r:id="rId55"/>
    <p:sldId id="618" r:id="rId56"/>
    <p:sldId id="611" r:id="rId57"/>
    <p:sldId id="617" r:id="rId58"/>
    <p:sldId id="609" r:id="rId59"/>
    <p:sldId id="613" r:id="rId60"/>
    <p:sldId id="614" r:id="rId61"/>
    <p:sldId id="610" r:id="rId62"/>
    <p:sldId id="615" r:id="rId63"/>
    <p:sldId id="655" r:id="rId64"/>
    <p:sldId id="656" r:id="rId65"/>
    <p:sldId id="654" r:id="rId66"/>
    <p:sldId id="653" r:id="rId67"/>
    <p:sldId id="687" r:id="rId68"/>
    <p:sldId id="689" r:id="rId69"/>
    <p:sldId id="688" r:id="rId70"/>
    <p:sldId id="678" r:id="rId71"/>
    <p:sldId id="586" r:id="rId72"/>
    <p:sldId id="657" r:id="rId73"/>
    <p:sldId id="659" r:id="rId74"/>
    <p:sldId id="660" r:id="rId75"/>
    <p:sldId id="604" r:id="rId76"/>
    <p:sldId id="605" r:id="rId77"/>
    <p:sldId id="690" r:id="rId78"/>
    <p:sldId id="638" r:id="rId79"/>
    <p:sldId id="661" r:id="rId80"/>
    <p:sldId id="630" r:id="rId81"/>
    <p:sldId id="627" r:id="rId82"/>
    <p:sldId id="624" r:id="rId83"/>
    <p:sldId id="663" r:id="rId84"/>
    <p:sldId id="628" r:id="rId85"/>
    <p:sldId id="664" r:id="rId86"/>
    <p:sldId id="629" r:id="rId87"/>
    <p:sldId id="625" r:id="rId88"/>
    <p:sldId id="626" r:id="rId89"/>
    <p:sldId id="716" r:id="rId90"/>
    <p:sldId id="683" r:id="rId91"/>
    <p:sldId id="594" r:id="rId92"/>
    <p:sldId id="720" r:id="rId93"/>
    <p:sldId id="679" r:id="rId94"/>
    <p:sldId id="680" r:id="rId95"/>
    <p:sldId id="607" r:id="rId96"/>
    <p:sldId id="606" r:id="rId97"/>
    <p:sldId id="631" r:id="rId98"/>
    <p:sldId id="670" r:id="rId99"/>
    <p:sldId id="632" r:id="rId100"/>
    <p:sldId id="671" r:id="rId101"/>
    <p:sldId id="672" r:id="rId102"/>
    <p:sldId id="681" r:id="rId103"/>
    <p:sldId id="686" r:id="rId104"/>
    <p:sldId id="685" r:id="rId105"/>
    <p:sldId id="684" r:id="rId106"/>
    <p:sldId id="702" r:id="rId107"/>
    <p:sldId id="703" r:id="rId108"/>
    <p:sldId id="704" r:id="rId109"/>
    <p:sldId id="711" r:id="rId110"/>
    <p:sldId id="712" r:id="rId111"/>
    <p:sldId id="708" r:id="rId112"/>
    <p:sldId id="707" r:id="rId113"/>
    <p:sldId id="706" r:id="rId114"/>
    <p:sldId id="682" r:id="rId115"/>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3C2FFA5D-87B4-456A-9821-1D502468CF0F}" styleName="Tema Uygulanmış Stil 1 - Vurgu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ema Uygulanmış Stil 1 - Vurgu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ema Uygulanmış Stil 1 - Vurgu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ema Uygulanmış Stil 1 - Vurgu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ema Uygulanmış Stil 1 - Vurgu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ema Uygulanmış Stil 1 - Vurgu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Açık Stil 1 - Vurgu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A111915-BE36-4E01-A7E5-04B1672EAD32}" styleName="Açık Stil 2 - Vurgu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Açık Stil 2 - Vurgu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46F890A9-2807-4EBB-B81D-B2AA78EC7F39}" styleName="Koyu Stil 2 - Vurgu 5/Vurgu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Koyu Stil 2 - Vurgu 3/Vurgu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Koyu Stil 2 - Vurgu 1/Vurgu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Koyu Stil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113A9D2-9D6B-4929-AA2D-F23B5EE8CBE7}" styleName="Tema Uygulanmış Stil 2 - Vurgu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ema Uygulanmış Stil 2 - Vurgu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ema Uygulanmış Stil 2 - Vurgu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ema Uygulanmış Stil 2 - Vurgu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ema Uygulanmış Stil 2 - Vurgu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FD0F851-EC5A-4D38-B0AD-8093EC10F338}" styleName="Açık Stil 1 - Vurgu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Açık Stil 1 - Vurgu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Açık Stil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C89EF96-8CEA-46FF-86C4-4CE0E7609802}" styleName="Açık Stil 3 - Vurgu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93D81CF-94F2-401A-BA57-92F5A7B2D0C5}" styleName="Orta Stil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926" autoAdjust="0"/>
    <p:restoredTop sz="93635" autoAdjust="0"/>
  </p:normalViewPr>
  <p:slideViewPr>
    <p:cSldViewPr>
      <p:cViewPr>
        <p:scale>
          <a:sx n="70" d="100"/>
          <a:sy n="70" d="100"/>
        </p:scale>
        <p:origin x="-1530" y="-19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1544"/>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slide" Target="slides/slide114.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6ED4C1-1F92-4E2B-AD0A-67BA5CE738C6}" type="datetimeFigureOut">
              <a:rPr lang="tr-TR" smtClean="0"/>
              <a:pPr/>
              <a:t>1.3.2021</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ABF2E7-576C-452D-B8B1-B199661CA903}" type="slidenum">
              <a:rPr lang="tr-TR" smtClean="0"/>
              <a:pPr/>
              <a:t>‹#›</a:t>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3</a:t>
            </a:fld>
            <a:endParaRPr lang="tr-T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F7ABF2E7-576C-452D-B8B1-B199661CA903}" type="slidenum">
              <a:rPr lang="tr-TR" smtClean="0"/>
              <a:pPr/>
              <a:t>92</a:t>
            </a:fld>
            <a:endParaRPr lang="tr-T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93</a:t>
            </a:fld>
            <a:endParaRPr lang="tr-T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103</a:t>
            </a:fld>
            <a:endParaRPr lang="tr-T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107</a:t>
            </a:fld>
            <a:endParaRPr lang="tr-T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108</a:t>
            </a:fld>
            <a:endParaRPr lang="tr-T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109</a:t>
            </a:fld>
            <a:endParaRPr lang="tr-T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110</a:t>
            </a:fld>
            <a:endParaRPr lang="tr-T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111</a:t>
            </a:fld>
            <a:endParaRPr lang="tr-T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112</a:t>
            </a:fld>
            <a:endParaRPr lang="tr-T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113</a:t>
            </a:fld>
            <a:endParaRPr lang="tr-T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4</a:t>
            </a:fld>
            <a:endParaRPr lang="tr-T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7</a:t>
            </a:fld>
            <a:endParaRPr lang="tr-T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10</a:t>
            </a:fld>
            <a:endParaRPr lang="tr-T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F7ABF2E7-576C-452D-B8B1-B199661CA903}" type="slidenum">
              <a:rPr lang="tr-TR" smtClean="0"/>
              <a:pPr/>
              <a:t>15</a:t>
            </a:fld>
            <a:endParaRPr lang="tr-T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F7ABF2E7-576C-452D-B8B1-B199661CA903}" type="slidenum">
              <a:rPr lang="tr-TR" smtClean="0"/>
              <a:pPr/>
              <a:t>18</a:t>
            </a:fld>
            <a:endParaRPr lang="tr-T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20</a:t>
            </a:fld>
            <a:endParaRPr lang="tr-T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42</a:t>
            </a:fld>
            <a:endParaRPr lang="tr-T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70</a:t>
            </a:fld>
            <a:endParaRPr lang="tr-T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1.3.2021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1.3.2021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1.3.2021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1.3.2021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D9F75050-0E15-4C5B-92B0-66D068882F1F}" type="datetimeFigureOut">
              <a:rPr lang="tr-TR" smtClean="0"/>
              <a:pPr/>
              <a:t>1.3.2021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D9F75050-0E15-4C5B-92B0-66D068882F1F}" type="datetimeFigureOut">
              <a:rPr lang="tr-TR" smtClean="0"/>
              <a:pPr/>
              <a:t>1.3.2021</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D9F75050-0E15-4C5B-92B0-66D068882F1F}" type="datetimeFigureOut">
              <a:rPr lang="tr-TR" smtClean="0"/>
              <a:pPr/>
              <a:t>1.3.2021</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D9F75050-0E15-4C5B-92B0-66D068882F1F}" type="datetimeFigureOut">
              <a:rPr lang="tr-TR" smtClean="0"/>
              <a:pPr/>
              <a:t>1.3.2021</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D9F75050-0E15-4C5B-92B0-66D068882F1F}" type="datetimeFigureOut">
              <a:rPr lang="tr-TR" smtClean="0"/>
              <a:pPr/>
              <a:t>1.3.2021</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1.3.2021</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1.3.2021</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F75050-0E15-4C5B-92B0-66D068882F1F}" type="datetimeFigureOut">
              <a:rPr lang="tr-TR" smtClean="0"/>
              <a:pPr/>
              <a:t>1.3.2021</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DEFA8C-F947-479F-BE07-76B6B3F80BF1}"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96.png"/><Relationship Id="rId4" Type="http://schemas.openxmlformats.org/officeDocument/2006/relationships/image" Target="../media/image95.png"/></Relationships>
</file>

<file path=ppt/slides/_rels/slide11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11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s://www.google.com/mars/"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s://www.google.com/moon/"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82.xml.rels><?xml version="1.0" encoding="UTF-8" standalone="yes"?>
<Relationships xmlns="http://schemas.openxmlformats.org/package/2006/relationships"><Relationship Id="rId3" Type="http://schemas.openxmlformats.org/officeDocument/2006/relationships/hyperlink" Target="https://www.facebook.com/photo.php?fbid=10155226510213322&amp;set=a.413526703321.188419.620828321&amp;type=3" TargetMode="External"/><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s://t.co/EsyfJnJzT2?amp=1"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467544" y="620688"/>
            <a:ext cx="8352928" cy="1728192"/>
          </a:xfrm>
        </p:spPr>
        <p:txBody>
          <a:bodyPr>
            <a:normAutofit/>
          </a:bodyPr>
          <a:lstStyle/>
          <a:p>
            <a:r>
              <a:rPr lang="tr-TR" sz="10500" spc="300" dirty="0" smtClean="0">
                <a:solidFill>
                  <a:schemeClr val="bg1"/>
                </a:solidFill>
                <a:effectLst>
                  <a:outerShdw blurRad="38100" dist="38100" dir="2700000" algn="tl">
                    <a:srgbClr val="000000">
                      <a:alpha val="43137"/>
                    </a:srgbClr>
                  </a:outerShdw>
                </a:effectLst>
                <a:latin typeface="Calibri Light" pitchFamily="34" charset="0"/>
                <a:cs typeface="Calibri Light" pitchFamily="34" charset="0"/>
              </a:rPr>
              <a:t>COĞRAFYA-9</a:t>
            </a:r>
            <a:endParaRPr lang="tr-TR" sz="10500" spc="300" dirty="0">
              <a:solidFill>
                <a:schemeClr val="bg1"/>
              </a:solidFill>
              <a:effectLst>
                <a:outerShdw blurRad="38100" dist="38100" dir="2700000" algn="tl">
                  <a:srgbClr val="000000">
                    <a:alpha val="43137"/>
                  </a:srgbClr>
                </a:outerShdw>
              </a:effectLst>
              <a:latin typeface="Calibri Light" pitchFamily="34" charset="0"/>
              <a:cs typeface="Calibri Light" pitchFamily="34" charset="0"/>
            </a:endParaRPr>
          </a:p>
        </p:txBody>
      </p:sp>
      <p:pic>
        <p:nvPicPr>
          <p:cNvPr id="307201" name="Picture 1" descr="fiziki"/>
          <p:cNvPicPr>
            <a:picLocks noChangeAspect="1" noChangeArrowheads="1"/>
          </p:cNvPicPr>
          <p:nvPr/>
        </p:nvPicPr>
        <p:blipFill>
          <a:blip r:embed="rId3" cstate="print"/>
          <a:srcRect/>
          <a:stretch>
            <a:fillRect/>
          </a:stretch>
        </p:blipFill>
        <p:spPr bwMode="auto">
          <a:xfrm>
            <a:off x="2915816" y="2348880"/>
            <a:ext cx="3366374" cy="3168352"/>
          </a:xfrm>
          <a:prstGeom prst="rect">
            <a:avLst/>
          </a:prstGeom>
          <a:noFill/>
          <a:ln w="9525" algn="in">
            <a:noFill/>
            <a:miter lim="800000"/>
            <a:headEnd/>
            <a:tailEnd/>
          </a:ln>
        </p:spPr>
      </p:pic>
      <p:sp>
        <p:nvSpPr>
          <p:cNvPr id="7" name="1 Başlık"/>
          <p:cNvSpPr txBox="1">
            <a:spLocks/>
          </p:cNvSpPr>
          <p:nvPr/>
        </p:nvSpPr>
        <p:spPr>
          <a:xfrm>
            <a:off x="395536" y="6093296"/>
            <a:ext cx="8352928" cy="432048"/>
          </a:xfrm>
          <a:prstGeom prst="rect">
            <a:avLst/>
          </a:prstGeom>
        </p:spPr>
        <p:txBody>
          <a:bodyPr vert="horz" lIns="91440" tIns="45720" rIns="91440" bIns="45720" rtlCol="0" anchor="ctr">
            <a:normAutofit fontScale="25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10500" i="0" u="none" strike="noStrike" kern="1200" cap="none" spc="300" normalizeH="0" baseline="0" noProof="0" dirty="0" smtClean="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rPr>
              <a:t> cografyasever.com</a:t>
            </a:r>
            <a:r>
              <a:rPr kumimoji="0" lang="tr-TR" sz="10500" i="0" u="none" strike="noStrike" kern="1200" cap="none" spc="300" normalizeH="0" noProof="0" dirty="0" smtClean="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rPr>
              <a:t> / 2021              </a:t>
            </a:r>
            <a:r>
              <a:rPr kumimoji="0" lang="tr-TR" sz="10500" i="0" u="none" strike="noStrike" kern="1200" cap="none" spc="300" normalizeH="0" baseline="0" noProof="0" dirty="0" smtClean="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rPr>
              <a:t>   @cgrfysvr</a:t>
            </a:r>
            <a:endParaRPr kumimoji="0" lang="tr-TR" sz="10500" i="0" u="none" strike="noStrike" kern="1200" cap="none" spc="300" normalizeH="0" baseline="0" noProof="0" dirty="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7682" name="Picture 2" descr="C:\Users\PC\Desktop\İNSAN VE DOĞA\geography-clipart-geography-class-11.jpg"/>
          <p:cNvPicPr>
            <a:picLocks noChangeAspect="1" noChangeArrowheads="1"/>
          </p:cNvPicPr>
          <p:nvPr/>
        </p:nvPicPr>
        <p:blipFill>
          <a:blip r:embed="rId3" cstate="print"/>
          <a:srcRect/>
          <a:stretch>
            <a:fillRect/>
          </a:stretch>
        </p:blipFill>
        <p:spPr bwMode="auto">
          <a:xfrm>
            <a:off x="0" y="1628800"/>
            <a:ext cx="9144000" cy="5229200"/>
          </a:xfrm>
          <a:prstGeom prst="rect">
            <a:avLst/>
          </a:prstGeom>
          <a:noFill/>
        </p:spPr>
      </p:pic>
      <p:sp>
        <p:nvSpPr>
          <p:cNvPr id="4" name="1 Başlık"/>
          <p:cNvSpPr>
            <a:spLocks noGrp="1"/>
          </p:cNvSpPr>
          <p:nvPr>
            <p:ph type="ctrTitle"/>
          </p:nvPr>
        </p:nvSpPr>
        <p:spPr>
          <a:xfrm>
            <a:off x="0" y="332656"/>
            <a:ext cx="9144000" cy="1196752"/>
          </a:xfrm>
        </p:spPr>
        <p:txBody>
          <a:bodyPr>
            <a:noAutofit/>
          </a:bodyPr>
          <a:lstStyle/>
          <a:p>
            <a:r>
              <a:rPr lang="tr-TR" b="1" dirty="0" smtClean="0">
                <a:latin typeface="Calibri Light" pitchFamily="34" charset="0"/>
                <a:cs typeface="Calibri Light" pitchFamily="34" charset="0"/>
              </a:rPr>
              <a:t>GÖKYÜZÜ NEDEN MAVİDİR?</a:t>
            </a:r>
            <a:endParaRPr lang="tr-TR" b="1" dirty="0">
              <a:latin typeface="Calibri Light" pitchFamily="34" charset="0"/>
              <a:cs typeface="Calibri Light" pitchFamily="34" charset="0"/>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Dikdörtgen"/>
          <p:cNvSpPr/>
          <p:nvPr/>
        </p:nvSpPr>
        <p:spPr>
          <a:xfrm>
            <a:off x="-252536" y="-387424"/>
            <a:ext cx="9649072" cy="741682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Picture 2" descr="uzay çöplüğü ile ilgili görsel sonucu"/>
          <p:cNvPicPr>
            <a:picLocks noChangeAspect="1" noChangeArrowheads="1"/>
          </p:cNvPicPr>
          <p:nvPr/>
        </p:nvPicPr>
        <p:blipFill>
          <a:blip r:embed="rId2" cstate="print"/>
          <a:srcRect/>
          <a:stretch>
            <a:fillRect/>
          </a:stretch>
        </p:blipFill>
        <p:spPr bwMode="auto">
          <a:xfrm>
            <a:off x="-828600" y="404664"/>
            <a:ext cx="10441160" cy="5856590"/>
          </a:xfrm>
          <a:prstGeom prst="rect">
            <a:avLst/>
          </a:prstGeom>
          <a:noFill/>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Dikdörtgen"/>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Picture 2" descr="space garbage 2016 ile ilgili görsel sonucu"/>
          <p:cNvPicPr>
            <a:picLocks noChangeAspect="1" noChangeArrowheads="1"/>
          </p:cNvPicPr>
          <p:nvPr/>
        </p:nvPicPr>
        <p:blipFill>
          <a:blip r:embed="rId2" cstate="print"/>
          <a:srcRect/>
          <a:stretch>
            <a:fillRect/>
          </a:stretch>
        </p:blipFill>
        <p:spPr bwMode="auto">
          <a:xfrm>
            <a:off x="-1620688" y="-171400"/>
            <a:ext cx="12457384" cy="7029400"/>
          </a:xfrm>
          <a:prstGeom prst="rect">
            <a:avLst/>
          </a:prstGeom>
          <a:noFill/>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467544" y="1556792"/>
            <a:ext cx="3888432" cy="4392488"/>
          </a:xfrm>
        </p:spPr>
        <p:txBody>
          <a:bodyPr>
            <a:normAutofit fontScale="90000"/>
          </a:bodyPr>
          <a:lstStyle/>
          <a:p>
            <a:pPr>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latin typeface="AR DARLING" pitchFamily="2" charset="0"/>
              </a:rPr>
              <a:t>    </a:t>
            </a:r>
            <a:br>
              <a:rPr lang="tr-TR" sz="4900" dirty="0" smtClean="0">
                <a:solidFill>
                  <a:schemeClr val="bg1"/>
                </a:solidFill>
                <a:latin typeface="AR DARLING" pitchFamily="2" charset="0"/>
              </a:rPr>
            </a:br>
            <a:r>
              <a:rPr lang="tr-TR" sz="4900" dirty="0" smtClean="0">
                <a:solidFill>
                  <a:schemeClr val="bg1"/>
                </a:solidFill>
                <a:latin typeface="AR DARLING" pitchFamily="2" charset="0"/>
              </a:rPr>
              <a:t/>
            </a:r>
            <a:br>
              <a:rPr lang="tr-TR" sz="4900" dirty="0" smtClean="0">
                <a:solidFill>
                  <a:schemeClr val="bg1"/>
                </a:solidFill>
                <a:latin typeface="AR DARLING" pitchFamily="2" charset="0"/>
              </a:rPr>
            </a:br>
            <a:r>
              <a:rPr lang="tr-TR" sz="4000" dirty="0" smtClean="0">
                <a:solidFill>
                  <a:schemeClr val="bg1"/>
                </a:solidFill>
                <a:latin typeface="AR DARLING" pitchFamily="2" charset="0"/>
              </a:rPr>
              <a:t/>
            </a:r>
            <a:br>
              <a:rPr lang="tr-TR" sz="4000" dirty="0" smtClean="0">
                <a:solidFill>
                  <a:schemeClr val="bg1"/>
                </a:solidFill>
                <a:latin typeface="AR DARLING" pitchFamily="2" charset="0"/>
              </a:rPr>
            </a:br>
            <a:r>
              <a:rPr lang="tr-TR" sz="4000" dirty="0" smtClean="0">
                <a:solidFill>
                  <a:schemeClr val="bg1"/>
                </a:solidFill>
                <a:latin typeface="AR DARLING" pitchFamily="2" charset="0"/>
              </a:rPr>
              <a:t>  </a:t>
            </a:r>
            <a:br>
              <a:rPr lang="tr-TR" sz="4000" dirty="0" smtClean="0">
                <a:solidFill>
                  <a:schemeClr val="bg1"/>
                </a:solidFill>
                <a:latin typeface="AR DARLING" pitchFamily="2" charset="0"/>
              </a:rPr>
            </a:br>
            <a:r>
              <a:rPr lang="tr-TR" sz="4000" dirty="0" smtClean="0">
                <a:solidFill>
                  <a:schemeClr val="bg1"/>
                </a:solidFill>
                <a:latin typeface="AR DARLING" pitchFamily="2" charset="0"/>
              </a:rPr>
              <a:t/>
            </a:r>
            <a:br>
              <a:rPr lang="tr-TR" sz="4000" dirty="0" smtClean="0">
                <a:solidFill>
                  <a:schemeClr val="bg1"/>
                </a:solidFill>
                <a:latin typeface="AR DARLING" pitchFamily="2" charset="0"/>
              </a:rPr>
            </a:br>
            <a:r>
              <a:rPr lang="tr-TR" sz="4000" dirty="0" smtClean="0">
                <a:solidFill>
                  <a:schemeClr val="bg1"/>
                </a:solidFill>
                <a:latin typeface="AR DARLING" pitchFamily="2" charset="0"/>
              </a:rPr>
              <a:t/>
            </a:r>
            <a:br>
              <a:rPr lang="tr-TR" sz="4000" dirty="0" smtClean="0">
                <a:solidFill>
                  <a:schemeClr val="bg1"/>
                </a:solidFill>
                <a:latin typeface="AR DARLING" pitchFamily="2" charset="0"/>
              </a:rPr>
            </a:br>
            <a:r>
              <a:rPr lang="tr-TR" sz="3600" dirty="0" smtClean="0">
                <a:solidFill>
                  <a:schemeClr val="bg1"/>
                </a:solidFill>
              </a:rPr>
              <a:t/>
            </a:r>
            <a:br>
              <a:rPr lang="tr-TR" sz="3600" dirty="0" smtClean="0">
                <a:solidFill>
                  <a:schemeClr val="bg1"/>
                </a:solidFill>
              </a:rPr>
            </a:br>
            <a:r>
              <a:rPr lang="tr-TR" sz="3200" dirty="0" smtClean="0"/>
              <a:t> </a:t>
            </a:r>
            <a:r>
              <a:rPr lang="tr-TR" sz="3200" b="1" dirty="0" smtClean="0"/>
              <a:t/>
            </a:r>
            <a:br>
              <a:rPr lang="tr-TR" sz="3200" b="1" dirty="0" smtClean="0"/>
            </a:br>
            <a:r>
              <a:rPr lang="tr-TR" sz="4000" dirty="0" smtClean="0"/>
              <a:t/>
            </a:r>
            <a:br>
              <a:rPr lang="tr-TR" sz="4000" dirty="0" smtClean="0"/>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pic>
        <p:nvPicPr>
          <p:cNvPr id="1026" name="Picture 2" descr="C:\Users\PC\Desktop\KİTAPLIK\33.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7682" name="Picture 2" descr="C:\Users\PC\Desktop\İNSAN VE DOĞA\geography-clipart-geography-class-11.jpg"/>
          <p:cNvPicPr>
            <a:picLocks noChangeAspect="1" noChangeArrowheads="1"/>
          </p:cNvPicPr>
          <p:nvPr/>
        </p:nvPicPr>
        <p:blipFill>
          <a:blip r:embed="rId3" cstate="print"/>
          <a:srcRect/>
          <a:stretch>
            <a:fillRect/>
          </a:stretch>
        </p:blipFill>
        <p:spPr bwMode="auto">
          <a:xfrm>
            <a:off x="0" y="1628800"/>
            <a:ext cx="9144000" cy="5229200"/>
          </a:xfrm>
          <a:prstGeom prst="rect">
            <a:avLst/>
          </a:prstGeom>
          <a:noFill/>
        </p:spPr>
      </p:pic>
      <p:sp>
        <p:nvSpPr>
          <p:cNvPr id="4" name="1 Başlık"/>
          <p:cNvSpPr>
            <a:spLocks noGrp="1"/>
          </p:cNvSpPr>
          <p:nvPr>
            <p:ph type="ctrTitle"/>
          </p:nvPr>
        </p:nvSpPr>
        <p:spPr>
          <a:xfrm>
            <a:off x="0" y="332656"/>
            <a:ext cx="9144000" cy="1196752"/>
          </a:xfrm>
        </p:spPr>
        <p:txBody>
          <a:bodyPr>
            <a:noAutofit/>
          </a:bodyPr>
          <a:lstStyle/>
          <a:p>
            <a:r>
              <a:rPr lang="tr-TR" b="1" dirty="0" smtClean="0">
                <a:latin typeface="Calibri Light" pitchFamily="34" charset="0"/>
                <a:cs typeface="Calibri Light" pitchFamily="34" charset="0"/>
              </a:rPr>
              <a:t>HAVA OLAYLARI NELERDİR?</a:t>
            </a:r>
            <a:endParaRPr lang="tr-TR" b="1" dirty="0">
              <a:latin typeface="Calibri Light" pitchFamily="34" charset="0"/>
              <a:cs typeface="Calibri Light" pitchFamily="34" charset="0"/>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395536" y="404664"/>
            <a:ext cx="8352928" cy="6048672"/>
          </a:xfrm>
        </p:spPr>
        <p:txBody>
          <a:bodyPr>
            <a:normAutofit fontScale="90000"/>
          </a:bodyPr>
          <a:lstStyle/>
          <a:p>
            <a:pPr>
              <a:lnSpc>
                <a:spcPct val="150000"/>
              </a:lnSpc>
            </a:pPr>
            <a:r>
              <a:rPr lang="tr-TR" sz="4900" dirty="0" smtClean="0">
                <a:solidFill>
                  <a:schemeClr val="bg1"/>
                </a:solidFill>
              </a:rPr>
              <a:t/>
            </a:r>
            <a:br>
              <a:rPr lang="tr-TR" sz="4900" dirty="0" smtClean="0">
                <a:solidFill>
                  <a:schemeClr val="bg1"/>
                </a:solidFill>
              </a:rPr>
            </a:br>
            <a:r>
              <a:rPr lang="tr-TR" sz="3600" dirty="0" smtClean="0"/>
              <a:t/>
            </a:r>
            <a:br>
              <a:rPr lang="tr-TR" sz="3600" dirty="0" smtClean="0"/>
            </a:br>
            <a:r>
              <a:rPr lang="tr-TR" sz="3600" dirty="0" smtClean="0">
                <a:solidFill>
                  <a:schemeClr val="bg1"/>
                </a:solidFill>
                <a:latin typeface="Bahnschrift SemiLight" pitchFamily="34" charset="0"/>
              </a:rPr>
              <a:t>Diğer doğal ortamlarda olduğu gibi atmosferde de çeşitli değişimler (yağmur,sis,hava akımı,sıcaklık ve nem değişimi gibi) meydana gelir.</a:t>
            </a:r>
            <a:br>
              <a:rPr lang="tr-TR" sz="3600" dirty="0" smtClean="0">
                <a:solidFill>
                  <a:schemeClr val="bg1"/>
                </a:solidFill>
                <a:latin typeface="Bahnschrift SemiLight" pitchFamily="34" charset="0"/>
              </a:rPr>
            </a:br>
            <a:r>
              <a:rPr lang="tr-TR" sz="2700" dirty="0" smtClean="0">
                <a:solidFill>
                  <a:schemeClr val="bg1"/>
                </a:solidFill>
                <a:latin typeface="Bahnschrift SemiLight" pitchFamily="34" charset="0"/>
              </a:rPr>
              <a:t/>
            </a:r>
            <a:br>
              <a:rPr lang="tr-TR" sz="2700" dirty="0" smtClean="0">
                <a:solidFill>
                  <a:schemeClr val="bg1"/>
                </a:solidFill>
                <a:latin typeface="Bahnschrift SemiLight" pitchFamily="34" charset="0"/>
              </a:rPr>
            </a:br>
            <a:r>
              <a:rPr lang="tr-TR" sz="2700" dirty="0" smtClean="0">
                <a:solidFill>
                  <a:schemeClr val="bg1"/>
                </a:solidFill>
                <a:latin typeface="Bahnschrift SemiLight" pitchFamily="34" charset="0"/>
              </a:rPr>
              <a:t> </a:t>
            </a: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endParaRPr lang="tr-TR" sz="3600" dirty="0">
              <a:solidFill>
                <a:schemeClr val="bg1"/>
              </a:solidFill>
              <a:latin typeface="AR DARLING" pitchFamily="2" charset="0"/>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395536" y="404664"/>
            <a:ext cx="8352928" cy="6048672"/>
          </a:xfrm>
        </p:spPr>
        <p:txBody>
          <a:bodyPr>
            <a:normAutofit fontScale="90000"/>
          </a:bodyPr>
          <a:lstStyle/>
          <a:p>
            <a:pPr>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r>
              <a:rPr lang="tr-TR" sz="2700" dirty="0" smtClean="0">
                <a:solidFill>
                  <a:schemeClr val="bg1"/>
                </a:solidFill>
                <a:latin typeface="Bahnschrift SemiLight" pitchFamily="34" charset="0"/>
              </a:rPr>
              <a:t> </a:t>
            </a:r>
            <a:r>
              <a:rPr lang="tr-TR" sz="3600" dirty="0" smtClean="0">
                <a:solidFill>
                  <a:schemeClr val="bg1"/>
                </a:solidFill>
                <a:latin typeface="Bahnschrift SemiLight" pitchFamily="34" charset="0"/>
              </a:rPr>
              <a:t>Atmosferde yaşanan bu değişimlere hava olayları denir. Yaşanan hava olaylarının önemli bir kısmı, atmosferin ilk katmanı olan Troposfer’de gerçekleşir</a:t>
            </a:r>
            <a:r>
              <a:rPr lang="tr-TR" sz="3600" b="1" dirty="0" smtClean="0">
                <a:solidFill>
                  <a:schemeClr val="bg1"/>
                </a:solidFill>
                <a:latin typeface="Bahnschrift SemiLight" pitchFamily="34" charset="0"/>
              </a:rPr>
              <a:t>. </a:t>
            </a:r>
            <a:r>
              <a:rPr lang="tr-TR" sz="3600" dirty="0" smtClean="0">
                <a:solidFill>
                  <a:schemeClr val="bg1"/>
                </a:solidFill>
                <a:latin typeface="Bahnschrift SemiLight" pitchFamily="34" charset="0"/>
              </a:rPr>
              <a:t/>
            </a:r>
            <a:br>
              <a:rPr lang="tr-TR" sz="3600" dirty="0" smtClean="0">
                <a:solidFill>
                  <a:schemeClr val="bg1"/>
                </a:solidFill>
                <a:latin typeface="Bahnschrift SemiLight" pitchFamily="34" charset="0"/>
              </a:rPr>
            </a:br>
            <a:r>
              <a:rPr lang="tr-TR" sz="3100" dirty="0" smtClean="0">
                <a:solidFill>
                  <a:schemeClr val="bg1"/>
                </a:solidFill>
                <a:latin typeface="Bahnschrift SemiLight" pitchFamily="34" charset="0"/>
              </a:rPr>
              <a:t/>
            </a:r>
            <a:br>
              <a:rPr lang="tr-TR" sz="3100" dirty="0" smtClean="0">
                <a:solidFill>
                  <a:schemeClr val="bg1"/>
                </a:solidFill>
                <a:latin typeface="Bahnschrift SemiLight" pitchFamily="34" charset="0"/>
              </a:rPr>
            </a:b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endParaRPr lang="tr-TR" sz="3600" dirty="0">
              <a:solidFill>
                <a:schemeClr val="bg1"/>
              </a:solidFill>
              <a:latin typeface="AR DARLING" pitchFamily="2" charset="0"/>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467544" y="404664"/>
            <a:ext cx="8352928" cy="1944216"/>
          </a:xfrm>
        </p:spPr>
        <p:txBody>
          <a:bodyPr>
            <a:noAutofit/>
          </a:bodyPr>
          <a:lstStyle/>
          <a:p>
            <a:r>
              <a:rPr lang="tr-TR" sz="5200" spc="300" dirty="0" smtClean="0">
                <a:solidFill>
                  <a:schemeClr val="bg1"/>
                </a:solidFill>
                <a:effectLst>
                  <a:outerShdw blurRad="38100" dist="38100" dir="2700000" algn="tl">
                    <a:srgbClr val="000000">
                      <a:alpha val="43137"/>
                    </a:srgbClr>
                  </a:outerShdw>
                </a:effectLst>
                <a:latin typeface="Calibri Light" pitchFamily="34" charset="0"/>
                <a:cs typeface="Calibri Light" pitchFamily="34" charset="0"/>
              </a:rPr>
              <a:t>HAVA DURUMU VE İKLİM</a:t>
            </a:r>
            <a:endParaRPr lang="tr-TR" sz="5200" spc="300" dirty="0">
              <a:solidFill>
                <a:schemeClr val="bg1"/>
              </a:solidFill>
              <a:effectLst>
                <a:outerShdw blurRad="38100" dist="38100" dir="2700000" algn="tl">
                  <a:srgbClr val="000000">
                    <a:alpha val="43137"/>
                  </a:srgbClr>
                </a:outerShdw>
              </a:effectLst>
              <a:latin typeface="Calibri Light" pitchFamily="34" charset="0"/>
              <a:cs typeface="Calibri Light" pitchFamily="34" charset="0"/>
            </a:endParaRPr>
          </a:p>
        </p:txBody>
      </p:sp>
      <p:pic>
        <p:nvPicPr>
          <p:cNvPr id="307201" name="Picture 1" descr="fiziki"/>
          <p:cNvPicPr>
            <a:picLocks noChangeAspect="1" noChangeArrowheads="1"/>
          </p:cNvPicPr>
          <p:nvPr/>
        </p:nvPicPr>
        <p:blipFill>
          <a:blip r:embed="rId3" cstate="print"/>
          <a:srcRect/>
          <a:stretch>
            <a:fillRect/>
          </a:stretch>
        </p:blipFill>
        <p:spPr bwMode="auto">
          <a:xfrm>
            <a:off x="2915816" y="2204864"/>
            <a:ext cx="3366374" cy="3168352"/>
          </a:xfrm>
          <a:prstGeom prst="rect">
            <a:avLst/>
          </a:prstGeom>
          <a:noFill/>
          <a:ln w="9525" algn="in">
            <a:noFill/>
            <a:miter lim="800000"/>
            <a:headEnd/>
            <a:tailEnd/>
          </a:ln>
        </p:spPr>
      </p:pic>
      <p:sp>
        <p:nvSpPr>
          <p:cNvPr id="7" name="1 Başlık"/>
          <p:cNvSpPr txBox="1">
            <a:spLocks/>
          </p:cNvSpPr>
          <p:nvPr/>
        </p:nvSpPr>
        <p:spPr>
          <a:xfrm>
            <a:off x="395536" y="6093296"/>
            <a:ext cx="8352928" cy="432048"/>
          </a:xfrm>
          <a:prstGeom prst="rect">
            <a:avLst/>
          </a:prstGeom>
        </p:spPr>
        <p:txBody>
          <a:bodyPr vert="horz" lIns="91440" tIns="45720" rIns="91440" bIns="45720" rtlCol="0" anchor="ctr">
            <a:normAutofit fontScale="25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10500" i="0" u="none" strike="noStrike" kern="1200" cap="none" spc="300" normalizeH="0" baseline="0" noProof="0" dirty="0" smtClean="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rPr>
              <a:t> cografyasever.com / 2021</a:t>
            </a:r>
            <a:r>
              <a:rPr kumimoji="0" lang="tr-TR" sz="10500" i="0" u="none" strike="noStrike" kern="1200" cap="none" spc="300" normalizeH="0" noProof="0" dirty="0" smtClean="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rPr>
              <a:t>                 </a:t>
            </a:r>
            <a:r>
              <a:rPr kumimoji="0" lang="tr-TR" sz="10500" i="0" u="none" strike="noStrike" kern="1200" cap="none" spc="300" normalizeH="0" baseline="0" noProof="0" dirty="0" smtClean="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rPr>
              <a:t>@cgrfysvr</a:t>
            </a:r>
            <a:endParaRPr kumimoji="0" lang="tr-TR" sz="10500" i="0" u="none" strike="noStrike" kern="1200" cap="none" spc="300" normalizeH="0" baseline="0" noProof="0" dirty="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10 Dikdörtgen"/>
          <p:cNvSpPr/>
          <p:nvPr/>
        </p:nvSpPr>
        <p:spPr>
          <a:xfrm>
            <a:off x="2195736" y="0"/>
            <a:ext cx="4743350" cy="923330"/>
          </a:xfrm>
          <a:prstGeom prst="rect">
            <a:avLst/>
          </a:prstGeom>
          <a:noFill/>
        </p:spPr>
        <p:txBody>
          <a:bodyPr wrap="none" lIns="91440" tIns="45720" rIns="91440" bIns="45720">
            <a:spAutoFit/>
          </a:bodyPr>
          <a:lstStyle/>
          <a:p>
            <a:pPr algn="ctr"/>
            <a:r>
              <a:rPr lang="tr-TR"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HAVA DURUMU</a:t>
            </a:r>
            <a:endParaRPr lang="tr-TR"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0" name="9 Metin kutusu"/>
          <p:cNvSpPr txBox="1"/>
          <p:nvPr/>
        </p:nvSpPr>
        <p:spPr>
          <a:xfrm>
            <a:off x="251520" y="3789040"/>
            <a:ext cx="8424936" cy="2862322"/>
          </a:xfrm>
          <a:prstGeom prst="rect">
            <a:avLst/>
          </a:prstGeom>
          <a:noFill/>
        </p:spPr>
        <p:txBody>
          <a:bodyPr wrap="square" rtlCol="0">
            <a:spAutoFit/>
          </a:bodyPr>
          <a:lstStyle/>
          <a:p>
            <a:pPr>
              <a:lnSpc>
                <a:spcPct val="150000"/>
              </a:lnSpc>
            </a:pPr>
            <a:r>
              <a:rPr lang="tr-TR" sz="2400" dirty="0" smtClean="0">
                <a:latin typeface="Bahnschrift SemiLight" pitchFamily="34" charset="0"/>
              </a:rPr>
              <a:t>*Sınırları dar bir alanda görülen kısa süreli hava olaylarıdır.</a:t>
            </a:r>
          </a:p>
          <a:p>
            <a:pPr>
              <a:lnSpc>
                <a:spcPct val="150000"/>
              </a:lnSpc>
            </a:pPr>
            <a:r>
              <a:rPr lang="tr-TR" sz="2400" dirty="0" smtClean="0">
                <a:latin typeface="Bahnschrift SemiLight" pitchFamily="34" charset="0"/>
              </a:rPr>
              <a:t>*Meteoroloji inceler.</a:t>
            </a:r>
          </a:p>
          <a:p>
            <a:pPr>
              <a:lnSpc>
                <a:spcPct val="150000"/>
              </a:lnSpc>
            </a:pPr>
            <a:r>
              <a:rPr lang="tr-TR" sz="2400" dirty="0" smtClean="0">
                <a:latin typeface="Bahnschrift SemiLight" pitchFamily="34" charset="0"/>
              </a:rPr>
              <a:t>*Dar bir alanda etkilidir.</a:t>
            </a:r>
          </a:p>
          <a:p>
            <a:pPr>
              <a:lnSpc>
                <a:spcPct val="150000"/>
              </a:lnSpc>
            </a:pPr>
            <a:r>
              <a:rPr lang="tr-TR" sz="2400" dirty="0" smtClean="0">
                <a:latin typeface="Bahnschrift SemiLight" pitchFamily="34" charset="0"/>
              </a:rPr>
              <a:t>*Değişkendir.</a:t>
            </a:r>
          </a:p>
          <a:p>
            <a:pPr>
              <a:lnSpc>
                <a:spcPct val="150000"/>
              </a:lnSpc>
            </a:pPr>
            <a:r>
              <a:rPr lang="tr-TR" sz="2400" dirty="0" smtClean="0">
                <a:latin typeface="Bahnschrift SemiLight" pitchFamily="34" charset="0"/>
              </a:rPr>
              <a:t>*Karlı,yağmurlu,güneşli vb ifadeler kullanılır.</a:t>
            </a:r>
            <a:endParaRPr lang="tr-TR" sz="2400" dirty="0">
              <a:latin typeface="Bahnschrift SemiLight" pitchFamily="34" charset="0"/>
            </a:endParaRPr>
          </a:p>
        </p:txBody>
      </p:sp>
      <p:pic>
        <p:nvPicPr>
          <p:cNvPr id="5" name="Picture 2"/>
          <p:cNvPicPr>
            <a:picLocks noChangeAspect="1" noChangeArrowheads="1"/>
          </p:cNvPicPr>
          <p:nvPr/>
        </p:nvPicPr>
        <p:blipFill>
          <a:blip r:embed="rId3" cstate="print"/>
          <a:srcRect/>
          <a:stretch>
            <a:fillRect/>
          </a:stretch>
        </p:blipFill>
        <p:spPr bwMode="auto">
          <a:xfrm>
            <a:off x="1547664" y="980728"/>
            <a:ext cx="5926113" cy="2940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10 Dikdörtgen"/>
          <p:cNvSpPr/>
          <p:nvPr/>
        </p:nvSpPr>
        <p:spPr>
          <a:xfrm>
            <a:off x="3723945" y="0"/>
            <a:ext cx="1830950" cy="923330"/>
          </a:xfrm>
          <a:prstGeom prst="rect">
            <a:avLst/>
          </a:prstGeom>
          <a:noFill/>
        </p:spPr>
        <p:txBody>
          <a:bodyPr wrap="square" lIns="91440" tIns="45720" rIns="91440" bIns="45720">
            <a:spAutoFit/>
          </a:bodyPr>
          <a:lstStyle/>
          <a:p>
            <a:pPr algn="ctr"/>
            <a:r>
              <a:rPr lang="tr-TR"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İKLİM</a:t>
            </a:r>
            <a:endParaRPr lang="tr-TR"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6" name="5 Metin kutusu"/>
          <p:cNvSpPr txBox="1"/>
          <p:nvPr/>
        </p:nvSpPr>
        <p:spPr>
          <a:xfrm>
            <a:off x="251520" y="1124744"/>
            <a:ext cx="8712968" cy="5704319"/>
          </a:xfrm>
          <a:prstGeom prst="rect">
            <a:avLst/>
          </a:prstGeom>
          <a:noFill/>
        </p:spPr>
        <p:txBody>
          <a:bodyPr wrap="square" rtlCol="0">
            <a:spAutoFit/>
          </a:bodyPr>
          <a:lstStyle/>
          <a:p>
            <a:pPr>
              <a:lnSpc>
                <a:spcPct val="150000"/>
              </a:lnSpc>
            </a:pPr>
            <a:endParaRPr lang="tr-TR" sz="2400" dirty="0" smtClean="0">
              <a:latin typeface="Bahnschrift SemiLight" pitchFamily="34" charset="0"/>
            </a:endParaRPr>
          </a:p>
          <a:p>
            <a:pPr>
              <a:lnSpc>
                <a:spcPct val="150000"/>
              </a:lnSpc>
            </a:pPr>
            <a:endParaRPr lang="tr-TR" sz="2400" dirty="0" smtClean="0">
              <a:latin typeface="Bahnschrift SemiLight" pitchFamily="34" charset="0"/>
            </a:endParaRPr>
          </a:p>
          <a:p>
            <a:pPr>
              <a:lnSpc>
                <a:spcPct val="150000"/>
              </a:lnSpc>
            </a:pPr>
            <a:endParaRPr lang="tr-TR" sz="2400" dirty="0" smtClean="0">
              <a:latin typeface="Bahnschrift SemiLight" pitchFamily="34" charset="0"/>
            </a:endParaRPr>
          </a:p>
          <a:p>
            <a:pPr>
              <a:lnSpc>
                <a:spcPct val="150000"/>
              </a:lnSpc>
            </a:pPr>
            <a:endParaRPr lang="tr-TR" sz="2400" dirty="0" smtClean="0">
              <a:latin typeface="Bahnschrift SemiLight" pitchFamily="34" charset="0"/>
            </a:endParaRPr>
          </a:p>
          <a:p>
            <a:pPr>
              <a:lnSpc>
                <a:spcPct val="150000"/>
              </a:lnSpc>
            </a:pPr>
            <a:endParaRPr lang="tr-TR" sz="2400" dirty="0" smtClean="0">
              <a:latin typeface="Bahnschrift SemiLight" pitchFamily="34" charset="0"/>
            </a:endParaRPr>
          </a:p>
          <a:p>
            <a:pPr>
              <a:lnSpc>
                <a:spcPct val="150000"/>
              </a:lnSpc>
            </a:pPr>
            <a:r>
              <a:rPr lang="tr-TR" sz="2400" dirty="0" smtClean="0">
                <a:latin typeface="Bahnschrift SemiLight" pitchFamily="34" charset="0"/>
              </a:rPr>
              <a:t>*Sınırları geniş bir alanda görülen ortalama hava olaylarıdır.</a:t>
            </a:r>
          </a:p>
          <a:p>
            <a:pPr>
              <a:lnSpc>
                <a:spcPct val="150000"/>
              </a:lnSpc>
            </a:pPr>
            <a:r>
              <a:rPr lang="tr-TR" sz="2400" dirty="0" smtClean="0">
                <a:latin typeface="Bahnschrift SemiLight" pitchFamily="34" charset="0"/>
              </a:rPr>
              <a:t>*Klimatoloji inceler.</a:t>
            </a:r>
          </a:p>
          <a:p>
            <a:pPr>
              <a:lnSpc>
                <a:spcPct val="150000"/>
              </a:lnSpc>
            </a:pPr>
            <a:r>
              <a:rPr lang="tr-TR" sz="2400" dirty="0" smtClean="0">
                <a:latin typeface="Bahnschrift SemiLight" pitchFamily="34" charset="0"/>
              </a:rPr>
              <a:t>*Geniş bir alanda etkilidir.</a:t>
            </a:r>
          </a:p>
          <a:p>
            <a:pPr>
              <a:lnSpc>
                <a:spcPct val="150000"/>
              </a:lnSpc>
            </a:pPr>
            <a:r>
              <a:rPr lang="tr-TR" sz="2400" dirty="0" smtClean="0">
                <a:latin typeface="Bahnschrift SemiLight" pitchFamily="34" charset="0"/>
              </a:rPr>
              <a:t>*Uzun yıllar boyunca  değişmeyen ortalama olaylardır.</a:t>
            </a:r>
          </a:p>
          <a:p>
            <a:pPr>
              <a:lnSpc>
                <a:spcPct val="150000"/>
              </a:lnSpc>
            </a:pPr>
            <a:r>
              <a:rPr lang="tr-TR" sz="2400" dirty="0" smtClean="0">
                <a:latin typeface="Bahnschrift SemiLight" pitchFamily="34" charset="0"/>
              </a:rPr>
              <a:t>*Kurak,yağışlı,sıcak,soğuk vb ifadeler kullanılır.</a:t>
            </a:r>
            <a:endParaRPr lang="tr-TR" sz="2400" dirty="0">
              <a:latin typeface="Bahnschrift SemiLight" pitchFamily="34" charset="0"/>
            </a:endParaRPr>
          </a:p>
        </p:txBody>
      </p:sp>
      <p:pic>
        <p:nvPicPr>
          <p:cNvPr id="5" name="Picture 2" descr="File:Trewartha climate classification world map.png - Wikimedia Commons"/>
          <p:cNvPicPr>
            <a:picLocks noChangeAspect="1" noChangeArrowheads="1"/>
          </p:cNvPicPr>
          <p:nvPr/>
        </p:nvPicPr>
        <p:blipFill>
          <a:blip r:embed="rId3" cstate="print"/>
          <a:srcRect/>
          <a:stretch>
            <a:fillRect/>
          </a:stretch>
        </p:blipFill>
        <p:spPr bwMode="auto">
          <a:xfrm>
            <a:off x="1691680" y="836712"/>
            <a:ext cx="5976664" cy="3096344"/>
          </a:xfrm>
          <a:prstGeom prst="rect">
            <a:avLst/>
          </a:prstGeom>
          <a:noFill/>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5 Metin kutusu"/>
          <p:cNvSpPr txBox="1"/>
          <p:nvPr/>
        </p:nvSpPr>
        <p:spPr>
          <a:xfrm>
            <a:off x="179512" y="5013176"/>
            <a:ext cx="8712968" cy="1414746"/>
          </a:xfrm>
          <a:prstGeom prst="rect">
            <a:avLst/>
          </a:prstGeom>
          <a:noFill/>
        </p:spPr>
        <p:txBody>
          <a:bodyPr wrap="square" rtlCol="0">
            <a:spAutoFit/>
          </a:bodyPr>
          <a:lstStyle/>
          <a:p>
            <a:pPr algn="just">
              <a:lnSpc>
                <a:spcPct val="150000"/>
              </a:lnSpc>
            </a:pPr>
            <a:r>
              <a:rPr lang="tr-TR" sz="2000" dirty="0" smtClean="0">
                <a:latin typeface="Bahnschrift SemiLight" pitchFamily="34" charset="0"/>
              </a:rPr>
              <a:t>Meteoroloji uzmanları; yer istasyonlarından, meteoroloji balonlarından ve uydulardan elde ettiği bilgileri ve görüntüleri alır, yorumlar ve kısa süreli (günlük, haftalık) hava tahminlerini insanlara sunar.</a:t>
            </a:r>
            <a:endParaRPr lang="tr-TR" sz="2000" dirty="0">
              <a:latin typeface="Bahnschrift SemiLight" pitchFamily="34" charset="0"/>
            </a:endParaRPr>
          </a:p>
        </p:txBody>
      </p:sp>
      <p:pic>
        <p:nvPicPr>
          <p:cNvPr id="4098" name="Picture 2" descr="https://www.mgm.gov.tr/FTPDATA/analiz/harita/png/haritatahmingun5.png"/>
          <p:cNvPicPr>
            <a:picLocks noChangeAspect="1" noChangeArrowheads="1"/>
          </p:cNvPicPr>
          <p:nvPr/>
        </p:nvPicPr>
        <p:blipFill>
          <a:blip r:embed="rId3" cstate="print"/>
          <a:srcRect/>
          <a:stretch>
            <a:fillRect/>
          </a:stretch>
        </p:blipFill>
        <p:spPr bwMode="auto">
          <a:xfrm>
            <a:off x="251520" y="404664"/>
            <a:ext cx="8712968" cy="4464496"/>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2" descr="İlgili resim"/>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4 Metin kutusu"/>
          <p:cNvSpPr txBox="1"/>
          <p:nvPr/>
        </p:nvSpPr>
        <p:spPr>
          <a:xfrm>
            <a:off x="251520" y="260648"/>
            <a:ext cx="8640960" cy="2123658"/>
          </a:xfrm>
          <a:prstGeom prst="rect">
            <a:avLst/>
          </a:prstGeom>
          <a:noFill/>
        </p:spPr>
        <p:txBody>
          <a:bodyPr wrap="square" rtlCol="0">
            <a:spAutoFit/>
          </a:bodyPr>
          <a:lstStyle/>
          <a:p>
            <a:pPr algn="just">
              <a:lnSpc>
                <a:spcPct val="150000"/>
              </a:lnSpc>
            </a:pPr>
            <a:r>
              <a:rPr lang="tr-TR" sz="2400" dirty="0" smtClean="0">
                <a:solidFill>
                  <a:schemeClr val="bg1"/>
                </a:solidFill>
                <a:latin typeface="Bahnschrift SemiLight" pitchFamily="34" charset="0"/>
              </a:rPr>
              <a:t>Atmosfer saydam ve renksizdir. Ancak Güneş’ten gelen kısa dalgalı ışınların fazlaca kırılmasıyla gökyüzü mavi bir renk alır.</a:t>
            </a:r>
            <a:endParaRPr lang="tr-TR" sz="2400" i="1" dirty="0" smtClean="0">
              <a:solidFill>
                <a:schemeClr val="bg1"/>
              </a:solidFill>
              <a:latin typeface="Bahnschrift SemiLight" pitchFamily="34" charset="0"/>
            </a:endParaRPr>
          </a:p>
          <a:p>
            <a:endParaRPr lang="tr-TR" sz="2400" i="1" dirty="0" smtClean="0">
              <a:solidFill>
                <a:schemeClr val="bg1"/>
              </a:solidFill>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6 Grup"/>
          <p:cNvGrpSpPr/>
          <p:nvPr/>
        </p:nvGrpSpPr>
        <p:grpSpPr>
          <a:xfrm>
            <a:off x="179512" y="476672"/>
            <a:ext cx="8783960" cy="5657081"/>
            <a:chOff x="0" y="476672"/>
            <a:chExt cx="8783960" cy="5153025"/>
          </a:xfrm>
        </p:grpSpPr>
        <p:pic>
          <p:nvPicPr>
            <p:cNvPr id="142339" name="Picture 3"/>
            <p:cNvPicPr>
              <a:picLocks noChangeAspect="1" noChangeArrowheads="1"/>
            </p:cNvPicPr>
            <p:nvPr/>
          </p:nvPicPr>
          <p:blipFill>
            <a:blip r:embed="rId3" cstate="print"/>
            <a:srcRect r="3960"/>
            <a:stretch>
              <a:fillRect/>
            </a:stretch>
          </p:blipFill>
          <p:spPr bwMode="auto">
            <a:xfrm>
              <a:off x="0" y="476672"/>
              <a:ext cx="2771800" cy="5133975"/>
            </a:xfrm>
            <a:prstGeom prst="rect">
              <a:avLst/>
            </a:prstGeom>
            <a:noFill/>
            <a:ln w="9525">
              <a:noFill/>
              <a:miter lim="800000"/>
              <a:headEnd/>
              <a:tailEnd/>
            </a:ln>
          </p:spPr>
        </p:pic>
        <p:pic>
          <p:nvPicPr>
            <p:cNvPr id="142340" name="Picture 4"/>
            <p:cNvPicPr>
              <a:picLocks noChangeAspect="1" noChangeArrowheads="1"/>
            </p:cNvPicPr>
            <p:nvPr/>
          </p:nvPicPr>
          <p:blipFill>
            <a:blip r:embed="rId4" cstate="print"/>
            <a:srcRect l="15564" r="2166"/>
            <a:stretch>
              <a:fillRect/>
            </a:stretch>
          </p:blipFill>
          <p:spPr bwMode="auto">
            <a:xfrm>
              <a:off x="2843808" y="476672"/>
              <a:ext cx="2664296" cy="5153025"/>
            </a:xfrm>
            <a:prstGeom prst="rect">
              <a:avLst/>
            </a:prstGeom>
            <a:noFill/>
            <a:ln w="9525">
              <a:noFill/>
              <a:miter lim="800000"/>
              <a:headEnd/>
              <a:tailEnd/>
            </a:ln>
          </p:spPr>
        </p:pic>
        <p:pic>
          <p:nvPicPr>
            <p:cNvPr id="142341" name="Picture 5"/>
            <p:cNvPicPr>
              <a:picLocks noChangeAspect="1" noChangeArrowheads="1"/>
            </p:cNvPicPr>
            <p:nvPr/>
          </p:nvPicPr>
          <p:blipFill>
            <a:blip r:embed="rId5" cstate="print"/>
            <a:srcRect/>
            <a:stretch>
              <a:fillRect/>
            </a:stretch>
          </p:blipFill>
          <p:spPr bwMode="auto">
            <a:xfrm>
              <a:off x="5580112" y="476672"/>
              <a:ext cx="3203848" cy="5112568"/>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l="5833" t="29630" r="7500" b="13253"/>
          <a:stretch>
            <a:fillRect/>
          </a:stretch>
        </p:blipFill>
        <p:spPr bwMode="auto">
          <a:xfrm>
            <a:off x="251520" y="1844824"/>
            <a:ext cx="8712968" cy="4608512"/>
          </a:xfrm>
          <a:prstGeom prst="rect">
            <a:avLst/>
          </a:prstGeom>
          <a:noFill/>
          <a:ln w="9525">
            <a:noFill/>
            <a:miter lim="800000"/>
            <a:headEnd/>
            <a:tailEnd/>
          </a:ln>
        </p:spPr>
      </p:pic>
      <p:grpSp>
        <p:nvGrpSpPr>
          <p:cNvPr id="14" name="13 Grup"/>
          <p:cNvGrpSpPr/>
          <p:nvPr/>
        </p:nvGrpSpPr>
        <p:grpSpPr>
          <a:xfrm>
            <a:off x="251520" y="404664"/>
            <a:ext cx="8662138" cy="1371051"/>
            <a:chOff x="179512" y="4869160"/>
            <a:chExt cx="8806154" cy="1371051"/>
          </a:xfrm>
        </p:grpSpPr>
        <p:pic>
          <p:nvPicPr>
            <p:cNvPr id="13" name="Picture 2"/>
            <p:cNvPicPr>
              <a:picLocks noChangeAspect="1" noChangeArrowheads="1"/>
            </p:cNvPicPr>
            <p:nvPr/>
          </p:nvPicPr>
          <p:blipFill>
            <a:blip r:embed="rId4" cstate="print"/>
            <a:srcRect b="48858"/>
            <a:stretch>
              <a:fillRect/>
            </a:stretch>
          </p:blipFill>
          <p:spPr bwMode="auto">
            <a:xfrm>
              <a:off x="179512" y="4869160"/>
              <a:ext cx="4464496" cy="1368152"/>
            </a:xfrm>
            <a:prstGeom prst="rect">
              <a:avLst/>
            </a:prstGeom>
            <a:noFill/>
            <a:ln w="9525">
              <a:noFill/>
              <a:miter lim="800000"/>
              <a:headEnd/>
              <a:tailEnd/>
            </a:ln>
          </p:spPr>
        </p:pic>
        <p:pic>
          <p:nvPicPr>
            <p:cNvPr id="12" name="Picture 2"/>
            <p:cNvPicPr>
              <a:picLocks noChangeAspect="1" noChangeArrowheads="1"/>
            </p:cNvPicPr>
            <p:nvPr/>
          </p:nvPicPr>
          <p:blipFill>
            <a:blip r:embed="rId4" cstate="print"/>
            <a:srcRect t="48978"/>
            <a:stretch>
              <a:fillRect/>
            </a:stretch>
          </p:blipFill>
          <p:spPr bwMode="auto">
            <a:xfrm>
              <a:off x="4572000" y="4869160"/>
              <a:ext cx="4413666" cy="1371051"/>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971600" y="188640"/>
            <a:ext cx="7344816" cy="63967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51520" y="620688"/>
            <a:ext cx="8559893" cy="5256584"/>
          </a:xfrm>
          <a:prstGeom prst="rect">
            <a:avLst/>
          </a:prstGeom>
          <a:noFill/>
          <a:ln w="9525">
            <a:noFill/>
            <a:miter lim="800000"/>
            <a:headEnd/>
            <a:tailEnd/>
          </a:ln>
        </p:spPr>
      </p:pic>
      <p:pic>
        <p:nvPicPr>
          <p:cNvPr id="3" name="Picture 1" descr="fiziki"/>
          <p:cNvPicPr>
            <a:picLocks noChangeAspect="1" noChangeArrowheads="1"/>
          </p:cNvPicPr>
          <p:nvPr/>
        </p:nvPicPr>
        <p:blipFill>
          <a:blip r:embed="rId4" cstate="print"/>
          <a:srcRect/>
          <a:stretch>
            <a:fillRect/>
          </a:stretch>
        </p:blipFill>
        <p:spPr bwMode="auto">
          <a:xfrm>
            <a:off x="6732240" y="2348880"/>
            <a:ext cx="432048" cy="406633"/>
          </a:xfrm>
          <a:prstGeom prst="rect">
            <a:avLst/>
          </a:prstGeom>
          <a:noFill/>
          <a:ln w="9525" algn="in">
            <a:noFill/>
            <a:miter lim="800000"/>
            <a:headEnd/>
            <a:tailEnd/>
          </a:ln>
        </p:spPr>
      </p:pic>
      <p:pic>
        <p:nvPicPr>
          <p:cNvPr id="4" name="Picture 1" descr="fiziki"/>
          <p:cNvPicPr>
            <a:picLocks noChangeAspect="1" noChangeArrowheads="1"/>
          </p:cNvPicPr>
          <p:nvPr/>
        </p:nvPicPr>
        <p:blipFill>
          <a:blip r:embed="rId4" cstate="print"/>
          <a:srcRect/>
          <a:stretch>
            <a:fillRect/>
          </a:stretch>
        </p:blipFill>
        <p:spPr bwMode="auto">
          <a:xfrm>
            <a:off x="7812360" y="2780928"/>
            <a:ext cx="432048" cy="406633"/>
          </a:xfrm>
          <a:prstGeom prst="rect">
            <a:avLst/>
          </a:prstGeom>
          <a:noFill/>
          <a:ln w="9525" algn="in">
            <a:noFill/>
            <a:miter lim="800000"/>
            <a:headEnd/>
            <a:tailEnd/>
          </a:ln>
        </p:spPr>
      </p:pic>
      <p:pic>
        <p:nvPicPr>
          <p:cNvPr id="5" name="Picture 1" descr="fiziki"/>
          <p:cNvPicPr>
            <a:picLocks noChangeAspect="1" noChangeArrowheads="1"/>
          </p:cNvPicPr>
          <p:nvPr/>
        </p:nvPicPr>
        <p:blipFill>
          <a:blip r:embed="rId4" cstate="print"/>
          <a:srcRect/>
          <a:stretch>
            <a:fillRect/>
          </a:stretch>
        </p:blipFill>
        <p:spPr bwMode="auto">
          <a:xfrm>
            <a:off x="7812360" y="3284984"/>
            <a:ext cx="432048" cy="406633"/>
          </a:xfrm>
          <a:prstGeom prst="rect">
            <a:avLst/>
          </a:prstGeom>
          <a:noFill/>
          <a:ln w="9525" algn="in">
            <a:noFill/>
            <a:miter lim="800000"/>
            <a:headEnd/>
            <a:tailEnd/>
          </a:ln>
        </p:spPr>
      </p:pic>
      <p:pic>
        <p:nvPicPr>
          <p:cNvPr id="6" name="Picture 1" descr="fiziki"/>
          <p:cNvPicPr>
            <a:picLocks noChangeAspect="1" noChangeArrowheads="1"/>
          </p:cNvPicPr>
          <p:nvPr/>
        </p:nvPicPr>
        <p:blipFill>
          <a:blip r:embed="rId4" cstate="print"/>
          <a:srcRect/>
          <a:stretch>
            <a:fillRect/>
          </a:stretch>
        </p:blipFill>
        <p:spPr bwMode="auto">
          <a:xfrm>
            <a:off x="6732240" y="3717032"/>
            <a:ext cx="432048" cy="406633"/>
          </a:xfrm>
          <a:prstGeom prst="rect">
            <a:avLst/>
          </a:prstGeom>
          <a:noFill/>
          <a:ln w="9525" algn="in">
            <a:noFill/>
            <a:miter lim="800000"/>
            <a:headEnd/>
            <a:tailEnd/>
          </a:ln>
        </p:spPr>
      </p:pic>
      <p:pic>
        <p:nvPicPr>
          <p:cNvPr id="7" name="Picture 1" descr="fiziki"/>
          <p:cNvPicPr>
            <a:picLocks noChangeAspect="1" noChangeArrowheads="1"/>
          </p:cNvPicPr>
          <p:nvPr/>
        </p:nvPicPr>
        <p:blipFill>
          <a:blip r:embed="rId4" cstate="print"/>
          <a:srcRect/>
          <a:stretch>
            <a:fillRect/>
          </a:stretch>
        </p:blipFill>
        <p:spPr bwMode="auto">
          <a:xfrm>
            <a:off x="6732240" y="4149080"/>
            <a:ext cx="432048" cy="406633"/>
          </a:xfrm>
          <a:prstGeom prst="rect">
            <a:avLst/>
          </a:prstGeom>
          <a:noFill/>
          <a:ln w="9525" algn="in">
            <a:noFill/>
            <a:miter lim="800000"/>
            <a:headEnd/>
            <a:tailEnd/>
          </a:ln>
        </p:spPr>
      </p:pic>
      <p:pic>
        <p:nvPicPr>
          <p:cNvPr id="9" name="Picture 1" descr="fiziki"/>
          <p:cNvPicPr>
            <a:picLocks noChangeAspect="1" noChangeArrowheads="1"/>
          </p:cNvPicPr>
          <p:nvPr/>
        </p:nvPicPr>
        <p:blipFill>
          <a:blip r:embed="rId4" cstate="print"/>
          <a:srcRect/>
          <a:stretch>
            <a:fillRect/>
          </a:stretch>
        </p:blipFill>
        <p:spPr bwMode="auto">
          <a:xfrm>
            <a:off x="6732240" y="5085184"/>
            <a:ext cx="432048" cy="406633"/>
          </a:xfrm>
          <a:prstGeom prst="rect">
            <a:avLst/>
          </a:prstGeom>
          <a:noFill/>
          <a:ln w="9525" algn="in">
            <a:noFill/>
            <a:miter lim="800000"/>
            <a:headEnd/>
            <a:tailEnd/>
          </a:ln>
        </p:spPr>
      </p:pic>
      <p:pic>
        <p:nvPicPr>
          <p:cNvPr id="10" name="Picture 1" descr="fiziki"/>
          <p:cNvPicPr>
            <a:picLocks noChangeAspect="1" noChangeArrowheads="1"/>
          </p:cNvPicPr>
          <p:nvPr/>
        </p:nvPicPr>
        <p:blipFill>
          <a:blip r:embed="rId4" cstate="print"/>
          <a:srcRect/>
          <a:stretch>
            <a:fillRect/>
          </a:stretch>
        </p:blipFill>
        <p:spPr bwMode="auto">
          <a:xfrm>
            <a:off x="7812360" y="4653136"/>
            <a:ext cx="432048" cy="406633"/>
          </a:xfrm>
          <a:prstGeom prst="rect">
            <a:avLst/>
          </a:prstGeom>
          <a:noFill/>
          <a:ln w="9525" algn="in">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ppt_x"/>
                                          </p:val>
                                        </p:tav>
                                        <p:tav tm="100000">
                                          <p:val>
                                            <p:strVal val="#ppt_x"/>
                                          </p:val>
                                        </p:tav>
                                      </p:tavLst>
                                    </p:anim>
                                    <p:anim calcmode="lin" valueType="num">
                                      <p:cBhvr additive="base">
                                        <p:cTn id="1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1000" fill="hold"/>
                                        <p:tgtEl>
                                          <p:spTgt spid="6"/>
                                        </p:tgtEl>
                                        <p:attrNameLst>
                                          <p:attrName>ppt_x</p:attrName>
                                        </p:attrNameLst>
                                      </p:cBhvr>
                                      <p:tavLst>
                                        <p:tav tm="0">
                                          <p:val>
                                            <p:strVal val="#ppt_x"/>
                                          </p:val>
                                        </p:tav>
                                        <p:tav tm="100000">
                                          <p:val>
                                            <p:strVal val="#ppt_x"/>
                                          </p:val>
                                        </p:tav>
                                      </p:tavLst>
                                    </p:anim>
                                    <p:anim calcmode="lin" valueType="num">
                                      <p:cBhvr additive="base">
                                        <p:cTn id="26"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000" fill="hold"/>
                                        <p:tgtEl>
                                          <p:spTgt spid="7"/>
                                        </p:tgtEl>
                                        <p:attrNameLst>
                                          <p:attrName>ppt_x</p:attrName>
                                        </p:attrNameLst>
                                      </p:cBhvr>
                                      <p:tavLst>
                                        <p:tav tm="0">
                                          <p:val>
                                            <p:strVal val="#ppt_x"/>
                                          </p:val>
                                        </p:tav>
                                        <p:tav tm="100000">
                                          <p:val>
                                            <p:strVal val="#ppt_x"/>
                                          </p:val>
                                        </p:tav>
                                      </p:tavLst>
                                    </p:anim>
                                    <p:anim calcmode="lin" valueType="num">
                                      <p:cBhvr additive="base">
                                        <p:cTn id="32"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1000" fill="hold"/>
                                        <p:tgtEl>
                                          <p:spTgt spid="9"/>
                                        </p:tgtEl>
                                        <p:attrNameLst>
                                          <p:attrName>ppt_x</p:attrName>
                                        </p:attrNameLst>
                                      </p:cBhvr>
                                      <p:tavLst>
                                        <p:tav tm="0">
                                          <p:val>
                                            <p:strVal val="#ppt_x"/>
                                          </p:val>
                                        </p:tav>
                                        <p:tav tm="100000">
                                          <p:val>
                                            <p:strVal val="#ppt_x"/>
                                          </p:val>
                                        </p:tav>
                                      </p:tavLst>
                                    </p:anim>
                                    <p:anim calcmode="lin" valueType="num">
                                      <p:cBhvr additive="base">
                                        <p:cTn id="3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1000" fill="hold"/>
                                        <p:tgtEl>
                                          <p:spTgt spid="10"/>
                                        </p:tgtEl>
                                        <p:attrNameLst>
                                          <p:attrName>ppt_x</p:attrName>
                                        </p:attrNameLst>
                                      </p:cBhvr>
                                      <p:tavLst>
                                        <p:tav tm="0">
                                          <p:val>
                                            <p:strVal val="#ppt_x"/>
                                          </p:val>
                                        </p:tav>
                                        <p:tav tm="100000">
                                          <p:val>
                                            <p:strVal val="#ppt_x"/>
                                          </p:val>
                                        </p:tav>
                                      </p:tavLst>
                                    </p:anim>
                                    <p:anim calcmode="lin" valueType="num">
                                      <p:cBhvr additive="base">
                                        <p:cTn id="44"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467544" y="1556792"/>
            <a:ext cx="3888432" cy="4392488"/>
          </a:xfrm>
        </p:spPr>
        <p:txBody>
          <a:bodyPr>
            <a:normAutofit fontScale="90000"/>
          </a:bodyPr>
          <a:lstStyle/>
          <a:p>
            <a:pPr>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latin typeface="AR DARLING" pitchFamily="2" charset="0"/>
              </a:rPr>
              <a:t>    </a:t>
            </a:r>
            <a:br>
              <a:rPr lang="tr-TR" sz="4900" dirty="0" smtClean="0">
                <a:solidFill>
                  <a:schemeClr val="bg1"/>
                </a:solidFill>
                <a:latin typeface="AR DARLING" pitchFamily="2" charset="0"/>
              </a:rPr>
            </a:br>
            <a:r>
              <a:rPr lang="tr-TR" sz="4900" dirty="0" smtClean="0">
                <a:solidFill>
                  <a:schemeClr val="bg1"/>
                </a:solidFill>
                <a:latin typeface="AR DARLING" pitchFamily="2" charset="0"/>
              </a:rPr>
              <a:t/>
            </a:r>
            <a:br>
              <a:rPr lang="tr-TR" sz="4900" dirty="0" smtClean="0">
                <a:solidFill>
                  <a:schemeClr val="bg1"/>
                </a:solidFill>
                <a:latin typeface="AR DARLING" pitchFamily="2" charset="0"/>
              </a:rPr>
            </a:br>
            <a:r>
              <a:rPr lang="tr-TR" sz="4000" dirty="0" smtClean="0">
                <a:solidFill>
                  <a:schemeClr val="bg1"/>
                </a:solidFill>
                <a:latin typeface="AR DARLING" pitchFamily="2" charset="0"/>
              </a:rPr>
              <a:t/>
            </a:r>
            <a:br>
              <a:rPr lang="tr-TR" sz="4000" dirty="0" smtClean="0">
                <a:solidFill>
                  <a:schemeClr val="bg1"/>
                </a:solidFill>
                <a:latin typeface="AR DARLING" pitchFamily="2" charset="0"/>
              </a:rPr>
            </a:br>
            <a:r>
              <a:rPr lang="tr-TR" sz="4000" dirty="0" smtClean="0">
                <a:solidFill>
                  <a:schemeClr val="bg1"/>
                </a:solidFill>
                <a:latin typeface="AR DARLING" pitchFamily="2" charset="0"/>
              </a:rPr>
              <a:t>  </a:t>
            </a:r>
            <a:br>
              <a:rPr lang="tr-TR" sz="4000" dirty="0" smtClean="0">
                <a:solidFill>
                  <a:schemeClr val="bg1"/>
                </a:solidFill>
                <a:latin typeface="AR DARLING" pitchFamily="2" charset="0"/>
              </a:rPr>
            </a:br>
            <a:r>
              <a:rPr lang="tr-TR" sz="4000" dirty="0" smtClean="0">
                <a:solidFill>
                  <a:schemeClr val="bg1"/>
                </a:solidFill>
                <a:latin typeface="AR DARLING" pitchFamily="2" charset="0"/>
              </a:rPr>
              <a:t/>
            </a:r>
            <a:br>
              <a:rPr lang="tr-TR" sz="4000" dirty="0" smtClean="0">
                <a:solidFill>
                  <a:schemeClr val="bg1"/>
                </a:solidFill>
                <a:latin typeface="AR DARLING" pitchFamily="2" charset="0"/>
              </a:rPr>
            </a:br>
            <a:r>
              <a:rPr lang="tr-TR" sz="4000" dirty="0" smtClean="0">
                <a:solidFill>
                  <a:schemeClr val="bg1"/>
                </a:solidFill>
                <a:latin typeface="AR DARLING" pitchFamily="2" charset="0"/>
              </a:rPr>
              <a:t/>
            </a:r>
            <a:br>
              <a:rPr lang="tr-TR" sz="4000" dirty="0" smtClean="0">
                <a:solidFill>
                  <a:schemeClr val="bg1"/>
                </a:solidFill>
                <a:latin typeface="AR DARLING" pitchFamily="2" charset="0"/>
              </a:rPr>
            </a:br>
            <a:r>
              <a:rPr lang="tr-TR" sz="3600" dirty="0" smtClean="0">
                <a:solidFill>
                  <a:schemeClr val="bg1"/>
                </a:solidFill>
              </a:rPr>
              <a:t/>
            </a:r>
            <a:br>
              <a:rPr lang="tr-TR" sz="3600" dirty="0" smtClean="0">
                <a:solidFill>
                  <a:schemeClr val="bg1"/>
                </a:solidFill>
              </a:rPr>
            </a:br>
            <a:r>
              <a:rPr lang="tr-TR" sz="3200" dirty="0" smtClean="0"/>
              <a:t> </a:t>
            </a:r>
            <a:r>
              <a:rPr lang="tr-TR" sz="3200" b="1" dirty="0" smtClean="0"/>
              <a:t/>
            </a:r>
            <a:br>
              <a:rPr lang="tr-TR" sz="3200" b="1" dirty="0" smtClean="0"/>
            </a:br>
            <a:r>
              <a:rPr lang="tr-TR" sz="4000" dirty="0" smtClean="0"/>
              <a:t/>
            </a:r>
            <a:br>
              <a:rPr lang="tr-TR" sz="4000" dirty="0" smtClean="0"/>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pic>
        <p:nvPicPr>
          <p:cNvPr id="2050" name="Picture 2" descr="C:\Users\PC\Desktop\KİTAPLIK\28.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6" name="Picture 2" descr="https://i.pinimg.com/originals/e1/64/77/e16477576d6c8d1d953e085f636236f7.jpg"/>
          <p:cNvPicPr>
            <a:picLocks noChangeAspect="1" noChangeArrowheads="1"/>
          </p:cNvPicPr>
          <p:nvPr/>
        </p:nvPicPr>
        <p:blipFill>
          <a:blip r:embed="rId2" cstate="print"/>
          <a:srcRect/>
          <a:stretch>
            <a:fillRect/>
          </a:stretch>
        </p:blipFill>
        <p:spPr bwMode="auto">
          <a:xfrm>
            <a:off x="0" y="0"/>
            <a:ext cx="9144000" cy="5373216"/>
          </a:xfrm>
          <a:prstGeom prst="rect">
            <a:avLst/>
          </a:prstGeom>
          <a:noFill/>
        </p:spPr>
      </p:pic>
      <p:sp>
        <p:nvSpPr>
          <p:cNvPr id="4" name="3 Metin kutusu"/>
          <p:cNvSpPr txBox="1"/>
          <p:nvPr/>
        </p:nvSpPr>
        <p:spPr>
          <a:xfrm>
            <a:off x="179512" y="4797152"/>
            <a:ext cx="8784976" cy="1938992"/>
          </a:xfrm>
          <a:prstGeom prst="rect">
            <a:avLst/>
          </a:prstGeom>
          <a:noFill/>
        </p:spPr>
        <p:txBody>
          <a:bodyPr wrap="square" rtlCol="0">
            <a:spAutoFit/>
          </a:bodyPr>
          <a:lstStyle/>
          <a:p>
            <a:pPr algn="just">
              <a:lnSpc>
                <a:spcPct val="150000"/>
              </a:lnSpc>
            </a:pPr>
            <a:r>
              <a:rPr lang="tr-TR" sz="2000" dirty="0" smtClean="0">
                <a:solidFill>
                  <a:schemeClr val="bg1"/>
                </a:solidFill>
                <a:latin typeface="Bahnschrift SemiLight" pitchFamily="34" charset="0"/>
              </a:rPr>
              <a:t>Mars’ta mavi gün batımı. Dünya atmosferinde çokça bulunan gazlar nedeniyle gün batımında ışık kırmızı dalga boyundayken Mars atmosferinde gazlar az, toz parçacıkları fazla olduğundan ışık mavi kırılım gösteriyor. Güneş de beyaz görünüyor</a:t>
            </a:r>
            <a:r>
              <a:rPr lang="tr-TR" sz="2000" dirty="0" smtClean="0">
                <a:solidFill>
                  <a:schemeClr val="bg1"/>
                </a:solidFill>
              </a:rPr>
              <a:t>.</a:t>
            </a:r>
            <a:endParaRPr lang="tr-TR" sz="2000" i="1" dirty="0" smtClean="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14692" name="Picture 4" descr="https://pbs.twimg.com/media/EF86WjrUcAArZDK.jpg"/>
          <p:cNvPicPr>
            <a:picLocks noChangeAspect="1" noChangeArrowheads="1"/>
          </p:cNvPicPr>
          <p:nvPr/>
        </p:nvPicPr>
        <p:blipFill>
          <a:blip r:embed="rId2" cstate="print"/>
          <a:srcRect/>
          <a:stretch>
            <a:fillRect/>
          </a:stretch>
        </p:blipFill>
        <p:spPr bwMode="auto">
          <a:xfrm>
            <a:off x="0" y="980728"/>
            <a:ext cx="9144000" cy="4680520"/>
          </a:xfrm>
          <a:prstGeom prst="rect">
            <a:avLst/>
          </a:prstGeom>
          <a:noFill/>
        </p:spPr>
      </p:pic>
      <p:sp>
        <p:nvSpPr>
          <p:cNvPr id="6" name="5 Metin kutusu"/>
          <p:cNvSpPr txBox="1"/>
          <p:nvPr/>
        </p:nvSpPr>
        <p:spPr>
          <a:xfrm>
            <a:off x="251520" y="0"/>
            <a:ext cx="8640960" cy="1384995"/>
          </a:xfrm>
          <a:prstGeom prst="rect">
            <a:avLst/>
          </a:prstGeom>
          <a:noFill/>
        </p:spPr>
        <p:txBody>
          <a:bodyPr wrap="square" rtlCol="0">
            <a:spAutoFit/>
          </a:bodyPr>
          <a:lstStyle/>
          <a:p>
            <a:pPr algn="ctr">
              <a:lnSpc>
                <a:spcPct val="150000"/>
              </a:lnSpc>
            </a:pPr>
            <a:r>
              <a:rPr lang="tr-TR" sz="4000" dirty="0" smtClean="0">
                <a:solidFill>
                  <a:schemeClr val="bg1"/>
                </a:solidFill>
                <a:latin typeface="Bahnschrift SemiLight" pitchFamily="34" charset="0"/>
              </a:rPr>
              <a:t>BİR GÜNEŞ</a:t>
            </a:r>
            <a:endParaRPr lang="tr-TR" sz="4000" i="1" dirty="0" smtClean="0">
              <a:solidFill>
                <a:schemeClr val="bg1"/>
              </a:solidFill>
              <a:latin typeface="Bahnschrift SemiLight" pitchFamily="34" charset="0"/>
            </a:endParaRPr>
          </a:p>
          <a:p>
            <a:endParaRPr lang="tr-TR" sz="2400" i="1" dirty="0" smtClean="0">
              <a:solidFill>
                <a:schemeClr val="bg1"/>
              </a:solidFill>
            </a:endParaRPr>
          </a:p>
        </p:txBody>
      </p:sp>
      <p:sp>
        <p:nvSpPr>
          <p:cNvPr id="7" name="6 Metin kutusu"/>
          <p:cNvSpPr txBox="1"/>
          <p:nvPr/>
        </p:nvSpPr>
        <p:spPr>
          <a:xfrm>
            <a:off x="0" y="5589240"/>
            <a:ext cx="9144000" cy="1384995"/>
          </a:xfrm>
          <a:prstGeom prst="rect">
            <a:avLst/>
          </a:prstGeom>
          <a:noFill/>
        </p:spPr>
        <p:txBody>
          <a:bodyPr wrap="square" rtlCol="0">
            <a:spAutoFit/>
          </a:bodyPr>
          <a:lstStyle/>
          <a:p>
            <a:pPr algn="ctr">
              <a:lnSpc>
                <a:spcPct val="150000"/>
              </a:lnSpc>
            </a:pPr>
            <a:r>
              <a:rPr lang="tr-TR" sz="4000" dirty="0" smtClean="0">
                <a:solidFill>
                  <a:schemeClr val="bg1"/>
                </a:solidFill>
                <a:latin typeface="Bahnschrift SemiLight" pitchFamily="34" charset="0"/>
              </a:rPr>
              <a:t>İKİ GEZEGEN</a:t>
            </a:r>
            <a:endParaRPr lang="tr-TR" sz="4000" i="1" dirty="0" smtClean="0">
              <a:solidFill>
                <a:schemeClr val="bg1"/>
              </a:solidFill>
              <a:latin typeface="Bahnschrift SemiLight" pitchFamily="34" charset="0"/>
            </a:endParaRPr>
          </a:p>
          <a:p>
            <a:endParaRPr lang="tr-TR" sz="2400" i="1" dirty="0" smtClean="0">
              <a:solidFill>
                <a:schemeClr val="bg1"/>
              </a:solidFill>
            </a:endParaRPr>
          </a:p>
        </p:txBody>
      </p:sp>
      <p:sp>
        <p:nvSpPr>
          <p:cNvPr id="8" name="7 Metin kutusu"/>
          <p:cNvSpPr txBox="1"/>
          <p:nvPr/>
        </p:nvSpPr>
        <p:spPr>
          <a:xfrm>
            <a:off x="6839744" y="980728"/>
            <a:ext cx="2304256" cy="1015663"/>
          </a:xfrm>
          <a:prstGeom prst="rect">
            <a:avLst/>
          </a:prstGeom>
          <a:noFill/>
        </p:spPr>
        <p:txBody>
          <a:bodyPr wrap="square" rtlCol="0">
            <a:spAutoFit/>
          </a:bodyPr>
          <a:lstStyle/>
          <a:p>
            <a:pPr algn="r">
              <a:lnSpc>
                <a:spcPct val="150000"/>
              </a:lnSpc>
            </a:pPr>
            <a:r>
              <a:rPr lang="tr-TR" sz="2400" dirty="0" smtClean="0">
                <a:solidFill>
                  <a:schemeClr val="bg1"/>
                </a:solidFill>
                <a:latin typeface="Bahnschrift SemiLight" pitchFamily="34" charset="0"/>
              </a:rPr>
              <a:t>Kızıl Gezegen</a:t>
            </a:r>
            <a:endParaRPr lang="tr-TR" sz="2400" i="1" dirty="0" smtClean="0">
              <a:solidFill>
                <a:schemeClr val="bg1"/>
              </a:solidFill>
              <a:latin typeface="Bahnschrift SemiLight" pitchFamily="34" charset="0"/>
            </a:endParaRPr>
          </a:p>
          <a:p>
            <a:endParaRPr lang="tr-TR" sz="2400" i="1" dirty="0" smtClean="0">
              <a:solidFill>
                <a:schemeClr val="bg1"/>
              </a:solidFill>
            </a:endParaRPr>
          </a:p>
        </p:txBody>
      </p:sp>
      <p:sp>
        <p:nvSpPr>
          <p:cNvPr id="10" name="9 Metin kutusu"/>
          <p:cNvSpPr txBox="1"/>
          <p:nvPr/>
        </p:nvSpPr>
        <p:spPr>
          <a:xfrm>
            <a:off x="0" y="980728"/>
            <a:ext cx="2304256" cy="1015663"/>
          </a:xfrm>
          <a:prstGeom prst="rect">
            <a:avLst/>
          </a:prstGeom>
          <a:noFill/>
        </p:spPr>
        <p:txBody>
          <a:bodyPr wrap="square" rtlCol="0">
            <a:spAutoFit/>
          </a:bodyPr>
          <a:lstStyle/>
          <a:p>
            <a:pPr>
              <a:lnSpc>
                <a:spcPct val="150000"/>
              </a:lnSpc>
            </a:pPr>
            <a:r>
              <a:rPr lang="tr-TR" sz="2400" dirty="0" smtClean="0">
                <a:solidFill>
                  <a:schemeClr val="bg1"/>
                </a:solidFill>
                <a:latin typeface="Bahnschrift SemiLight" pitchFamily="34" charset="0"/>
              </a:rPr>
              <a:t>Mavi Gezegen</a:t>
            </a:r>
            <a:endParaRPr lang="tr-TR" sz="2400" i="1" dirty="0" smtClean="0">
              <a:solidFill>
                <a:schemeClr val="bg1"/>
              </a:solidFill>
              <a:latin typeface="Bahnschrift SemiLight" pitchFamily="34" charset="0"/>
            </a:endParaRPr>
          </a:p>
          <a:p>
            <a:endParaRPr lang="tr-TR" sz="2400" i="1" dirty="0" smtClean="0">
              <a:solidFill>
                <a:schemeClr val="bg1"/>
              </a:solidFill>
            </a:endParaRPr>
          </a:p>
        </p:txBody>
      </p:sp>
      <p:sp>
        <p:nvSpPr>
          <p:cNvPr id="11" name="10 Metin kutusu"/>
          <p:cNvSpPr txBox="1"/>
          <p:nvPr/>
        </p:nvSpPr>
        <p:spPr>
          <a:xfrm>
            <a:off x="3131840" y="2708920"/>
            <a:ext cx="3024336" cy="585353"/>
          </a:xfrm>
          <a:prstGeom prst="rect">
            <a:avLst/>
          </a:prstGeom>
          <a:noFill/>
        </p:spPr>
        <p:txBody>
          <a:bodyPr wrap="square" rtlCol="0">
            <a:spAutoFit/>
          </a:bodyPr>
          <a:lstStyle/>
          <a:p>
            <a:pPr algn="ctr">
              <a:lnSpc>
                <a:spcPct val="150000"/>
              </a:lnSpc>
            </a:pPr>
            <a:r>
              <a:rPr lang="tr-TR" sz="2400" dirty="0" smtClean="0">
                <a:solidFill>
                  <a:schemeClr val="bg1"/>
                </a:solidFill>
                <a:latin typeface="Bahnschrift SemiLight" pitchFamily="34" charset="0"/>
              </a:rPr>
              <a:t>Atmosfer Farkı</a:t>
            </a:r>
            <a:endParaRPr lang="tr-TR" sz="2400" i="1" dirty="0" smtClean="0">
              <a:solidFill>
                <a:schemeClr val="bg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50000"/>
          </a:schemeClr>
        </a:solidFill>
        <a:effectLst/>
      </p:bgPr>
    </p:bg>
    <p:spTree>
      <p:nvGrpSpPr>
        <p:cNvPr id="1" name=""/>
        <p:cNvGrpSpPr/>
        <p:nvPr/>
      </p:nvGrpSpPr>
      <p:grpSpPr>
        <a:xfrm>
          <a:off x="0" y="0"/>
          <a:ext cx="0" cy="0"/>
          <a:chOff x="0" y="0"/>
          <a:chExt cx="0" cy="0"/>
        </a:xfrm>
      </p:grpSpPr>
      <p:pic>
        <p:nvPicPr>
          <p:cNvPr id="145410" name="Picture 2" descr="http://www.dijitalhabitat.com/wp-content/uploads/2018/08/Atmosphere-Mars-Facts.gif"/>
          <p:cNvPicPr>
            <a:picLocks noChangeAspect="1" noChangeArrowheads="1" noCrop="1"/>
          </p:cNvPicPr>
          <p:nvPr/>
        </p:nvPicPr>
        <p:blipFill>
          <a:blip r:embed="rId2" cstate="print"/>
          <a:srcRect/>
          <a:stretch>
            <a:fillRect/>
          </a:stretch>
        </p:blipFill>
        <p:spPr bwMode="auto">
          <a:xfrm>
            <a:off x="251520" y="908720"/>
            <a:ext cx="8640960" cy="5143501"/>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827" name="Picture 3" descr="C:\Users\PC\Desktop\MEDİA\geography-teacher-class_74855-5512.jpg"/>
          <p:cNvPicPr>
            <a:picLocks noChangeAspect="1" noChangeArrowheads="1"/>
          </p:cNvPicPr>
          <p:nvPr/>
        </p:nvPicPr>
        <p:blipFill>
          <a:blip r:embed="rId3" cstate="print"/>
          <a:srcRect/>
          <a:stretch>
            <a:fillRect/>
          </a:stretch>
        </p:blipFill>
        <p:spPr bwMode="auto">
          <a:xfrm>
            <a:off x="251520" y="1844824"/>
            <a:ext cx="8568952" cy="5013176"/>
          </a:xfrm>
          <a:prstGeom prst="rect">
            <a:avLst/>
          </a:prstGeom>
          <a:noFill/>
        </p:spPr>
      </p:pic>
      <p:sp>
        <p:nvSpPr>
          <p:cNvPr id="3" name="2 Dikdörtgen"/>
          <p:cNvSpPr/>
          <p:nvPr/>
        </p:nvSpPr>
        <p:spPr>
          <a:xfrm>
            <a:off x="323528" y="332656"/>
            <a:ext cx="8568952" cy="2169825"/>
          </a:xfrm>
          <a:prstGeom prst="rect">
            <a:avLst/>
          </a:prstGeom>
        </p:spPr>
        <p:txBody>
          <a:bodyPr wrap="square">
            <a:spAutoFit/>
          </a:bodyPr>
          <a:lstStyle/>
          <a:p>
            <a:pPr algn="just">
              <a:lnSpc>
                <a:spcPct val="150000"/>
              </a:lnSpc>
            </a:pPr>
            <a:r>
              <a:rPr lang="tr-TR" dirty="0" smtClean="0">
                <a:latin typeface="Bahnschrift Light" pitchFamily="34" charset="0"/>
              </a:rPr>
              <a:t>Google mars sayfası ile dünyadan farklı bir atmosfere sahip olan mars  yüzeyinde gezintiye çıkabilir ,marstaki sırtları,vadileri,kraterleri,platoları,kum tepelerini  inceleyebilirsiniz.</a:t>
            </a:r>
          </a:p>
          <a:p>
            <a:pPr algn="just">
              <a:lnSpc>
                <a:spcPct val="150000"/>
              </a:lnSpc>
            </a:pPr>
            <a:r>
              <a:rPr lang="tr-TR" dirty="0" smtClean="0">
                <a:solidFill>
                  <a:srgbClr val="FF0000"/>
                </a:solidFill>
                <a:hlinkClick r:id="rId4"/>
              </a:rPr>
              <a:t>https://www.google.com/mars/</a:t>
            </a:r>
            <a:endParaRPr lang="tr-TR" dirty="0" smtClean="0">
              <a:latin typeface="Bahnschrift Light" pitchFamily="34" charset="0"/>
            </a:endParaRPr>
          </a:p>
          <a:p>
            <a:pPr algn="just">
              <a:lnSpc>
                <a:spcPct val="150000"/>
              </a:lnSpc>
            </a:pPr>
            <a:r>
              <a:rPr lang="tr-TR" dirty="0" smtClean="0">
                <a:latin typeface="Bahnschrift Light" pitchFamily="34" charset="0"/>
              </a:rPr>
              <a:t> </a:t>
            </a:r>
            <a:endParaRPr lang="tr-TR" dirty="0"/>
          </a:p>
        </p:txBody>
      </p:sp>
      <p:pic>
        <p:nvPicPr>
          <p:cNvPr id="5" name="Picture 14" descr="https://icons.iconarchive.com/icons/icons8/ios7/512/Very-Basic-About-icon.png"/>
          <p:cNvPicPr>
            <a:picLocks noChangeAspect="1" noChangeArrowheads="1"/>
          </p:cNvPicPr>
          <p:nvPr/>
        </p:nvPicPr>
        <p:blipFill>
          <a:blip r:embed="rId5" cstate="print"/>
          <a:srcRect/>
          <a:stretch>
            <a:fillRect/>
          </a:stretch>
        </p:blipFill>
        <p:spPr bwMode="auto">
          <a:xfrm>
            <a:off x="6516216" y="1628800"/>
            <a:ext cx="2212504" cy="2212505"/>
          </a:xfrm>
          <a:prstGeom prst="rect">
            <a:avLst/>
          </a:prstGeom>
          <a:noFill/>
        </p:spPr>
      </p:pic>
      <p:sp>
        <p:nvSpPr>
          <p:cNvPr id="6" name="5 Dikdörtgen"/>
          <p:cNvSpPr/>
          <p:nvPr/>
        </p:nvSpPr>
        <p:spPr>
          <a:xfrm>
            <a:off x="2286000" y="2828836"/>
            <a:ext cx="4572000" cy="646331"/>
          </a:xfrm>
          <a:prstGeom prst="rect">
            <a:avLst/>
          </a:prstGeom>
        </p:spPr>
        <p:txBody>
          <a:bodyPr>
            <a:spAutoFit/>
          </a:bodyPr>
          <a:lstStyle/>
          <a:p>
            <a:endParaRPr lang="tr-TR" dirty="0" smtClean="0">
              <a:solidFill>
                <a:srgbClr val="FF0000"/>
              </a:solidFill>
            </a:endParaRPr>
          </a:p>
          <a:p>
            <a:endParaRPr lang="tr-TR" dirty="0">
              <a:solidFill>
                <a:srgbClr val="FF00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1618" name="Picture 2" descr="Resim"/>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3 Resim" descr="0bdd5e7e7e8ffb58d4f44dd402ef0310.jpg"/>
          <p:cNvPicPr>
            <a:picLocks noChangeAspect="1"/>
          </p:cNvPicPr>
          <p:nvPr/>
        </p:nvPicPr>
        <p:blipFill>
          <a:blip r:embed="rId2" cstate="print"/>
          <a:stretch>
            <a:fillRect/>
          </a:stretch>
        </p:blipFill>
        <p:spPr>
          <a:xfrm>
            <a:off x="0" y="0"/>
            <a:ext cx="9144000" cy="6858000"/>
          </a:xfrm>
          <a:prstGeom prst="rect">
            <a:avLst/>
          </a:prstGeom>
        </p:spPr>
      </p:pic>
      <p:sp>
        <p:nvSpPr>
          <p:cNvPr id="3" name="2 Metin kutusu"/>
          <p:cNvSpPr txBox="1"/>
          <p:nvPr/>
        </p:nvSpPr>
        <p:spPr>
          <a:xfrm>
            <a:off x="3059832" y="260648"/>
            <a:ext cx="6084168" cy="4449231"/>
          </a:xfrm>
          <a:prstGeom prst="rect">
            <a:avLst/>
          </a:prstGeom>
          <a:noFill/>
        </p:spPr>
        <p:txBody>
          <a:bodyPr wrap="square" rtlCol="0">
            <a:spAutoFit/>
          </a:bodyPr>
          <a:lstStyle/>
          <a:p>
            <a:pPr>
              <a:lnSpc>
                <a:spcPct val="150000"/>
              </a:lnSpc>
            </a:pPr>
            <a:r>
              <a:rPr lang="tr-TR" sz="2300" dirty="0" smtClean="0">
                <a:solidFill>
                  <a:schemeClr val="bg1"/>
                </a:solidFill>
                <a:latin typeface="Bahnschrift SemiLight" pitchFamily="34" charset="0"/>
              </a:rPr>
              <a:t>  </a:t>
            </a:r>
            <a:r>
              <a:rPr lang="tr-TR" sz="2300" u="sng" dirty="0" smtClean="0">
                <a:solidFill>
                  <a:schemeClr val="bg1"/>
                </a:solidFill>
                <a:latin typeface="Bahnschrift SemiLight" pitchFamily="34" charset="0"/>
              </a:rPr>
              <a:t>Ay’da atmosfer olmadığı için;</a:t>
            </a:r>
          </a:p>
          <a:p>
            <a:pPr>
              <a:lnSpc>
                <a:spcPct val="150000"/>
              </a:lnSpc>
              <a:buFontTx/>
              <a:buChar char="-"/>
            </a:pPr>
            <a:r>
              <a:rPr lang="tr-TR" sz="2300" dirty="0" smtClean="0">
                <a:solidFill>
                  <a:schemeClr val="bg1"/>
                </a:solidFill>
                <a:latin typeface="Bahnschrift SemiLight" pitchFamily="34" charset="0"/>
              </a:rPr>
              <a:t>Meteor çarpmaları sonucu kraterler oluşur.</a:t>
            </a:r>
          </a:p>
          <a:p>
            <a:pPr>
              <a:lnSpc>
                <a:spcPct val="150000"/>
              </a:lnSpc>
              <a:buFontTx/>
              <a:buChar char="-"/>
            </a:pPr>
            <a:r>
              <a:rPr lang="tr-TR" sz="2300" dirty="0" smtClean="0">
                <a:solidFill>
                  <a:schemeClr val="bg1"/>
                </a:solidFill>
                <a:latin typeface="Bahnschrift SemiLight" pitchFamily="34" charset="0"/>
              </a:rPr>
              <a:t>Gölge yerler tam karanlıktır.</a:t>
            </a:r>
          </a:p>
          <a:p>
            <a:pPr>
              <a:lnSpc>
                <a:spcPct val="150000"/>
              </a:lnSpc>
              <a:buFontTx/>
              <a:buChar char="-"/>
            </a:pPr>
            <a:r>
              <a:rPr lang="tr-TR" sz="2300" dirty="0" smtClean="0">
                <a:solidFill>
                  <a:schemeClr val="bg1"/>
                </a:solidFill>
                <a:latin typeface="Bahnschrift SemiLight" pitchFamily="34" charset="0"/>
              </a:rPr>
              <a:t>Hava olayları görülmez.</a:t>
            </a:r>
          </a:p>
          <a:p>
            <a:pPr>
              <a:lnSpc>
                <a:spcPct val="150000"/>
              </a:lnSpc>
              <a:buFontTx/>
              <a:buChar char="-"/>
            </a:pPr>
            <a:r>
              <a:rPr lang="tr-TR" sz="2300" dirty="0" smtClean="0">
                <a:solidFill>
                  <a:schemeClr val="bg1"/>
                </a:solidFill>
                <a:latin typeface="Bahnschrift SemiLight" pitchFamily="34" charset="0"/>
              </a:rPr>
              <a:t> Ultraviyole ışınlar ay yüzeyine ulaşır.</a:t>
            </a:r>
          </a:p>
          <a:p>
            <a:pPr>
              <a:lnSpc>
                <a:spcPct val="150000"/>
              </a:lnSpc>
              <a:buFontTx/>
              <a:buChar char="-"/>
            </a:pPr>
            <a:r>
              <a:rPr lang="tr-TR" sz="2300" dirty="0" smtClean="0">
                <a:solidFill>
                  <a:schemeClr val="bg1"/>
                </a:solidFill>
                <a:latin typeface="Bahnschrift SemiLight" pitchFamily="34" charset="0"/>
              </a:rPr>
              <a:t>Sıcaklık farkı çok fazladır (130</a:t>
            </a:r>
            <a:r>
              <a:rPr lang="tr-TR" sz="2300" dirty="0" smtClean="0">
                <a:solidFill>
                  <a:schemeClr val="bg1"/>
                </a:solidFill>
                <a:latin typeface="Bahnschrift SemiLight" pitchFamily="34" charset="0"/>
                <a:cs typeface="Times New Roman"/>
              </a:rPr>
              <a:t>ºC / -</a:t>
            </a:r>
            <a:r>
              <a:rPr lang="tr-TR" sz="2300" dirty="0" smtClean="0">
                <a:solidFill>
                  <a:schemeClr val="bg1"/>
                </a:solidFill>
                <a:latin typeface="Bahnschrift SemiLight" pitchFamily="34" charset="0"/>
              </a:rPr>
              <a:t>173</a:t>
            </a:r>
            <a:r>
              <a:rPr lang="tr-TR" sz="2300" dirty="0" smtClean="0">
                <a:solidFill>
                  <a:schemeClr val="bg1"/>
                </a:solidFill>
                <a:latin typeface="Bahnschrift SemiLight" pitchFamily="34" charset="0"/>
                <a:cs typeface="Times New Roman"/>
              </a:rPr>
              <a:t>ºC )</a:t>
            </a:r>
          </a:p>
          <a:p>
            <a:pPr>
              <a:lnSpc>
                <a:spcPct val="150000"/>
              </a:lnSpc>
              <a:buFontTx/>
              <a:buChar char="-"/>
            </a:pPr>
            <a:r>
              <a:rPr lang="tr-TR" sz="2300" dirty="0" smtClean="0">
                <a:solidFill>
                  <a:schemeClr val="bg1"/>
                </a:solidFill>
                <a:latin typeface="Bahnschrift SemiLight" pitchFamily="34" charset="0"/>
                <a:cs typeface="Times New Roman"/>
              </a:rPr>
              <a:t>Işık,ses,sıcaklık iletilmez.</a:t>
            </a:r>
          </a:p>
          <a:p>
            <a:pPr>
              <a:lnSpc>
                <a:spcPct val="150000"/>
              </a:lnSpc>
              <a:buFontTx/>
              <a:buChar char="-"/>
            </a:pPr>
            <a:r>
              <a:rPr lang="tr-TR" sz="2300" dirty="0" smtClean="0">
                <a:solidFill>
                  <a:schemeClr val="bg1"/>
                </a:solidFill>
                <a:latin typeface="Bahnschrift SemiLight" pitchFamily="34" charset="0"/>
                <a:cs typeface="Times New Roman"/>
              </a:rPr>
              <a:t>Canlı yaşamaz</a:t>
            </a:r>
            <a:r>
              <a:rPr lang="tr-TR" sz="2400" dirty="0" smtClean="0">
                <a:solidFill>
                  <a:schemeClr val="bg1"/>
                </a:solidFill>
                <a:latin typeface="Bahnschrift SemiLight" pitchFamily="34" charset="0"/>
                <a:cs typeface="Times New Roman"/>
              </a:rPr>
              <a:t>. </a:t>
            </a:r>
            <a:endParaRPr lang="tr-TR" sz="2400" dirty="0" smtClean="0">
              <a:solidFill>
                <a:schemeClr val="bg1"/>
              </a:solidFill>
              <a:latin typeface="Bahnschrift SemiLight"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827" name="Picture 3" descr="C:\Users\PC\Desktop\MEDİA\geography-teacher-class_74855-5512.jpg"/>
          <p:cNvPicPr>
            <a:picLocks noChangeAspect="1" noChangeArrowheads="1"/>
          </p:cNvPicPr>
          <p:nvPr/>
        </p:nvPicPr>
        <p:blipFill>
          <a:blip r:embed="rId3" cstate="print"/>
          <a:srcRect/>
          <a:stretch>
            <a:fillRect/>
          </a:stretch>
        </p:blipFill>
        <p:spPr bwMode="auto">
          <a:xfrm>
            <a:off x="251520" y="1844824"/>
            <a:ext cx="8568952" cy="5013176"/>
          </a:xfrm>
          <a:prstGeom prst="rect">
            <a:avLst/>
          </a:prstGeom>
          <a:noFill/>
        </p:spPr>
      </p:pic>
      <p:sp>
        <p:nvSpPr>
          <p:cNvPr id="3" name="2 Dikdörtgen"/>
          <p:cNvSpPr/>
          <p:nvPr/>
        </p:nvSpPr>
        <p:spPr>
          <a:xfrm>
            <a:off x="323528" y="332656"/>
            <a:ext cx="8568952" cy="1754326"/>
          </a:xfrm>
          <a:prstGeom prst="rect">
            <a:avLst/>
          </a:prstGeom>
        </p:spPr>
        <p:txBody>
          <a:bodyPr wrap="square">
            <a:spAutoFit/>
          </a:bodyPr>
          <a:lstStyle/>
          <a:p>
            <a:pPr algn="just">
              <a:lnSpc>
                <a:spcPct val="150000"/>
              </a:lnSpc>
            </a:pPr>
            <a:r>
              <a:rPr lang="tr-TR" dirty="0" smtClean="0">
                <a:latin typeface="Bahnschrift Light" pitchFamily="34" charset="0"/>
              </a:rPr>
              <a:t>Google </a:t>
            </a:r>
            <a:r>
              <a:rPr lang="tr-TR" dirty="0" err="1" smtClean="0">
                <a:latin typeface="Bahnschrift Light" pitchFamily="34" charset="0"/>
              </a:rPr>
              <a:t>moon</a:t>
            </a:r>
            <a:r>
              <a:rPr lang="tr-TR" dirty="0" smtClean="0">
                <a:latin typeface="Bahnschrift Light" pitchFamily="34" charset="0"/>
              </a:rPr>
              <a:t> sayfası ile atmosfere sahip olmayan ayın yüzeyinde gezintiye çıkabilir ,aydaki yerşekillerini inceleyebilirsiniz.</a:t>
            </a:r>
          </a:p>
          <a:p>
            <a:pPr algn="just">
              <a:lnSpc>
                <a:spcPct val="150000"/>
              </a:lnSpc>
            </a:pPr>
            <a:r>
              <a:rPr lang="tr-TR" dirty="0" smtClean="0">
                <a:solidFill>
                  <a:srgbClr val="FF0000"/>
                </a:solidFill>
                <a:hlinkClick r:id="rId4"/>
              </a:rPr>
              <a:t>https://www.google.com/moon/</a:t>
            </a:r>
            <a:endParaRPr lang="tr-TR" dirty="0" smtClean="0">
              <a:solidFill>
                <a:srgbClr val="FF0000"/>
              </a:solidFill>
            </a:endParaRPr>
          </a:p>
          <a:p>
            <a:pPr algn="just">
              <a:lnSpc>
                <a:spcPct val="150000"/>
              </a:lnSpc>
            </a:pPr>
            <a:r>
              <a:rPr lang="tr-TR" dirty="0" smtClean="0">
                <a:latin typeface="Bahnschrift Light" pitchFamily="34" charset="0"/>
              </a:rPr>
              <a:t> </a:t>
            </a:r>
            <a:endParaRPr lang="tr-TR" dirty="0"/>
          </a:p>
        </p:txBody>
      </p:sp>
      <p:pic>
        <p:nvPicPr>
          <p:cNvPr id="5" name="Picture 14" descr="https://icons.iconarchive.com/icons/icons8/ios7/512/Very-Basic-About-icon.png"/>
          <p:cNvPicPr>
            <a:picLocks noChangeAspect="1" noChangeArrowheads="1"/>
          </p:cNvPicPr>
          <p:nvPr/>
        </p:nvPicPr>
        <p:blipFill>
          <a:blip r:embed="rId5" cstate="print"/>
          <a:srcRect/>
          <a:stretch>
            <a:fillRect/>
          </a:stretch>
        </p:blipFill>
        <p:spPr bwMode="auto">
          <a:xfrm>
            <a:off x="6516216" y="1628800"/>
            <a:ext cx="2212504" cy="2212505"/>
          </a:xfrm>
          <a:prstGeom prst="rect">
            <a:avLst/>
          </a:prstGeom>
          <a:noFill/>
        </p:spPr>
      </p:pic>
      <p:sp>
        <p:nvSpPr>
          <p:cNvPr id="6" name="5 Dikdörtgen"/>
          <p:cNvSpPr/>
          <p:nvPr/>
        </p:nvSpPr>
        <p:spPr>
          <a:xfrm>
            <a:off x="2286000" y="2828836"/>
            <a:ext cx="4572000" cy="646331"/>
          </a:xfrm>
          <a:prstGeom prst="rect">
            <a:avLst/>
          </a:prstGeom>
        </p:spPr>
        <p:txBody>
          <a:bodyPr>
            <a:spAutoFit/>
          </a:bodyPr>
          <a:lstStyle/>
          <a:p>
            <a:endParaRPr lang="tr-TR" dirty="0" smtClean="0">
              <a:solidFill>
                <a:srgbClr val="FF0000"/>
              </a:solidFill>
            </a:endParaRPr>
          </a:p>
          <a:p>
            <a:endParaRPr lang="tr-TR" dirty="0">
              <a:solidFill>
                <a:srgbClr val="FF00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3 Resim" descr="67184417-atmosphere-wallpapers.jpg"/>
          <p:cNvPicPr>
            <a:picLocks noChangeAspect="1"/>
          </p:cNvPicPr>
          <p:nvPr/>
        </p:nvPicPr>
        <p:blipFill>
          <a:blip r:embed="rId2" cstate="print"/>
          <a:stretch>
            <a:fillRect/>
          </a:stretch>
        </p:blipFill>
        <p:spPr>
          <a:xfrm>
            <a:off x="0" y="0"/>
            <a:ext cx="9144000" cy="6858000"/>
          </a:xfrm>
          <a:prstGeom prst="rect">
            <a:avLst/>
          </a:prstGeom>
        </p:spPr>
      </p:pic>
      <p:sp>
        <p:nvSpPr>
          <p:cNvPr id="3" name="1 Başlık"/>
          <p:cNvSpPr txBox="1">
            <a:spLocks/>
          </p:cNvSpPr>
          <p:nvPr/>
        </p:nvSpPr>
        <p:spPr>
          <a:xfrm>
            <a:off x="0" y="2132856"/>
            <a:ext cx="9144000" cy="2808312"/>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9600" b="0" i="0" u="none" strike="noStrike" kern="1200" cap="none" spc="0" normalizeH="0" baseline="0" noProof="0" dirty="0" smtClean="0">
                <a:ln>
                  <a:noFill/>
                </a:ln>
                <a:solidFill>
                  <a:schemeClr val="bg1"/>
                </a:solidFill>
                <a:effectLst/>
                <a:uLnTx/>
                <a:uFillTx/>
                <a:latin typeface="AR DARLING" pitchFamily="2" charset="0"/>
                <a:ea typeface="+mj-ea"/>
                <a:cs typeface="+mj-cs"/>
              </a:rPr>
              <a:t>ATMOSFER</a:t>
            </a:r>
          </a:p>
        </p:txBody>
      </p:sp>
      <p:sp>
        <p:nvSpPr>
          <p:cNvPr id="5" name="4 Metin kutusu"/>
          <p:cNvSpPr txBox="1"/>
          <p:nvPr/>
        </p:nvSpPr>
        <p:spPr>
          <a:xfrm>
            <a:off x="0" y="4221088"/>
            <a:ext cx="9144000" cy="461665"/>
          </a:xfrm>
          <a:prstGeom prst="rect">
            <a:avLst/>
          </a:prstGeom>
          <a:noFill/>
        </p:spPr>
        <p:txBody>
          <a:bodyPr wrap="square" rtlCol="0">
            <a:spAutoFit/>
          </a:bodyPr>
          <a:lstStyle/>
          <a:p>
            <a:pPr algn="ctr"/>
            <a:r>
              <a:rPr lang="tr-TR" sz="2400" dirty="0" smtClean="0">
                <a:latin typeface="Arial Rounded MT Bold" pitchFamily="34" charset="0"/>
              </a:rPr>
              <a:t>(Bazı Kahramanlar Pelerin Takmaz.)</a:t>
            </a:r>
            <a:endParaRPr lang="tr-TR" sz="2400" dirty="0">
              <a:latin typeface="Arial Rounded MT Bold" pitchFamily="34" charset="0"/>
            </a:endParaRPr>
          </a:p>
        </p:txBody>
      </p:sp>
      <p:sp>
        <p:nvSpPr>
          <p:cNvPr id="6" name="5 Metin kutusu"/>
          <p:cNvSpPr txBox="1"/>
          <p:nvPr/>
        </p:nvSpPr>
        <p:spPr>
          <a:xfrm rot="20886267">
            <a:off x="348330" y="371802"/>
            <a:ext cx="3672408" cy="623248"/>
          </a:xfrm>
          <a:prstGeom prst="rect">
            <a:avLst/>
          </a:prstGeom>
          <a:noFill/>
        </p:spPr>
        <p:txBody>
          <a:bodyPr wrap="square" rtlCol="0">
            <a:spAutoFit/>
          </a:bodyPr>
          <a:lstStyle/>
          <a:p>
            <a:pPr>
              <a:lnSpc>
                <a:spcPct val="150000"/>
              </a:lnSpc>
            </a:pPr>
            <a:r>
              <a:rPr lang="tr-TR" sz="2300" dirty="0" smtClean="0">
                <a:solidFill>
                  <a:schemeClr val="bg1"/>
                </a:solidFill>
                <a:latin typeface="Arial Rounded MT Bold" pitchFamily="34" charset="0"/>
              </a:rPr>
              <a:t>* Meteorları Engeller.</a:t>
            </a:r>
          </a:p>
        </p:txBody>
      </p:sp>
      <p:sp>
        <p:nvSpPr>
          <p:cNvPr id="7" name="6 Metin kutusu"/>
          <p:cNvSpPr txBox="1"/>
          <p:nvPr/>
        </p:nvSpPr>
        <p:spPr>
          <a:xfrm>
            <a:off x="395536" y="1340768"/>
            <a:ext cx="3600400" cy="623248"/>
          </a:xfrm>
          <a:prstGeom prst="rect">
            <a:avLst/>
          </a:prstGeom>
          <a:noFill/>
        </p:spPr>
        <p:txBody>
          <a:bodyPr wrap="square" rtlCol="0">
            <a:spAutoFit/>
          </a:bodyPr>
          <a:lstStyle/>
          <a:p>
            <a:pPr>
              <a:lnSpc>
                <a:spcPct val="150000"/>
              </a:lnSpc>
            </a:pPr>
            <a:r>
              <a:rPr lang="tr-TR" sz="2300" dirty="0" smtClean="0">
                <a:solidFill>
                  <a:schemeClr val="bg1"/>
                </a:solidFill>
                <a:latin typeface="Arial Rounded MT Bold" pitchFamily="34" charset="0"/>
              </a:rPr>
              <a:t>* Gölgeleri Aydınlatır.</a:t>
            </a:r>
          </a:p>
        </p:txBody>
      </p:sp>
      <p:sp>
        <p:nvSpPr>
          <p:cNvPr id="8" name="7 Metin kutusu"/>
          <p:cNvSpPr txBox="1"/>
          <p:nvPr/>
        </p:nvSpPr>
        <p:spPr>
          <a:xfrm rot="21216568">
            <a:off x="200551" y="2159348"/>
            <a:ext cx="4392488" cy="623248"/>
          </a:xfrm>
          <a:prstGeom prst="rect">
            <a:avLst/>
          </a:prstGeom>
          <a:noFill/>
        </p:spPr>
        <p:txBody>
          <a:bodyPr wrap="square" rtlCol="0">
            <a:spAutoFit/>
          </a:bodyPr>
          <a:lstStyle/>
          <a:p>
            <a:pPr>
              <a:lnSpc>
                <a:spcPct val="150000"/>
              </a:lnSpc>
            </a:pPr>
            <a:r>
              <a:rPr lang="tr-TR" sz="2300" dirty="0" smtClean="0">
                <a:solidFill>
                  <a:schemeClr val="bg1"/>
                </a:solidFill>
                <a:latin typeface="Arial Rounded MT Bold" pitchFamily="34" charset="0"/>
              </a:rPr>
              <a:t>* Ultraviyole Işınları Süzer</a:t>
            </a:r>
            <a:r>
              <a:rPr lang="tr-TR" sz="2300" dirty="0" smtClean="0">
                <a:solidFill>
                  <a:schemeClr val="bg1"/>
                </a:solidFill>
                <a:latin typeface="Bahnschrift SemiLight" pitchFamily="34" charset="0"/>
              </a:rPr>
              <a:t>.</a:t>
            </a:r>
          </a:p>
        </p:txBody>
      </p:sp>
      <p:sp>
        <p:nvSpPr>
          <p:cNvPr id="9" name="8 Metin kutusu"/>
          <p:cNvSpPr txBox="1"/>
          <p:nvPr/>
        </p:nvSpPr>
        <p:spPr>
          <a:xfrm rot="476965">
            <a:off x="5747777" y="400075"/>
            <a:ext cx="3096344" cy="557140"/>
          </a:xfrm>
          <a:prstGeom prst="rect">
            <a:avLst/>
          </a:prstGeom>
          <a:noFill/>
        </p:spPr>
        <p:txBody>
          <a:bodyPr wrap="square" rtlCol="0">
            <a:spAutoFit/>
          </a:bodyPr>
          <a:lstStyle/>
          <a:p>
            <a:pPr algn="just">
              <a:lnSpc>
                <a:spcPct val="150000"/>
              </a:lnSpc>
            </a:pPr>
            <a:r>
              <a:rPr lang="tr-TR" sz="2300" dirty="0" smtClean="0">
                <a:solidFill>
                  <a:schemeClr val="bg1"/>
                </a:solidFill>
                <a:latin typeface="Arial Rounded MT Bold" pitchFamily="34" charset="0"/>
              </a:rPr>
              <a:t>* Sıcaklığı Korur.</a:t>
            </a:r>
          </a:p>
        </p:txBody>
      </p:sp>
      <p:sp>
        <p:nvSpPr>
          <p:cNvPr id="10" name="9 Metin kutusu"/>
          <p:cNvSpPr txBox="1"/>
          <p:nvPr/>
        </p:nvSpPr>
        <p:spPr>
          <a:xfrm rot="20863875">
            <a:off x="4374463" y="1497148"/>
            <a:ext cx="3564904" cy="557140"/>
          </a:xfrm>
          <a:prstGeom prst="rect">
            <a:avLst/>
          </a:prstGeom>
          <a:noFill/>
        </p:spPr>
        <p:txBody>
          <a:bodyPr wrap="square" rtlCol="0">
            <a:spAutoFit/>
          </a:bodyPr>
          <a:lstStyle/>
          <a:p>
            <a:pPr>
              <a:lnSpc>
                <a:spcPct val="150000"/>
              </a:lnSpc>
            </a:pPr>
            <a:r>
              <a:rPr lang="tr-TR" sz="2300" dirty="0" smtClean="0">
                <a:solidFill>
                  <a:schemeClr val="bg1"/>
                </a:solidFill>
                <a:latin typeface="Arial Rounded MT Bold" pitchFamily="34" charset="0"/>
              </a:rPr>
              <a:t>* Işık,ses,sıcaklığı iletir.</a:t>
            </a:r>
          </a:p>
        </p:txBody>
      </p:sp>
      <p:sp>
        <p:nvSpPr>
          <p:cNvPr id="11" name="10 Metin kutusu"/>
          <p:cNvSpPr txBox="1"/>
          <p:nvPr/>
        </p:nvSpPr>
        <p:spPr>
          <a:xfrm>
            <a:off x="3635896" y="2420888"/>
            <a:ext cx="6552728" cy="557140"/>
          </a:xfrm>
          <a:prstGeom prst="rect">
            <a:avLst/>
          </a:prstGeom>
          <a:noFill/>
        </p:spPr>
        <p:txBody>
          <a:bodyPr wrap="square" rtlCol="0">
            <a:spAutoFit/>
          </a:bodyPr>
          <a:lstStyle/>
          <a:p>
            <a:pPr>
              <a:lnSpc>
                <a:spcPct val="150000"/>
              </a:lnSpc>
            </a:pPr>
            <a:r>
              <a:rPr lang="tr-TR" sz="2300" dirty="0" smtClean="0">
                <a:solidFill>
                  <a:schemeClr val="bg1"/>
                </a:solidFill>
                <a:latin typeface="Arial Rounded MT Bold" pitchFamily="34" charset="0"/>
              </a:rPr>
              <a:t>*Yaşam İçin Gerekli Koşulları Sağlar.</a:t>
            </a:r>
          </a:p>
        </p:txBody>
      </p:sp>
      <p:sp>
        <p:nvSpPr>
          <p:cNvPr id="12" name="11 Metin kutusu"/>
          <p:cNvSpPr txBox="1"/>
          <p:nvPr/>
        </p:nvSpPr>
        <p:spPr>
          <a:xfrm>
            <a:off x="2771800" y="836712"/>
            <a:ext cx="3744416" cy="623248"/>
          </a:xfrm>
          <a:prstGeom prst="rect">
            <a:avLst/>
          </a:prstGeom>
          <a:noFill/>
        </p:spPr>
        <p:txBody>
          <a:bodyPr wrap="square" rtlCol="0">
            <a:spAutoFit/>
          </a:bodyPr>
          <a:lstStyle/>
          <a:p>
            <a:pPr>
              <a:lnSpc>
                <a:spcPct val="150000"/>
              </a:lnSpc>
            </a:pPr>
            <a:r>
              <a:rPr lang="tr-TR" sz="2200" dirty="0" smtClean="0">
                <a:solidFill>
                  <a:schemeClr val="bg1"/>
                </a:solidFill>
                <a:latin typeface="Arial Rounded MT Bold" pitchFamily="34" charset="0"/>
              </a:rPr>
              <a:t>*</a:t>
            </a:r>
            <a:r>
              <a:rPr lang="tr-TR" sz="2300" dirty="0" smtClean="0">
                <a:solidFill>
                  <a:schemeClr val="bg1"/>
                </a:solidFill>
                <a:latin typeface="Arial Rounded MT Bold" pitchFamily="34" charset="0"/>
              </a:rPr>
              <a:t>Dünya ile Birlikte Döner.</a:t>
            </a:r>
          </a:p>
        </p:txBody>
      </p:sp>
      <p:sp>
        <p:nvSpPr>
          <p:cNvPr id="13" name="12 Dikdörtgen"/>
          <p:cNvSpPr/>
          <p:nvPr/>
        </p:nvSpPr>
        <p:spPr>
          <a:xfrm>
            <a:off x="539552" y="5301208"/>
            <a:ext cx="8280920" cy="575157"/>
          </a:xfrm>
          <a:prstGeom prst="rect">
            <a:avLst/>
          </a:prstGeom>
        </p:spPr>
        <p:txBody>
          <a:bodyPr wrap="square">
            <a:spAutoFit/>
          </a:bodyPr>
          <a:lstStyle/>
          <a:p>
            <a:pPr>
              <a:lnSpc>
                <a:spcPct val="150000"/>
              </a:lnSpc>
            </a:pPr>
            <a:r>
              <a:rPr lang="tr-TR" sz="2400" dirty="0" smtClean="0">
                <a:solidFill>
                  <a:schemeClr val="bg1"/>
                </a:solidFill>
                <a:latin typeface="Arial Rounded MT Bold" pitchFamily="34" charset="0"/>
              </a:rPr>
              <a:t>.</a:t>
            </a:r>
            <a:endParaRPr lang="tr-TR" sz="2400" dirty="0">
              <a:solidFill>
                <a:schemeClr val="bg1"/>
              </a:solidFill>
              <a:latin typeface="Arial Rounded MT Bold"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467544" y="0"/>
            <a:ext cx="8352928" cy="2348880"/>
          </a:xfrm>
        </p:spPr>
        <p:txBody>
          <a:bodyPr>
            <a:noAutofit/>
          </a:bodyPr>
          <a:lstStyle/>
          <a:p>
            <a:r>
              <a:rPr lang="tr-TR" sz="5200" spc="300" dirty="0" smtClean="0">
                <a:solidFill>
                  <a:schemeClr val="bg1"/>
                </a:solidFill>
                <a:effectLst>
                  <a:outerShdw blurRad="38100" dist="38100" dir="2700000" algn="tl">
                    <a:srgbClr val="000000">
                      <a:alpha val="43137"/>
                    </a:srgbClr>
                  </a:outerShdw>
                </a:effectLst>
                <a:latin typeface="Calibri Light" pitchFamily="34" charset="0"/>
                <a:cs typeface="Calibri Light" pitchFamily="34" charset="0"/>
              </a:rPr>
              <a:t>ATMOSFER VE ÖZELLİKLERİ</a:t>
            </a:r>
            <a:endParaRPr lang="tr-TR" sz="5200" spc="300" dirty="0">
              <a:solidFill>
                <a:schemeClr val="bg1"/>
              </a:solidFill>
              <a:effectLst>
                <a:outerShdw blurRad="38100" dist="38100" dir="2700000" algn="tl">
                  <a:srgbClr val="000000">
                    <a:alpha val="43137"/>
                  </a:srgbClr>
                </a:outerShdw>
              </a:effectLst>
              <a:latin typeface="Calibri Light" pitchFamily="34" charset="0"/>
              <a:cs typeface="Calibri Light" pitchFamily="34" charset="0"/>
            </a:endParaRPr>
          </a:p>
        </p:txBody>
      </p:sp>
      <p:pic>
        <p:nvPicPr>
          <p:cNvPr id="307201" name="Picture 1" descr="fiziki"/>
          <p:cNvPicPr>
            <a:picLocks noChangeAspect="1" noChangeArrowheads="1"/>
          </p:cNvPicPr>
          <p:nvPr/>
        </p:nvPicPr>
        <p:blipFill>
          <a:blip r:embed="rId3" cstate="print"/>
          <a:srcRect/>
          <a:stretch>
            <a:fillRect/>
          </a:stretch>
        </p:blipFill>
        <p:spPr bwMode="auto">
          <a:xfrm>
            <a:off x="2987824" y="2060848"/>
            <a:ext cx="3366374" cy="3168352"/>
          </a:xfrm>
          <a:prstGeom prst="rect">
            <a:avLst/>
          </a:prstGeom>
          <a:noFill/>
          <a:ln w="9525" algn="in">
            <a:noFill/>
            <a:miter lim="800000"/>
            <a:headEnd/>
            <a:tailEnd/>
          </a:ln>
        </p:spPr>
      </p:pic>
      <p:sp>
        <p:nvSpPr>
          <p:cNvPr id="7" name="1 Başlık"/>
          <p:cNvSpPr txBox="1">
            <a:spLocks/>
          </p:cNvSpPr>
          <p:nvPr/>
        </p:nvSpPr>
        <p:spPr>
          <a:xfrm>
            <a:off x="395536" y="6093296"/>
            <a:ext cx="8352928" cy="432048"/>
          </a:xfrm>
          <a:prstGeom prst="rect">
            <a:avLst/>
          </a:prstGeom>
        </p:spPr>
        <p:txBody>
          <a:bodyPr vert="horz" lIns="91440" tIns="45720" rIns="91440" bIns="45720" rtlCol="0" anchor="ctr">
            <a:normAutofit fontScale="25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10500" i="0" u="none" strike="noStrike" kern="1200" cap="none" spc="300" normalizeH="0" baseline="0" noProof="0" dirty="0" smtClean="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rPr>
              <a:t> cografyasever.com / 2021</a:t>
            </a:r>
            <a:r>
              <a:rPr kumimoji="0" lang="tr-TR" sz="10500" i="0" u="none" strike="noStrike" kern="1200" cap="none" spc="300" normalizeH="0" noProof="0" dirty="0" smtClean="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rPr>
              <a:t>                 </a:t>
            </a:r>
            <a:r>
              <a:rPr kumimoji="0" lang="tr-TR" sz="10500" i="0" u="none" strike="noStrike" kern="1200" cap="none" spc="300" normalizeH="0" baseline="0" noProof="0" dirty="0" smtClean="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rPr>
              <a:t>@cgrfysvr</a:t>
            </a:r>
            <a:endParaRPr kumimoji="0" lang="tr-TR" sz="10500" i="0" u="none" strike="noStrike" kern="1200" cap="none" spc="300" normalizeH="0" baseline="0" noProof="0" dirty="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7682" name="Picture 2" descr="C:\Users\PC\Desktop\İNSAN VE DOĞA\geography-clipart-geography-class-11.jpg"/>
          <p:cNvPicPr>
            <a:picLocks noChangeAspect="1" noChangeArrowheads="1"/>
          </p:cNvPicPr>
          <p:nvPr/>
        </p:nvPicPr>
        <p:blipFill>
          <a:blip r:embed="rId3" cstate="print"/>
          <a:srcRect/>
          <a:stretch>
            <a:fillRect/>
          </a:stretch>
        </p:blipFill>
        <p:spPr bwMode="auto">
          <a:xfrm>
            <a:off x="0" y="1628800"/>
            <a:ext cx="9144000" cy="5229200"/>
          </a:xfrm>
          <a:prstGeom prst="rect">
            <a:avLst/>
          </a:prstGeom>
          <a:noFill/>
        </p:spPr>
      </p:pic>
      <p:sp>
        <p:nvSpPr>
          <p:cNvPr id="4" name="1 Başlık"/>
          <p:cNvSpPr>
            <a:spLocks noGrp="1"/>
          </p:cNvSpPr>
          <p:nvPr>
            <p:ph type="ctrTitle"/>
          </p:nvPr>
        </p:nvSpPr>
        <p:spPr>
          <a:xfrm>
            <a:off x="0" y="332656"/>
            <a:ext cx="9144000" cy="1196752"/>
          </a:xfrm>
        </p:spPr>
        <p:txBody>
          <a:bodyPr>
            <a:noAutofit/>
          </a:bodyPr>
          <a:lstStyle/>
          <a:p>
            <a:r>
              <a:rPr lang="tr-TR" b="1" dirty="0" smtClean="0">
                <a:latin typeface="Calibri Light" pitchFamily="34" charset="0"/>
                <a:cs typeface="Calibri Light" pitchFamily="34" charset="0"/>
              </a:rPr>
              <a:t>ATMOSFERİN FAYDALARI NELERDİR?</a:t>
            </a:r>
            <a:endParaRPr lang="tr-TR" b="1" dirty="0">
              <a:latin typeface="Calibri Light" pitchFamily="34" charset="0"/>
              <a:cs typeface="Calibri Light"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9874" name="Picture 2" descr="İlgili resim"/>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3 Metin kutusu"/>
          <p:cNvSpPr txBox="1"/>
          <p:nvPr/>
        </p:nvSpPr>
        <p:spPr>
          <a:xfrm>
            <a:off x="251520" y="332656"/>
            <a:ext cx="8352928" cy="646331"/>
          </a:xfrm>
          <a:prstGeom prst="rect">
            <a:avLst/>
          </a:prstGeom>
          <a:noFill/>
        </p:spPr>
        <p:txBody>
          <a:bodyPr wrap="square" rtlCol="0">
            <a:spAutoFit/>
          </a:bodyPr>
          <a:lstStyle/>
          <a:p>
            <a:r>
              <a:rPr lang="tr-TR" sz="3600" dirty="0" smtClean="0">
                <a:solidFill>
                  <a:schemeClr val="bg1"/>
                </a:solidFill>
                <a:latin typeface="Bahnschrift SemiLight" pitchFamily="34" charset="0"/>
              </a:rPr>
              <a:t> </a:t>
            </a:r>
            <a:r>
              <a:rPr lang="tr-TR" sz="3200" dirty="0" smtClean="0">
                <a:solidFill>
                  <a:schemeClr val="bg1"/>
                </a:solidFill>
                <a:latin typeface="Bahnschrift SemiLight" pitchFamily="34" charset="0"/>
              </a:rPr>
              <a:t>1-) Uzaydan gelen meteorları parçalar.</a:t>
            </a:r>
            <a:endParaRPr lang="tr-TR" sz="3200" dirty="0">
              <a:solidFill>
                <a:schemeClr val="bg1"/>
              </a:solidFill>
              <a:latin typeface="Bahnschrift SemiLight"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7826" name="Picture 2" descr="İlgili resim"/>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210" name="Picture 2" descr="İlgili resim"/>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8850" name="Picture 2" descr="İlgili resim"/>
          <p:cNvPicPr>
            <a:picLocks noChangeAspect="1" noChangeArrowheads="1"/>
          </p:cNvPicPr>
          <p:nvPr/>
        </p:nvPicPr>
        <p:blipFill>
          <a:blip r:embed="rId2" cstate="print"/>
          <a:srcRect/>
          <a:stretch>
            <a:fillRect/>
          </a:stretch>
        </p:blipFill>
        <p:spPr bwMode="auto">
          <a:xfrm>
            <a:off x="0" y="0"/>
            <a:ext cx="9144000" cy="6858001"/>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6738" name="Picture 2" descr="https://www.webtekno.com/images/editor/default/0001/11/a6548fa60084bab986890211ab2801b76eb95aeb.jpe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3 Dikdörtgen"/>
          <p:cNvSpPr/>
          <p:nvPr/>
        </p:nvSpPr>
        <p:spPr>
          <a:xfrm>
            <a:off x="251520" y="0"/>
            <a:ext cx="8640960" cy="1107996"/>
          </a:xfrm>
          <a:prstGeom prst="rect">
            <a:avLst/>
          </a:prstGeom>
        </p:spPr>
        <p:txBody>
          <a:bodyPr wrap="square">
            <a:spAutoFit/>
          </a:bodyPr>
          <a:lstStyle/>
          <a:p>
            <a:pPr algn="just">
              <a:lnSpc>
                <a:spcPct val="150000"/>
              </a:lnSpc>
            </a:pPr>
            <a:r>
              <a:rPr lang="tr-TR" sz="2200" dirty="0" smtClean="0">
                <a:latin typeface="Bahnschrift SemiLight" pitchFamily="34" charset="0"/>
              </a:rPr>
              <a:t>Willamette, bu zamana kadar Amerika’da keşfedilen en büyük meteordur.Meteorun ağırlığı  15,5 tondur.</a:t>
            </a:r>
            <a:endParaRPr lang="tr-TR" sz="2200" dirty="0">
              <a:latin typeface="Bahnschrift SemiLight"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5714" name="Picture 2" descr="https://img-s1.onedio.com/id-5b1fa8c7bb8f7e6516b0c45f/rev-0/w-900/h-675/f-jpg/s-d263da625f241607cf6316f437780d712ba3eb56.jpg"/>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sp>
        <p:nvSpPr>
          <p:cNvPr id="4" name="3 Dikdörtgen"/>
          <p:cNvSpPr/>
          <p:nvPr/>
        </p:nvSpPr>
        <p:spPr>
          <a:xfrm>
            <a:off x="179512" y="4653136"/>
            <a:ext cx="8784976" cy="2123658"/>
          </a:xfrm>
          <a:prstGeom prst="rect">
            <a:avLst/>
          </a:prstGeom>
        </p:spPr>
        <p:txBody>
          <a:bodyPr wrap="square">
            <a:spAutoFit/>
          </a:bodyPr>
          <a:lstStyle/>
          <a:p>
            <a:pPr algn="just">
              <a:lnSpc>
                <a:spcPct val="150000"/>
              </a:lnSpc>
            </a:pPr>
            <a:r>
              <a:rPr lang="tr-TR" sz="2200" dirty="0" err="1" smtClean="0">
                <a:latin typeface="Bahnschrift SemiLight" pitchFamily="34" charset="0"/>
              </a:rPr>
              <a:t>Hoba</a:t>
            </a:r>
            <a:r>
              <a:rPr lang="tr-TR" sz="2200" dirty="0" smtClean="0">
                <a:latin typeface="Bahnschrift SemiLight" pitchFamily="34" charset="0"/>
              </a:rPr>
              <a:t>, şimdiye kadar dünyada keşfedilen en büyük meteordur. 60 ton ağırlığındaki meteor, bir Güney Afrika ülkesi olan Namibya’da keşfedilmiştir. 6,5 metrekare yüzey alanına sahip olan meteorun 80.000 yıl önce Dünya’ya düştüğü tahmin ediliyor.</a:t>
            </a:r>
            <a:endParaRPr lang="tr-TR" sz="2200" dirty="0">
              <a:latin typeface="Bahnschrift SemiLight"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8786" name="Picture 2" descr="https://i.arkeolojikhaber.com/pool_file/2019/33/12614_vredefort-krateri.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3 Dikdörtgen"/>
          <p:cNvSpPr/>
          <p:nvPr/>
        </p:nvSpPr>
        <p:spPr>
          <a:xfrm>
            <a:off x="179512" y="5301208"/>
            <a:ext cx="8640960" cy="2031325"/>
          </a:xfrm>
          <a:prstGeom prst="rect">
            <a:avLst/>
          </a:prstGeom>
        </p:spPr>
        <p:txBody>
          <a:bodyPr wrap="square">
            <a:spAutoFit/>
          </a:bodyPr>
          <a:lstStyle/>
          <a:p>
            <a:pPr algn="just" fontAlgn="base">
              <a:lnSpc>
                <a:spcPct val="150000"/>
              </a:lnSpc>
            </a:pPr>
            <a:r>
              <a:rPr lang="tr-TR" sz="2000" dirty="0" smtClean="0">
                <a:latin typeface="Bahnschrift SemiLight" pitchFamily="34" charset="0"/>
              </a:rPr>
              <a:t>300 km çapındaki Vredefort krateri, Dünyadaki bilinen en büyük meteor krateri. İki milyar yılı aşkın bir süre önce saatte yaklaşık 70 km hızla gelen, 10-15 kilometre çapında bir asteroitin çarpması sonucu oluştu</a:t>
            </a:r>
            <a:r>
              <a:rPr lang="tr-TR" dirty="0" smtClean="0">
                <a:latin typeface="Bahnschrift SemiLight" pitchFamily="34" charset="0"/>
              </a:rPr>
              <a:t>.</a:t>
            </a:r>
          </a:p>
          <a:p>
            <a:r>
              <a:rPr lang="tr-TR" dirty="0" smtClean="0"/>
              <a:t/>
            </a:r>
            <a:br>
              <a:rPr lang="tr-TR" dirty="0" smtClean="0"/>
            </a:br>
            <a:endParaRPr lang="tr-TR" dirty="0">
              <a:latin typeface="Bahnschrift SemiLight"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7762" name="Picture 2" descr="https://i.arkeolojikhaber.com/pool_file/2019/33/24554_vrefor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3 Dikdörtgen"/>
          <p:cNvSpPr/>
          <p:nvPr/>
        </p:nvSpPr>
        <p:spPr>
          <a:xfrm>
            <a:off x="179512" y="5589240"/>
            <a:ext cx="8964488" cy="1615827"/>
          </a:xfrm>
          <a:prstGeom prst="rect">
            <a:avLst/>
          </a:prstGeom>
        </p:spPr>
        <p:txBody>
          <a:bodyPr wrap="square">
            <a:spAutoFit/>
          </a:bodyPr>
          <a:lstStyle/>
          <a:p>
            <a:pPr fontAlgn="base">
              <a:lnSpc>
                <a:spcPct val="150000"/>
              </a:lnSpc>
            </a:pPr>
            <a:r>
              <a:rPr lang="tr-TR" b="1" dirty="0" err="1" smtClean="0">
                <a:latin typeface="Bahnschrift SemiLight" pitchFamily="34" charset="0"/>
              </a:rPr>
              <a:t>Wrederfort</a:t>
            </a:r>
            <a:r>
              <a:rPr lang="tr-TR" dirty="0" smtClean="0">
                <a:latin typeface="Bahnschrift SemiLight" pitchFamily="34" charset="0"/>
              </a:rPr>
              <a:t>, bir göktaşı düşüşünden kaynaklanan en geniş kraterdir. Güney Afrika'da, </a:t>
            </a:r>
            <a:r>
              <a:rPr lang="tr-TR" dirty="0" err="1" smtClean="0">
                <a:latin typeface="Bahnschrift SemiLight" pitchFamily="34" charset="0"/>
              </a:rPr>
              <a:t>Johannesburg'a</a:t>
            </a:r>
            <a:r>
              <a:rPr lang="tr-TR" dirty="0" smtClean="0">
                <a:latin typeface="Bahnschrift SemiLight" pitchFamily="34" charset="0"/>
              </a:rPr>
              <a:t> 120 kilometre uzaklıkta yer almaktadır.</a:t>
            </a:r>
            <a:r>
              <a:rPr lang="tr-TR" sz="2400" dirty="0" smtClean="0">
                <a:latin typeface="Bahnschrift SemiLight" pitchFamily="34" charset="0"/>
              </a:rPr>
              <a:t>  </a:t>
            </a:r>
            <a:br>
              <a:rPr lang="tr-TR" sz="2400" dirty="0" smtClean="0">
                <a:latin typeface="Bahnschrift SemiLight" pitchFamily="34" charset="0"/>
              </a:rPr>
            </a:br>
            <a:endParaRPr lang="tr-TR" sz="2400" dirty="0">
              <a:latin typeface="Bahnschrift SemiLight"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9810" name="Picture 2" descr="https://www.gencinsesi.com/wp-content/uploads/2018/10/e48a902927Jpeg"/>
          <p:cNvPicPr>
            <a:picLocks noChangeAspect="1" noChangeArrowheads="1"/>
          </p:cNvPicPr>
          <p:nvPr/>
        </p:nvPicPr>
        <p:blipFill>
          <a:blip r:embed="rId2" cstate="print"/>
          <a:srcRect/>
          <a:stretch>
            <a:fillRect/>
          </a:stretch>
        </p:blipFill>
        <p:spPr bwMode="auto">
          <a:xfrm>
            <a:off x="179512" y="188640"/>
            <a:ext cx="4248472" cy="2880320"/>
          </a:xfrm>
          <a:prstGeom prst="rect">
            <a:avLst/>
          </a:prstGeom>
          <a:noFill/>
        </p:spPr>
      </p:pic>
      <p:pic>
        <p:nvPicPr>
          <p:cNvPr id="119812" name="Picture 4" descr="https://i13.haber7.net/haber/haber7/bigmanset/goktasi_satarak_zengin_oldu_1447320245_5159.jpg"/>
          <p:cNvPicPr>
            <a:picLocks noChangeAspect="1" noChangeArrowheads="1"/>
          </p:cNvPicPr>
          <p:nvPr/>
        </p:nvPicPr>
        <p:blipFill>
          <a:blip r:embed="rId3" cstate="print"/>
          <a:srcRect/>
          <a:stretch>
            <a:fillRect/>
          </a:stretch>
        </p:blipFill>
        <p:spPr bwMode="auto">
          <a:xfrm>
            <a:off x="179512" y="3212976"/>
            <a:ext cx="8784976" cy="3456384"/>
          </a:xfrm>
          <a:prstGeom prst="rect">
            <a:avLst/>
          </a:prstGeom>
          <a:noFill/>
        </p:spPr>
      </p:pic>
      <p:pic>
        <p:nvPicPr>
          <p:cNvPr id="119814" name="Picture 6" descr="meteor türkiye ile ilgili görsel sonucu"/>
          <p:cNvPicPr>
            <a:picLocks noChangeAspect="1" noChangeArrowheads="1"/>
          </p:cNvPicPr>
          <p:nvPr/>
        </p:nvPicPr>
        <p:blipFill>
          <a:blip r:embed="rId4" cstate="print"/>
          <a:srcRect/>
          <a:stretch>
            <a:fillRect/>
          </a:stretch>
        </p:blipFill>
        <p:spPr bwMode="auto">
          <a:xfrm>
            <a:off x="4572000" y="188640"/>
            <a:ext cx="4392488" cy="2880319"/>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701" name="Picture 5" descr="http://7-themes.com/data_images/out/78/7040469-lake-mountains-woods.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5 Dikdörtgen"/>
          <p:cNvSpPr/>
          <p:nvPr/>
        </p:nvSpPr>
        <p:spPr>
          <a:xfrm rot="20703186">
            <a:off x="458111" y="415082"/>
            <a:ext cx="3339761" cy="923330"/>
          </a:xfrm>
          <a:prstGeom prst="rect">
            <a:avLst/>
          </a:prstGeom>
          <a:noFill/>
        </p:spPr>
        <p:txBody>
          <a:bodyPr wrap="none" lIns="91440" tIns="45720" rIns="91440" bIns="45720">
            <a:spAutoFit/>
          </a:bodyPr>
          <a:lstStyle/>
          <a:p>
            <a:pPr algn="ctr"/>
            <a:r>
              <a:rPr lang="tr-TR"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ATMOSFER</a:t>
            </a:r>
            <a:endParaRPr lang="tr-TR"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7" name="6 Dikdörtgen"/>
          <p:cNvSpPr/>
          <p:nvPr/>
        </p:nvSpPr>
        <p:spPr>
          <a:xfrm rot="19734080">
            <a:off x="4777434" y="3393590"/>
            <a:ext cx="3465692" cy="923330"/>
          </a:xfrm>
          <a:prstGeom prst="rect">
            <a:avLst/>
          </a:prstGeom>
          <a:noFill/>
        </p:spPr>
        <p:txBody>
          <a:bodyPr wrap="none" lIns="91440" tIns="45720" rIns="91440" bIns="45720">
            <a:spAutoFit/>
          </a:bodyPr>
          <a:lstStyle/>
          <a:p>
            <a:pPr algn="ctr"/>
            <a:r>
              <a:rPr lang="tr-TR"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HİDROSFER</a:t>
            </a:r>
            <a:endParaRPr lang="tr-TR"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7 Dikdörtgen"/>
          <p:cNvSpPr/>
          <p:nvPr/>
        </p:nvSpPr>
        <p:spPr>
          <a:xfrm>
            <a:off x="5436096" y="5301208"/>
            <a:ext cx="3195745" cy="923330"/>
          </a:xfrm>
          <a:prstGeom prst="rect">
            <a:avLst/>
          </a:prstGeom>
          <a:noFill/>
        </p:spPr>
        <p:txBody>
          <a:bodyPr wrap="square" lIns="91440" tIns="45720" rIns="91440" bIns="45720">
            <a:spAutoFit/>
          </a:bodyPr>
          <a:lstStyle/>
          <a:p>
            <a:pPr algn="ctr"/>
            <a:r>
              <a:rPr lang="tr-TR"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BİYOSFER</a:t>
            </a:r>
            <a:endParaRPr lang="tr-TR"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9" name="8 Dikdörtgen"/>
          <p:cNvSpPr/>
          <p:nvPr/>
        </p:nvSpPr>
        <p:spPr>
          <a:xfrm rot="2090418">
            <a:off x="405903" y="4585830"/>
            <a:ext cx="2827057" cy="923330"/>
          </a:xfrm>
          <a:prstGeom prst="rect">
            <a:avLst/>
          </a:prstGeom>
          <a:noFill/>
        </p:spPr>
        <p:txBody>
          <a:bodyPr wrap="none" lIns="91440" tIns="45720" rIns="91440" bIns="45720">
            <a:spAutoFit/>
          </a:bodyPr>
          <a:lstStyle/>
          <a:p>
            <a:pPr algn="ctr"/>
            <a:r>
              <a:rPr lang="tr-TR"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LİTOSFER</a:t>
            </a:r>
            <a:endParaRPr lang="tr-TR"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1" name="10 Dikdörtgen"/>
          <p:cNvSpPr/>
          <p:nvPr/>
        </p:nvSpPr>
        <p:spPr>
          <a:xfrm>
            <a:off x="5076056" y="188640"/>
            <a:ext cx="3783087" cy="1754326"/>
          </a:xfrm>
          <a:prstGeom prst="rect">
            <a:avLst/>
          </a:prstGeom>
          <a:noFill/>
        </p:spPr>
        <p:txBody>
          <a:bodyPr wrap="none" lIns="91440" tIns="45720" rIns="91440" bIns="45720">
            <a:spAutoFit/>
          </a:bodyPr>
          <a:lstStyle/>
          <a:p>
            <a:pPr algn="ctr"/>
            <a:r>
              <a:rPr lang="tr-TR"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MUHTEŞEM </a:t>
            </a:r>
          </a:p>
          <a:p>
            <a:pPr algn="ctr"/>
            <a:r>
              <a:rPr lang="tr-TR"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DÖRTLÜ</a:t>
            </a:r>
            <a:endParaRPr lang="tr-TR"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0836" name="Picture 4" descr="meteor tesbih ile ilgili görsel sonucu"/>
          <p:cNvPicPr>
            <a:picLocks noChangeAspect="1" noChangeArrowheads="1"/>
          </p:cNvPicPr>
          <p:nvPr/>
        </p:nvPicPr>
        <p:blipFill>
          <a:blip r:embed="rId2" cstate="print"/>
          <a:srcRect/>
          <a:stretch>
            <a:fillRect/>
          </a:stretch>
        </p:blipFill>
        <p:spPr bwMode="auto">
          <a:xfrm>
            <a:off x="179512" y="188640"/>
            <a:ext cx="8784976" cy="648072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3 Dikdörtgen"/>
          <p:cNvSpPr/>
          <p:nvPr/>
        </p:nvSpPr>
        <p:spPr>
          <a:xfrm>
            <a:off x="251520" y="188640"/>
            <a:ext cx="8640960" cy="1477328"/>
          </a:xfrm>
          <a:prstGeom prst="rect">
            <a:avLst/>
          </a:prstGeom>
        </p:spPr>
        <p:txBody>
          <a:bodyPr wrap="square">
            <a:spAutoFit/>
          </a:bodyPr>
          <a:lstStyle/>
          <a:p>
            <a:pPr algn="just">
              <a:lnSpc>
                <a:spcPct val="150000"/>
              </a:lnSpc>
            </a:pPr>
            <a:r>
              <a:rPr lang="tr-TR" sz="2000" dirty="0" smtClean="0"/>
              <a:t>Endonezya'da yaşamını sürdüren </a:t>
            </a:r>
            <a:r>
              <a:rPr lang="tr-TR" sz="2000" dirty="0" err="1" smtClean="0"/>
              <a:t>Josua</a:t>
            </a:r>
            <a:r>
              <a:rPr lang="tr-TR" sz="2000" dirty="0" smtClean="0"/>
              <a:t> </a:t>
            </a:r>
            <a:r>
              <a:rPr lang="tr-TR" sz="2000" dirty="0" err="1" smtClean="0"/>
              <a:t>Hutagalung</a:t>
            </a:r>
            <a:r>
              <a:rPr lang="tr-TR" sz="2000" dirty="0" smtClean="0"/>
              <a:t>, evinin çatısına 4,5 milyar yıllık bir göktaşı düşünce bir gecede zengin oldu. Zira </a:t>
            </a:r>
            <a:r>
              <a:rPr lang="tr-TR" sz="2000" dirty="0" err="1" smtClean="0"/>
              <a:t>Hutagalung</a:t>
            </a:r>
            <a:r>
              <a:rPr lang="tr-TR" sz="2000" dirty="0" smtClean="0"/>
              <a:t>, söz konusu göktaşını 1,85 milyon dolara sattı.</a:t>
            </a:r>
            <a:endParaRPr lang="tr-TR" sz="2000" dirty="0">
              <a:latin typeface="Bahnschrift SemiLight" pitchFamily="34" charset="0"/>
            </a:endParaRPr>
          </a:p>
        </p:txBody>
      </p:sp>
      <p:pic>
        <p:nvPicPr>
          <p:cNvPr id="1028" name="Picture 4" descr="https://cdn.webtekno.com/media/cache/content_detail/article/102288/bahcesine-4-5-milyar-yillik-goktasi-dusen-bir-adam-1605714648.jpg"/>
          <p:cNvPicPr>
            <a:picLocks noChangeAspect="1" noChangeArrowheads="1"/>
          </p:cNvPicPr>
          <p:nvPr/>
        </p:nvPicPr>
        <p:blipFill>
          <a:blip r:embed="rId2" cstate="print"/>
          <a:srcRect/>
          <a:stretch>
            <a:fillRect/>
          </a:stretch>
        </p:blipFill>
        <p:spPr bwMode="auto">
          <a:xfrm>
            <a:off x="323528" y="1772816"/>
            <a:ext cx="8568952" cy="4824536"/>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s://static.euronews.com/articles/stories/04/72/12/80/1440x810_cmsv2_22a0333e-0c21-5f8f-9895-fd46cade3464-4721280.jpg"/>
          <p:cNvPicPr>
            <a:picLocks noChangeAspect="1" noChangeArrowheads="1"/>
          </p:cNvPicPr>
          <p:nvPr/>
        </p:nvPicPr>
        <p:blipFill>
          <a:blip r:embed="rId2" cstate="print"/>
          <a:srcRect/>
          <a:stretch>
            <a:fillRect/>
          </a:stretch>
        </p:blipFill>
        <p:spPr bwMode="auto">
          <a:xfrm>
            <a:off x="179512" y="188640"/>
            <a:ext cx="8784976" cy="6480720"/>
          </a:xfrm>
          <a:prstGeom prst="rect">
            <a:avLst/>
          </a:prstGeom>
          <a:noFill/>
        </p:spPr>
      </p:pic>
      <p:sp>
        <p:nvSpPr>
          <p:cNvPr id="4" name="3 Dikdörtgen"/>
          <p:cNvSpPr/>
          <p:nvPr/>
        </p:nvSpPr>
        <p:spPr>
          <a:xfrm>
            <a:off x="5364088" y="836712"/>
            <a:ext cx="3456384" cy="1414746"/>
          </a:xfrm>
          <a:prstGeom prst="rect">
            <a:avLst/>
          </a:prstGeom>
        </p:spPr>
        <p:txBody>
          <a:bodyPr wrap="square">
            <a:spAutoFit/>
          </a:bodyPr>
          <a:lstStyle/>
          <a:p>
            <a:pPr algn="just">
              <a:lnSpc>
                <a:spcPct val="150000"/>
              </a:lnSpc>
            </a:pPr>
            <a:r>
              <a:rPr lang="tr-TR" sz="2000" b="1" dirty="0" smtClean="0">
                <a:solidFill>
                  <a:schemeClr val="bg1"/>
                </a:solidFill>
                <a:latin typeface="Bahnschrift SemiLight" pitchFamily="34" charset="0"/>
              </a:rPr>
              <a:t>SpaceX'in ilk insanlı mekiğini uzaya taşıyan fırlatma aracı Falcon 9 karaya döndü.</a:t>
            </a:r>
            <a:endParaRPr lang="tr-TR" sz="2000" dirty="0">
              <a:solidFill>
                <a:schemeClr val="bg1"/>
              </a:solidFill>
              <a:latin typeface="Bahnschrift SemiLight"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7458" name="Picture 2" descr="Falcon 9 – Vikipeedia"/>
          <p:cNvPicPr>
            <a:picLocks noChangeAspect="1" noChangeArrowheads="1"/>
          </p:cNvPicPr>
          <p:nvPr/>
        </p:nvPicPr>
        <p:blipFill>
          <a:blip r:embed="rId2" cstate="print"/>
          <a:srcRect/>
          <a:stretch>
            <a:fillRect/>
          </a:stretch>
        </p:blipFill>
        <p:spPr bwMode="auto">
          <a:xfrm>
            <a:off x="179512" y="188640"/>
            <a:ext cx="4320480" cy="6480720"/>
          </a:xfrm>
          <a:prstGeom prst="rect">
            <a:avLst/>
          </a:prstGeom>
          <a:noFill/>
        </p:spPr>
      </p:pic>
      <p:sp>
        <p:nvSpPr>
          <p:cNvPr id="5" name="4 Dikdörtgen"/>
          <p:cNvSpPr/>
          <p:nvPr/>
        </p:nvSpPr>
        <p:spPr>
          <a:xfrm>
            <a:off x="179512" y="188640"/>
            <a:ext cx="1008112" cy="553998"/>
          </a:xfrm>
          <a:prstGeom prst="rect">
            <a:avLst/>
          </a:prstGeom>
        </p:spPr>
        <p:txBody>
          <a:bodyPr wrap="square">
            <a:spAutoFit/>
          </a:bodyPr>
          <a:lstStyle/>
          <a:p>
            <a:pPr algn="just">
              <a:lnSpc>
                <a:spcPct val="150000"/>
              </a:lnSpc>
            </a:pPr>
            <a:r>
              <a:rPr lang="tr-TR" sz="2000" b="1" dirty="0" smtClean="0">
                <a:solidFill>
                  <a:schemeClr val="bg1"/>
                </a:solidFill>
                <a:latin typeface="Bahnschrift SemiLight" pitchFamily="34" charset="0"/>
              </a:rPr>
              <a:t>Gidiş</a:t>
            </a:r>
            <a:endParaRPr lang="tr-TR" sz="2000" dirty="0">
              <a:solidFill>
                <a:schemeClr val="bg1"/>
              </a:solidFill>
              <a:latin typeface="Bahnschrift SemiLight" pitchFamily="34" charset="0"/>
            </a:endParaRPr>
          </a:p>
        </p:txBody>
      </p:sp>
      <p:pic>
        <p:nvPicPr>
          <p:cNvPr id="147460" name="Picture 4" descr="Resim"/>
          <p:cNvPicPr>
            <a:picLocks noChangeAspect="1" noChangeArrowheads="1"/>
          </p:cNvPicPr>
          <p:nvPr/>
        </p:nvPicPr>
        <p:blipFill>
          <a:blip r:embed="rId3" cstate="print"/>
          <a:srcRect/>
          <a:stretch>
            <a:fillRect/>
          </a:stretch>
        </p:blipFill>
        <p:spPr bwMode="auto">
          <a:xfrm>
            <a:off x="4644008" y="188640"/>
            <a:ext cx="4320480" cy="6480720"/>
          </a:xfrm>
          <a:prstGeom prst="rect">
            <a:avLst/>
          </a:prstGeom>
          <a:noFill/>
        </p:spPr>
      </p:pic>
      <p:sp>
        <p:nvSpPr>
          <p:cNvPr id="7" name="6 Dikdörtgen"/>
          <p:cNvSpPr/>
          <p:nvPr/>
        </p:nvSpPr>
        <p:spPr>
          <a:xfrm>
            <a:off x="7884368" y="188640"/>
            <a:ext cx="1071736" cy="491417"/>
          </a:xfrm>
          <a:prstGeom prst="rect">
            <a:avLst/>
          </a:prstGeom>
        </p:spPr>
        <p:txBody>
          <a:bodyPr wrap="square">
            <a:spAutoFit/>
          </a:bodyPr>
          <a:lstStyle/>
          <a:p>
            <a:pPr algn="just">
              <a:lnSpc>
                <a:spcPct val="150000"/>
              </a:lnSpc>
            </a:pPr>
            <a:r>
              <a:rPr lang="tr-TR" sz="2000" b="1" dirty="0" smtClean="0">
                <a:latin typeface="Bahnschrift SemiLight" pitchFamily="34" charset="0"/>
              </a:rPr>
              <a:t>Dönüş</a:t>
            </a:r>
            <a:endParaRPr lang="tr-TR" sz="2000" dirty="0">
              <a:latin typeface="Bahnschrift SemiLight"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6258" name="Picture 2" descr="gölge ile ilgili görsel sonucu"/>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sp>
        <p:nvSpPr>
          <p:cNvPr id="4" name="3 Metin kutusu"/>
          <p:cNvSpPr txBox="1"/>
          <p:nvPr/>
        </p:nvSpPr>
        <p:spPr>
          <a:xfrm>
            <a:off x="323528" y="188640"/>
            <a:ext cx="8640960" cy="584775"/>
          </a:xfrm>
          <a:prstGeom prst="rect">
            <a:avLst/>
          </a:prstGeom>
          <a:noFill/>
        </p:spPr>
        <p:txBody>
          <a:bodyPr wrap="square" rtlCol="0">
            <a:spAutoFit/>
          </a:bodyPr>
          <a:lstStyle/>
          <a:p>
            <a:r>
              <a:rPr lang="tr-TR" sz="3200" dirty="0" smtClean="0">
                <a:latin typeface="Bahnschrift SemiLight" pitchFamily="34" charset="0"/>
              </a:rPr>
              <a:t>2-) Gölge yerlerin aydınlanmasını sağlar.</a:t>
            </a:r>
            <a:endParaRPr lang="tr-TR" sz="3200" dirty="0">
              <a:latin typeface="Bahnschrift SemiLight"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1378" name="Picture 2" descr="gölge ile ilgili görsel sonucu"/>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2 Resim" descr="CC5XgvcW4AAgsHE.jpg"/>
          <p:cNvPicPr>
            <a:picLocks noChangeAspect="1"/>
          </p:cNvPicPr>
          <p:nvPr/>
        </p:nvPicPr>
        <p:blipFill>
          <a:blip r:embed="rId2" cstate="print"/>
          <a:stretch>
            <a:fillRect/>
          </a:stretch>
        </p:blipFill>
        <p:spPr>
          <a:xfrm>
            <a:off x="0" y="0"/>
            <a:ext cx="9147580" cy="6858000"/>
          </a:xfrm>
          <a:prstGeom prst="rect">
            <a:avLst/>
          </a:prstGeom>
        </p:spPr>
      </p:pic>
      <p:sp>
        <p:nvSpPr>
          <p:cNvPr id="10" name="9 Metin kutusu"/>
          <p:cNvSpPr txBox="1"/>
          <p:nvPr/>
        </p:nvSpPr>
        <p:spPr>
          <a:xfrm>
            <a:off x="323528" y="188640"/>
            <a:ext cx="8640960" cy="584775"/>
          </a:xfrm>
          <a:prstGeom prst="rect">
            <a:avLst/>
          </a:prstGeom>
          <a:noFill/>
        </p:spPr>
        <p:txBody>
          <a:bodyPr wrap="square" rtlCol="0">
            <a:spAutoFit/>
          </a:bodyPr>
          <a:lstStyle/>
          <a:p>
            <a:r>
              <a:rPr lang="tr-TR" sz="3200" dirty="0" smtClean="0">
                <a:solidFill>
                  <a:schemeClr val="bg1"/>
                </a:solidFill>
                <a:latin typeface="Bahnschrift SemiLight" pitchFamily="34" charset="0"/>
              </a:rPr>
              <a:t>3-) Hava olayları meydana gelir.</a:t>
            </a:r>
            <a:endParaRPr lang="tr-TR" sz="3200" dirty="0">
              <a:solidFill>
                <a:schemeClr val="bg1"/>
              </a:solidFill>
              <a:latin typeface="Bahnschrift SemiLight"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4 Dikdörtgen"/>
          <p:cNvSpPr/>
          <p:nvPr/>
        </p:nvSpPr>
        <p:spPr>
          <a:xfrm>
            <a:off x="-252536" y="-243408"/>
            <a:ext cx="9649072" cy="727280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2403" name="Picture 3"/>
          <p:cNvPicPr>
            <a:picLocks noChangeAspect="1" noChangeArrowheads="1"/>
          </p:cNvPicPr>
          <p:nvPr/>
        </p:nvPicPr>
        <p:blipFill>
          <a:blip r:embed="rId2" cstate="print"/>
          <a:srcRect/>
          <a:stretch>
            <a:fillRect/>
          </a:stretch>
        </p:blipFill>
        <p:spPr bwMode="auto">
          <a:xfrm>
            <a:off x="971600" y="933450"/>
            <a:ext cx="7134225" cy="5924550"/>
          </a:xfrm>
          <a:prstGeom prst="rect">
            <a:avLst/>
          </a:prstGeom>
          <a:noFill/>
          <a:ln w="9525">
            <a:noFill/>
            <a:miter lim="800000"/>
            <a:headEnd/>
            <a:tailEnd/>
          </a:ln>
        </p:spPr>
      </p:pic>
      <p:sp>
        <p:nvSpPr>
          <p:cNvPr id="10" name="9 Metin kutusu"/>
          <p:cNvSpPr txBox="1"/>
          <p:nvPr/>
        </p:nvSpPr>
        <p:spPr>
          <a:xfrm>
            <a:off x="503040" y="260648"/>
            <a:ext cx="8640960" cy="769441"/>
          </a:xfrm>
          <a:prstGeom prst="rect">
            <a:avLst/>
          </a:prstGeom>
          <a:noFill/>
        </p:spPr>
        <p:txBody>
          <a:bodyPr wrap="square" rtlCol="0">
            <a:spAutoFit/>
          </a:bodyPr>
          <a:lstStyle/>
          <a:p>
            <a:r>
              <a:rPr lang="tr-TR" sz="3200" dirty="0" smtClean="0">
                <a:solidFill>
                  <a:schemeClr val="bg1"/>
                </a:solidFill>
                <a:latin typeface="Bahnschrift SemiLight" pitchFamily="34" charset="0"/>
              </a:rPr>
              <a:t>4-) Güneşten gelen zararlı ışınları engeller</a:t>
            </a:r>
            <a:r>
              <a:rPr lang="tr-TR" sz="4400" dirty="0" smtClean="0">
                <a:solidFill>
                  <a:schemeClr val="bg1"/>
                </a:solidFill>
                <a:latin typeface="Monotype Corsiva" pitchFamily="66" charset="0"/>
              </a:rPr>
              <a:t>.</a:t>
            </a:r>
            <a:endParaRPr lang="tr-TR" sz="4400" dirty="0">
              <a:solidFill>
                <a:schemeClr val="bg1"/>
              </a:solidFill>
              <a:latin typeface="Monotype Corsiva" pitchFamily="66"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3 Resim" descr="0bdd5e7e7e8ffb58d4f44dd402ef0310.jpg"/>
          <p:cNvPicPr>
            <a:picLocks noChangeAspect="1"/>
          </p:cNvPicPr>
          <p:nvPr/>
        </p:nvPicPr>
        <p:blipFill>
          <a:blip r:embed="rId2" cstate="print"/>
          <a:stretch>
            <a:fillRect/>
          </a:stretch>
        </p:blipFill>
        <p:spPr>
          <a:xfrm>
            <a:off x="0" y="0"/>
            <a:ext cx="9144000" cy="6858000"/>
          </a:xfrm>
          <a:prstGeom prst="rect">
            <a:avLst/>
          </a:prstGeom>
        </p:spPr>
      </p:pic>
      <p:sp>
        <p:nvSpPr>
          <p:cNvPr id="3" name="2 Metin kutusu"/>
          <p:cNvSpPr txBox="1"/>
          <p:nvPr/>
        </p:nvSpPr>
        <p:spPr>
          <a:xfrm>
            <a:off x="323528" y="188640"/>
            <a:ext cx="8640960" cy="584775"/>
          </a:xfrm>
          <a:prstGeom prst="rect">
            <a:avLst/>
          </a:prstGeom>
          <a:noFill/>
        </p:spPr>
        <p:txBody>
          <a:bodyPr wrap="square" rtlCol="0">
            <a:spAutoFit/>
          </a:bodyPr>
          <a:lstStyle/>
          <a:p>
            <a:r>
              <a:rPr lang="tr-TR" sz="3200" dirty="0" smtClean="0">
                <a:solidFill>
                  <a:schemeClr val="bg1"/>
                </a:solidFill>
                <a:latin typeface="Bahnschrift SemiLight" pitchFamily="34" charset="0"/>
              </a:rPr>
              <a:t>5-) Aşırı ısınma ve soğumayı engeller.</a:t>
            </a:r>
            <a:endParaRPr lang="tr-TR" sz="3200" dirty="0">
              <a:solidFill>
                <a:schemeClr val="bg1"/>
              </a:solidFill>
              <a:latin typeface="Bahnschrift SemiLight"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6 Resim" descr="091217-thermosphere-sat-02.jpg"/>
          <p:cNvPicPr>
            <a:picLocks noChangeAspect="1"/>
          </p:cNvPicPr>
          <p:nvPr/>
        </p:nvPicPr>
        <p:blipFill>
          <a:blip r:embed="rId2" cstate="print"/>
          <a:stretch>
            <a:fillRect/>
          </a:stretch>
        </p:blipFill>
        <p:spPr>
          <a:xfrm>
            <a:off x="0" y="0"/>
            <a:ext cx="9144000" cy="6858000"/>
          </a:xfrm>
          <a:prstGeom prst="rect">
            <a:avLst/>
          </a:prstGeom>
        </p:spPr>
      </p:pic>
      <p:sp>
        <p:nvSpPr>
          <p:cNvPr id="3" name="2 Metin kutusu"/>
          <p:cNvSpPr txBox="1"/>
          <p:nvPr/>
        </p:nvSpPr>
        <p:spPr>
          <a:xfrm>
            <a:off x="323528" y="188640"/>
            <a:ext cx="8640960" cy="584775"/>
          </a:xfrm>
          <a:prstGeom prst="rect">
            <a:avLst/>
          </a:prstGeom>
          <a:noFill/>
        </p:spPr>
        <p:txBody>
          <a:bodyPr wrap="square" rtlCol="0">
            <a:spAutoFit/>
          </a:bodyPr>
          <a:lstStyle/>
          <a:p>
            <a:r>
              <a:rPr lang="tr-TR" sz="3200" dirty="0" smtClean="0">
                <a:solidFill>
                  <a:schemeClr val="bg1"/>
                </a:solidFill>
                <a:latin typeface="Bahnschrift SemiLight" pitchFamily="34" charset="0"/>
              </a:rPr>
              <a:t>6-) Işığı,sesi,sıcaklığı geçirir ve iletir.</a:t>
            </a:r>
            <a:endParaRPr lang="tr-TR" sz="3200" dirty="0">
              <a:solidFill>
                <a:schemeClr val="bg1"/>
              </a:solidFill>
              <a:latin typeface="Bahnschrift SemiLight"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7682" name="Picture 2" descr="C:\Users\PC\Desktop\İNSAN VE DOĞA\geography-clipart-geography-class-11.jpg"/>
          <p:cNvPicPr>
            <a:picLocks noChangeAspect="1" noChangeArrowheads="1"/>
          </p:cNvPicPr>
          <p:nvPr/>
        </p:nvPicPr>
        <p:blipFill>
          <a:blip r:embed="rId3" cstate="print"/>
          <a:srcRect/>
          <a:stretch>
            <a:fillRect/>
          </a:stretch>
        </p:blipFill>
        <p:spPr bwMode="auto">
          <a:xfrm>
            <a:off x="0" y="1628800"/>
            <a:ext cx="9144000" cy="5229200"/>
          </a:xfrm>
          <a:prstGeom prst="rect">
            <a:avLst/>
          </a:prstGeom>
          <a:noFill/>
        </p:spPr>
      </p:pic>
      <p:sp>
        <p:nvSpPr>
          <p:cNvPr id="4" name="1 Başlık"/>
          <p:cNvSpPr>
            <a:spLocks noGrp="1"/>
          </p:cNvSpPr>
          <p:nvPr>
            <p:ph type="ctrTitle"/>
          </p:nvPr>
        </p:nvSpPr>
        <p:spPr>
          <a:xfrm>
            <a:off x="0" y="332656"/>
            <a:ext cx="9144000" cy="1196752"/>
          </a:xfrm>
        </p:spPr>
        <p:txBody>
          <a:bodyPr>
            <a:noAutofit/>
          </a:bodyPr>
          <a:lstStyle/>
          <a:p>
            <a:r>
              <a:rPr lang="tr-TR" sz="4800" b="1" dirty="0" smtClean="0">
                <a:latin typeface="Calibri Light" pitchFamily="34" charset="0"/>
                <a:cs typeface="Calibri Light" pitchFamily="34" charset="0"/>
              </a:rPr>
              <a:t>ATMOSFER NEDİR?</a:t>
            </a:r>
            <a:endParaRPr lang="tr-TR" sz="4800" b="1" dirty="0">
              <a:latin typeface="Calibri Light" pitchFamily="34" charset="0"/>
              <a:cs typeface="Calibri Light"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4 Dikdörtgen"/>
          <p:cNvSpPr/>
          <p:nvPr/>
        </p:nvSpPr>
        <p:spPr>
          <a:xfrm>
            <a:off x="-180528" y="-171400"/>
            <a:ext cx="9505056" cy="7200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9 Metin kutusu"/>
          <p:cNvSpPr txBox="1"/>
          <p:nvPr/>
        </p:nvSpPr>
        <p:spPr>
          <a:xfrm>
            <a:off x="503040" y="260648"/>
            <a:ext cx="8640960" cy="1469569"/>
          </a:xfrm>
          <a:prstGeom prst="rect">
            <a:avLst/>
          </a:prstGeom>
          <a:noFill/>
        </p:spPr>
        <p:txBody>
          <a:bodyPr wrap="square" rtlCol="0">
            <a:spAutoFit/>
          </a:bodyPr>
          <a:lstStyle/>
          <a:p>
            <a:pPr>
              <a:lnSpc>
                <a:spcPct val="150000"/>
              </a:lnSpc>
            </a:pPr>
            <a:r>
              <a:rPr lang="tr-TR" sz="3200" dirty="0" smtClean="0">
                <a:solidFill>
                  <a:schemeClr val="bg1"/>
                </a:solidFill>
                <a:latin typeface="Bahnschrift SemiLight" pitchFamily="34" charset="0"/>
              </a:rPr>
              <a:t>7-) Dünya ile birlikte döner,sürtünmeden doğacak yanmayı engeller.</a:t>
            </a:r>
            <a:endParaRPr lang="tr-TR" sz="3200" dirty="0">
              <a:solidFill>
                <a:schemeClr val="bg1"/>
              </a:solidFill>
              <a:latin typeface="Bahnschrift SemiLight" pitchFamily="34" charset="0"/>
            </a:endParaRPr>
          </a:p>
        </p:txBody>
      </p:sp>
      <p:pic>
        <p:nvPicPr>
          <p:cNvPr id="6" name="5 Resim" descr="473206489.jpg"/>
          <p:cNvPicPr>
            <a:picLocks noChangeAspect="1"/>
          </p:cNvPicPr>
          <p:nvPr/>
        </p:nvPicPr>
        <p:blipFill>
          <a:blip r:embed="rId2" cstate="print"/>
          <a:stretch>
            <a:fillRect/>
          </a:stretch>
        </p:blipFill>
        <p:spPr>
          <a:xfrm>
            <a:off x="0" y="2177480"/>
            <a:ext cx="9143999" cy="468052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6802" name="Picture 2" descr="atmosphere ile ilgili görsel sonucu"/>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sp>
        <p:nvSpPr>
          <p:cNvPr id="3" name="2 Metin kutusu"/>
          <p:cNvSpPr txBox="1"/>
          <p:nvPr/>
        </p:nvSpPr>
        <p:spPr>
          <a:xfrm>
            <a:off x="179512" y="6021288"/>
            <a:ext cx="8712968" cy="523220"/>
          </a:xfrm>
          <a:prstGeom prst="rect">
            <a:avLst/>
          </a:prstGeom>
          <a:noFill/>
        </p:spPr>
        <p:txBody>
          <a:bodyPr wrap="square" rtlCol="0">
            <a:spAutoFit/>
          </a:bodyPr>
          <a:lstStyle/>
          <a:p>
            <a:pPr algn="just"/>
            <a:r>
              <a:rPr lang="tr-TR" sz="2800" dirty="0" smtClean="0">
                <a:latin typeface="Bahnschrift SemiLight" pitchFamily="34" charset="0"/>
              </a:rPr>
              <a:t>8-) Canlı yaşamı için gerekli gazları barındırır.</a:t>
            </a:r>
            <a:endParaRPr lang="tr-TR" sz="2800" dirty="0">
              <a:latin typeface="Bahnschrift SemiLight"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7682" name="Picture 2" descr="C:\Users\PC\Desktop\İNSAN VE DOĞA\geography-clipart-geography-class-11.jpg"/>
          <p:cNvPicPr>
            <a:picLocks noChangeAspect="1" noChangeArrowheads="1"/>
          </p:cNvPicPr>
          <p:nvPr/>
        </p:nvPicPr>
        <p:blipFill>
          <a:blip r:embed="rId3" cstate="print"/>
          <a:srcRect/>
          <a:stretch>
            <a:fillRect/>
          </a:stretch>
        </p:blipFill>
        <p:spPr bwMode="auto">
          <a:xfrm>
            <a:off x="0" y="1628800"/>
            <a:ext cx="9144000" cy="5229200"/>
          </a:xfrm>
          <a:prstGeom prst="rect">
            <a:avLst/>
          </a:prstGeom>
          <a:noFill/>
        </p:spPr>
      </p:pic>
      <p:sp>
        <p:nvSpPr>
          <p:cNvPr id="4" name="1 Başlık"/>
          <p:cNvSpPr>
            <a:spLocks noGrp="1"/>
          </p:cNvSpPr>
          <p:nvPr>
            <p:ph type="ctrTitle"/>
          </p:nvPr>
        </p:nvSpPr>
        <p:spPr>
          <a:xfrm>
            <a:off x="0" y="332656"/>
            <a:ext cx="9144000" cy="1196752"/>
          </a:xfrm>
        </p:spPr>
        <p:txBody>
          <a:bodyPr>
            <a:noAutofit/>
          </a:bodyPr>
          <a:lstStyle/>
          <a:p>
            <a:r>
              <a:rPr lang="tr-TR" b="1" dirty="0" smtClean="0">
                <a:latin typeface="Calibri Light" pitchFamily="34" charset="0"/>
                <a:cs typeface="Calibri Light" pitchFamily="34" charset="0"/>
              </a:rPr>
              <a:t>ATMOSFERİN KATMANLARI NELERDİR?</a:t>
            </a:r>
            <a:endParaRPr lang="tr-TR" b="1" dirty="0">
              <a:latin typeface="Calibri Light" pitchFamily="34" charset="0"/>
              <a:cs typeface="Calibri Light"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4 Resim" descr="546788210.jpg"/>
          <p:cNvPicPr>
            <a:picLocks noChangeAspect="1"/>
          </p:cNvPicPr>
          <p:nvPr/>
        </p:nvPicPr>
        <p:blipFill>
          <a:blip r:embed="rId2" cstate="print"/>
          <a:stretch>
            <a:fillRect/>
          </a:stretch>
        </p:blipFill>
        <p:spPr>
          <a:xfrm>
            <a:off x="1187624" y="332656"/>
            <a:ext cx="6881452" cy="6264696"/>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8 Resim" descr="SciSource_BY3741.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755576" y="836712"/>
            <a:ext cx="7560840" cy="5616624"/>
          </a:xfrm>
        </p:spPr>
        <p:txBody>
          <a:bodyPr>
            <a:normAutofit fontScale="90000"/>
          </a:bodyPr>
          <a:lstStyle/>
          <a:p>
            <a:pPr algn="l">
              <a:lnSpc>
                <a:spcPct val="150000"/>
              </a:lnSpc>
            </a:pPr>
            <a:r>
              <a:rPr lang="tr-TR" sz="4900" dirty="0" smtClean="0">
                <a:solidFill>
                  <a:schemeClr val="bg1"/>
                </a:solidFill>
              </a:rPr>
              <a:t/>
            </a:r>
            <a:br>
              <a:rPr lang="tr-TR" sz="4900" dirty="0" smtClean="0">
                <a:solidFill>
                  <a:schemeClr val="bg1"/>
                </a:solidFill>
              </a:rPr>
            </a:br>
            <a:r>
              <a:rPr lang="tr-TR" sz="3100" dirty="0" smtClean="0">
                <a:solidFill>
                  <a:schemeClr val="bg1"/>
                </a:solidFill>
                <a:latin typeface="Bahnschrift SemiLight" pitchFamily="34" charset="0"/>
              </a:rPr>
              <a:t>TROPOSFER (10-16 Km):</a:t>
            </a:r>
            <a:br>
              <a:rPr lang="tr-TR" sz="3100" dirty="0" smtClean="0">
                <a:solidFill>
                  <a:schemeClr val="bg1"/>
                </a:solidFill>
                <a:latin typeface="Bahnschrift SemiLight" pitchFamily="34" charset="0"/>
              </a:rPr>
            </a:br>
            <a:r>
              <a:rPr lang="tr-TR" sz="3100" dirty="0" smtClean="0">
                <a:solidFill>
                  <a:schemeClr val="bg1"/>
                </a:solidFill>
                <a:latin typeface="Bahnschrift SemiLight" pitchFamily="34" charset="0"/>
              </a:rPr>
              <a:t>-Atmosferin en alt katmanıdır. </a:t>
            </a:r>
            <a:br>
              <a:rPr lang="tr-TR" sz="3100" dirty="0" smtClean="0">
                <a:solidFill>
                  <a:schemeClr val="bg1"/>
                </a:solidFill>
                <a:latin typeface="Bahnschrift SemiLight" pitchFamily="34" charset="0"/>
              </a:rPr>
            </a:br>
            <a:r>
              <a:rPr lang="tr-TR" sz="3100" dirty="0" smtClean="0">
                <a:solidFill>
                  <a:schemeClr val="bg1"/>
                </a:solidFill>
                <a:latin typeface="Bahnschrift SemiLight" pitchFamily="34" charset="0"/>
              </a:rPr>
              <a:t>-Meteorolojik olaylar burada gerçekleşir.</a:t>
            </a:r>
            <a:br>
              <a:rPr lang="tr-TR" sz="3100" dirty="0" smtClean="0">
                <a:solidFill>
                  <a:schemeClr val="bg1"/>
                </a:solidFill>
                <a:latin typeface="Bahnschrift SemiLight" pitchFamily="34" charset="0"/>
              </a:rPr>
            </a:br>
            <a:r>
              <a:rPr lang="tr-TR" sz="3100" dirty="0" smtClean="0">
                <a:solidFill>
                  <a:schemeClr val="bg1"/>
                </a:solidFill>
                <a:latin typeface="Bahnschrift SemiLight" pitchFamily="34" charset="0"/>
              </a:rPr>
              <a:t>-Su buharı bu katmandadır.</a:t>
            </a:r>
            <a:br>
              <a:rPr lang="tr-TR" sz="3100" dirty="0" smtClean="0">
                <a:solidFill>
                  <a:schemeClr val="bg1"/>
                </a:solidFill>
                <a:latin typeface="Bahnschrift SemiLight" pitchFamily="34" charset="0"/>
              </a:rPr>
            </a:br>
            <a:r>
              <a:rPr lang="tr-TR" sz="3100" dirty="0" smtClean="0">
                <a:solidFill>
                  <a:schemeClr val="bg1"/>
                </a:solidFill>
                <a:latin typeface="Bahnschrift SemiLight" pitchFamily="34" charset="0"/>
              </a:rPr>
              <a:t>-Atmosferin kütlesinin %75’ıni kapsar.</a:t>
            </a:r>
            <a:br>
              <a:rPr lang="tr-TR" sz="3100" dirty="0" smtClean="0">
                <a:solidFill>
                  <a:schemeClr val="bg1"/>
                </a:solidFill>
                <a:latin typeface="Bahnschrift SemiLight" pitchFamily="34" charset="0"/>
              </a:rPr>
            </a:br>
            <a:r>
              <a:rPr lang="tr-TR" sz="3100" dirty="0" smtClean="0">
                <a:solidFill>
                  <a:schemeClr val="bg1"/>
                </a:solidFill>
                <a:latin typeface="Bahnschrift SemiLight" pitchFamily="34" charset="0"/>
              </a:rPr>
              <a:t>-Kalınlığı kutuplara doğru azalır.</a:t>
            </a:r>
            <a:br>
              <a:rPr lang="tr-TR" sz="3100" dirty="0" smtClean="0">
                <a:solidFill>
                  <a:schemeClr val="bg1"/>
                </a:solidFill>
                <a:latin typeface="Bahnschrift SemiLight" pitchFamily="34" charset="0"/>
              </a:rPr>
            </a:br>
            <a:r>
              <a:rPr lang="tr-TR" sz="3100" dirty="0" smtClean="0">
                <a:solidFill>
                  <a:schemeClr val="bg1"/>
                </a:solidFill>
                <a:latin typeface="Bahnschrift SemiLight" pitchFamily="34" charset="0"/>
              </a:rPr>
              <a:t>-Yükseldikçe sıcaklık azalır.(200 m /1</a:t>
            </a:r>
            <a:r>
              <a:rPr lang="tr-TR" sz="3100" dirty="0" smtClean="0">
                <a:solidFill>
                  <a:schemeClr val="bg1"/>
                </a:solidFill>
                <a:latin typeface="Bahnschrift SemiLight" pitchFamily="34" charset="0"/>
                <a:cs typeface="Calibri"/>
              </a:rPr>
              <a:t>°</a:t>
            </a:r>
            <a:r>
              <a:rPr lang="tr-TR" sz="3100" dirty="0" smtClean="0">
                <a:solidFill>
                  <a:schemeClr val="bg1"/>
                </a:solidFill>
                <a:latin typeface="Bahnschrift SemiLight" pitchFamily="34" charset="0"/>
              </a:rPr>
              <a:t>C)</a:t>
            </a:r>
            <a:br>
              <a:rPr lang="tr-TR" sz="3100" dirty="0" smtClean="0">
                <a:solidFill>
                  <a:schemeClr val="bg1"/>
                </a:solidFill>
                <a:latin typeface="Bahnschrift SemiLight" pitchFamily="34" charset="0"/>
              </a:rPr>
            </a:br>
            <a:r>
              <a:rPr lang="tr-TR" sz="3100" dirty="0" smtClean="0">
                <a:solidFill>
                  <a:schemeClr val="bg1"/>
                </a:solidFill>
                <a:latin typeface="Bahnschrift SemiLight" pitchFamily="34" charset="0"/>
              </a:rPr>
              <a:t/>
            </a:r>
            <a:br>
              <a:rPr lang="tr-TR" sz="3100" dirty="0" smtClean="0">
                <a:solidFill>
                  <a:schemeClr val="bg1"/>
                </a:solidFill>
                <a:latin typeface="Bahnschrift SemiLight" pitchFamily="34" charset="0"/>
              </a:rPr>
            </a:br>
            <a:r>
              <a:rPr lang="tr-TR" sz="4900" dirty="0" smtClean="0">
                <a:solidFill>
                  <a:schemeClr val="bg1"/>
                </a:solidFill>
              </a:rPr>
              <a:t/>
            </a:r>
            <a:br>
              <a:rPr lang="tr-TR" sz="4900" dirty="0" smtClean="0">
                <a:solidFill>
                  <a:schemeClr val="bg1"/>
                </a:solidFill>
              </a:rPr>
            </a:br>
            <a:endParaRPr lang="tr-TR" sz="3600" dirty="0">
              <a:solidFill>
                <a:schemeClr val="bg1"/>
              </a:solidFill>
              <a:latin typeface="AR DARLING" pitchFamily="2"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troposphere ile ilgili görsel sonucu"/>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5778" name="Picture 2" descr="İlgili resim"/>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6802" name="Picture 2" descr="troposphere ile ilgili görsel sonucu"/>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0"/>
            <a:ext cx="9144000" cy="68579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827584" y="764704"/>
            <a:ext cx="7560840" cy="5616624"/>
          </a:xfrm>
        </p:spPr>
        <p:txBody>
          <a:bodyPr>
            <a:normAutofit fontScale="90000"/>
          </a:bodyPr>
          <a:lstStyle/>
          <a:p>
            <a:pPr>
              <a:lnSpc>
                <a:spcPct val="150000"/>
              </a:lnSpc>
            </a:pPr>
            <a:r>
              <a:rPr lang="tr-TR" sz="4900" dirty="0" smtClean="0">
                <a:solidFill>
                  <a:schemeClr val="bg1"/>
                </a:solidFill>
              </a:rPr>
              <a:t/>
            </a:r>
            <a:br>
              <a:rPr lang="tr-TR" sz="4900" dirty="0" smtClean="0">
                <a:solidFill>
                  <a:schemeClr val="bg1"/>
                </a:solidFill>
              </a:rPr>
            </a:br>
            <a:r>
              <a:rPr lang="tr-TR" sz="4000" dirty="0" smtClean="0">
                <a:solidFill>
                  <a:schemeClr val="bg1"/>
                </a:solidFill>
                <a:latin typeface="Bahnschrift SemiLight" pitchFamily="34" charset="0"/>
              </a:rPr>
              <a:t>Yerküreyi çepeçevre saran ve çeşitli gazlardan oluşan doğal ortamdır.Klimatoloji inceler. </a:t>
            </a:r>
            <a:br>
              <a:rPr lang="tr-TR" sz="4000" dirty="0" smtClean="0">
                <a:solidFill>
                  <a:schemeClr val="bg1"/>
                </a:solidFill>
                <a:latin typeface="Bahnschrift SemiLight" pitchFamily="34" charset="0"/>
              </a:rPr>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755576" y="620688"/>
            <a:ext cx="7560840" cy="5832648"/>
          </a:xfrm>
        </p:spPr>
        <p:txBody>
          <a:bodyPr>
            <a:normAutofit fontScale="90000"/>
          </a:bodyPr>
          <a:lstStyle/>
          <a:p>
            <a:pPr algn="l">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r>
              <a:rPr lang="tr-TR" sz="3100" dirty="0" smtClean="0">
                <a:solidFill>
                  <a:schemeClr val="bg1"/>
                </a:solidFill>
                <a:latin typeface="Bahnschrift SemiLight" pitchFamily="34" charset="0"/>
              </a:rPr>
              <a:t>STRATOSFER :</a:t>
            </a:r>
            <a:br>
              <a:rPr lang="tr-TR" sz="3100" dirty="0" smtClean="0">
                <a:solidFill>
                  <a:schemeClr val="bg1"/>
                </a:solidFill>
                <a:latin typeface="Bahnschrift SemiLight" pitchFamily="34" charset="0"/>
              </a:rPr>
            </a:br>
            <a:r>
              <a:rPr lang="tr-TR" sz="3100" dirty="0" smtClean="0">
                <a:solidFill>
                  <a:schemeClr val="bg1"/>
                </a:solidFill>
                <a:latin typeface="Bahnschrift SemiLight" pitchFamily="34" charset="0"/>
              </a:rPr>
              <a:t>-Yatay hava hareketleri görülür.</a:t>
            </a:r>
            <a:br>
              <a:rPr lang="tr-TR" sz="3100" dirty="0" smtClean="0">
                <a:solidFill>
                  <a:schemeClr val="bg1"/>
                </a:solidFill>
                <a:latin typeface="Bahnschrift SemiLight" pitchFamily="34" charset="0"/>
              </a:rPr>
            </a:br>
            <a:r>
              <a:rPr lang="tr-TR" sz="3100" dirty="0" smtClean="0">
                <a:solidFill>
                  <a:schemeClr val="bg1"/>
                </a:solidFill>
                <a:latin typeface="Bahnschrift SemiLight" pitchFamily="34" charset="0"/>
              </a:rPr>
              <a:t>-Jet uçaklar bu katmanda uçar.</a:t>
            </a:r>
            <a:br>
              <a:rPr lang="tr-TR" sz="3100" dirty="0" smtClean="0">
                <a:solidFill>
                  <a:schemeClr val="bg1"/>
                </a:solidFill>
                <a:latin typeface="Bahnschrift SemiLight" pitchFamily="34" charset="0"/>
              </a:rPr>
            </a:br>
            <a:r>
              <a:rPr lang="tr-TR" sz="3100" dirty="0" smtClean="0">
                <a:solidFill>
                  <a:schemeClr val="bg1"/>
                </a:solidFill>
                <a:latin typeface="Bahnschrift SemiLight" pitchFamily="34" charset="0"/>
              </a:rPr>
              <a:t>-Üst kısımlarında OZON TABAKASI bulunur.</a:t>
            </a:r>
            <a:br>
              <a:rPr lang="tr-TR" sz="3100" dirty="0" smtClean="0">
                <a:solidFill>
                  <a:schemeClr val="bg1"/>
                </a:solidFill>
                <a:latin typeface="Bahnschrift SemiLight" pitchFamily="34" charset="0"/>
              </a:rPr>
            </a:br>
            <a:r>
              <a:rPr lang="tr-TR" sz="3100" dirty="0" smtClean="0">
                <a:solidFill>
                  <a:schemeClr val="bg1"/>
                </a:solidFill>
                <a:latin typeface="Bahnschrift SemiLight" pitchFamily="34" charset="0"/>
              </a:rPr>
              <a:t>-Felix Baumgartner 14.10.2012 ‘de atlayışını bu katmandan gerçekleştirmiştir</a:t>
            </a:r>
            <a:br>
              <a:rPr lang="tr-TR" sz="3100" dirty="0" smtClean="0">
                <a:solidFill>
                  <a:schemeClr val="bg1"/>
                </a:solidFill>
                <a:latin typeface="Bahnschrift SemiLight" pitchFamily="34" charset="0"/>
              </a:rPr>
            </a:br>
            <a:r>
              <a:rPr lang="tr-TR" sz="3100" dirty="0" smtClean="0">
                <a:solidFill>
                  <a:schemeClr val="bg1"/>
                </a:solidFill>
                <a:latin typeface="Bahnschrift SemiLight" pitchFamily="34" charset="0"/>
              </a:rPr>
              <a:t>-Yüksekliği 50 km’ye kadar çıkmaktadır.</a:t>
            </a:r>
            <a:r>
              <a:rPr lang="tr-TR" sz="3600" dirty="0" smtClean="0">
                <a:solidFill>
                  <a:schemeClr val="bg1"/>
                </a:solidFill>
              </a:rPr>
              <a:t/>
            </a:r>
            <a:br>
              <a:rPr lang="tr-TR" sz="3600" dirty="0" smtClean="0">
                <a:solidFill>
                  <a:schemeClr val="bg1"/>
                </a:solidFill>
              </a:rPr>
            </a:b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endParaRPr lang="tr-TR" sz="3600" dirty="0">
              <a:solidFill>
                <a:schemeClr val="bg1"/>
              </a:solidFill>
              <a:latin typeface="AR DARLING" pitchFamily="2"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9874" name="Picture 2" descr="felix baumgartner atlayış kıyafeti ile ilgili görsel sonucu"/>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3 Metin kutusu"/>
          <p:cNvSpPr txBox="1"/>
          <p:nvPr/>
        </p:nvSpPr>
        <p:spPr>
          <a:xfrm>
            <a:off x="323528" y="476672"/>
            <a:ext cx="5472608" cy="584775"/>
          </a:xfrm>
          <a:prstGeom prst="rect">
            <a:avLst/>
          </a:prstGeom>
          <a:noFill/>
        </p:spPr>
        <p:txBody>
          <a:bodyPr wrap="square" rtlCol="0">
            <a:spAutoFit/>
          </a:bodyPr>
          <a:lstStyle/>
          <a:p>
            <a:r>
              <a:rPr lang="tr-TR" sz="3200" dirty="0" smtClean="0">
                <a:solidFill>
                  <a:schemeClr val="bg1"/>
                </a:solidFill>
                <a:latin typeface="Bahnschrift SemiLight" pitchFamily="34" charset="0"/>
              </a:rPr>
              <a:t>Redbull Stratos</a:t>
            </a:r>
            <a:endParaRPr lang="tr-TR" sz="3200" dirty="0">
              <a:solidFill>
                <a:schemeClr val="bg1"/>
              </a:solidFill>
              <a:latin typeface="Bahnschrift SemiLight"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682" name="Picture 2" descr="felix baumgartner ile ilgili görsel sonucu"/>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3 Metin kutusu"/>
          <p:cNvSpPr txBox="1"/>
          <p:nvPr/>
        </p:nvSpPr>
        <p:spPr>
          <a:xfrm>
            <a:off x="3419872" y="476672"/>
            <a:ext cx="2304256" cy="769441"/>
          </a:xfrm>
          <a:prstGeom prst="rect">
            <a:avLst/>
          </a:prstGeom>
          <a:noFill/>
        </p:spPr>
        <p:txBody>
          <a:bodyPr wrap="square" rtlCol="0">
            <a:spAutoFit/>
          </a:bodyPr>
          <a:lstStyle/>
          <a:p>
            <a:r>
              <a:rPr lang="tr-TR" sz="4400" dirty="0" smtClean="0">
                <a:solidFill>
                  <a:schemeClr val="bg1"/>
                </a:solidFill>
                <a:latin typeface="Monotype Corsiva" pitchFamily="66" charset="0"/>
              </a:rPr>
              <a:t>39.044 m</a:t>
            </a:r>
            <a:endParaRPr lang="tr-TR" sz="4400" dirty="0">
              <a:solidFill>
                <a:schemeClr val="bg1"/>
              </a:solidFill>
              <a:latin typeface="Monotype Corsiva" pitchFamily="66" charset="0"/>
            </a:endParaRPr>
          </a:p>
        </p:txBody>
      </p:sp>
      <p:sp>
        <p:nvSpPr>
          <p:cNvPr id="6" name="5 Metin kutusu"/>
          <p:cNvSpPr txBox="1"/>
          <p:nvPr/>
        </p:nvSpPr>
        <p:spPr>
          <a:xfrm>
            <a:off x="6300192" y="2276872"/>
            <a:ext cx="2592288" cy="769441"/>
          </a:xfrm>
          <a:prstGeom prst="rect">
            <a:avLst/>
          </a:prstGeom>
          <a:noFill/>
        </p:spPr>
        <p:txBody>
          <a:bodyPr wrap="square" rtlCol="0">
            <a:spAutoFit/>
          </a:bodyPr>
          <a:lstStyle/>
          <a:p>
            <a:r>
              <a:rPr lang="tr-TR" sz="4400" dirty="0" smtClean="0">
                <a:solidFill>
                  <a:schemeClr val="bg1"/>
                </a:solidFill>
                <a:latin typeface="Monotype Corsiva" pitchFamily="66" charset="0"/>
              </a:rPr>
              <a:t>1166 km/s</a:t>
            </a:r>
            <a:endParaRPr lang="tr-TR" sz="4400" dirty="0">
              <a:solidFill>
                <a:schemeClr val="bg1"/>
              </a:solidFill>
              <a:latin typeface="Monotype Corsiva" pitchFamily="66" charset="0"/>
            </a:endParaRPr>
          </a:p>
        </p:txBody>
      </p:sp>
      <p:sp>
        <p:nvSpPr>
          <p:cNvPr id="7" name="6 Metin kutusu"/>
          <p:cNvSpPr txBox="1"/>
          <p:nvPr/>
        </p:nvSpPr>
        <p:spPr>
          <a:xfrm>
            <a:off x="6228184" y="1484784"/>
            <a:ext cx="2592288" cy="769441"/>
          </a:xfrm>
          <a:prstGeom prst="rect">
            <a:avLst/>
          </a:prstGeom>
          <a:noFill/>
        </p:spPr>
        <p:txBody>
          <a:bodyPr wrap="square" rtlCol="0">
            <a:spAutoFit/>
          </a:bodyPr>
          <a:lstStyle/>
          <a:p>
            <a:r>
              <a:rPr lang="tr-TR" sz="4400" dirty="0" smtClean="0">
                <a:solidFill>
                  <a:schemeClr val="bg1"/>
                </a:solidFill>
                <a:latin typeface="Monotype Corsiva" pitchFamily="66" charset="0"/>
              </a:rPr>
              <a:t>Ort.Hızı</a:t>
            </a:r>
            <a:endParaRPr lang="tr-TR" sz="4400" dirty="0">
              <a:solidFill>
                <a:schemeClr val="bg1"/>
              </a:solidFill>
              <a:latin typeface="Monotype Corsiva" pitchFamily="66" charset="0"/>
            </a:endParaRPr>
          </a:p>
        </p:txBody>
      </p:sp>
      <p:sp>
        <p:nvSpPr>
          <p:cNvPr id="8" name="7 Metin kutusu"/>
          <p:cNvSpPr txBox="1"/>
          <p:nvPr/>
        </p:nvSpPr>
        <p:spPr>
          <a:xfrm>
            <a:off x="6372200" y="3645024"/>
            <a:ext cx="2376264" cy="769441"/>
          </a:xfrm>
          <a:prstGeom prst="rect">
            <a:avLst/>
          </a:prstGeom>
          <a:noFill/>
        </p:spPr>
        <p:txBody>
          <a:bodyPr wrap="square" rtlCol="0">
            <a:spAutoFit/>
          </a:bodyPr>
          <a:lstStyle/>
          <a:p>
            <a:r>
              <a:rPr lang="tr-TR" sz="4400" dirty="0" smtClean="0">
                <a:solidFill>
                  <a:schemeClr val="bg1"/>
                </a:solidFill>
                <a:latin typeface="Monotype Corsiva" pitchFamily="66" charset="0"/>
              </a:rPr>
              <a:t>4 Dk 19 sn</a:t>
            </a:r>
            <a:endParaRPr lang="tr-TR" sz="4400" dirty="0">
              <a:solidFill>
                <a:schemeClr val="bg1"/>
              </a:solidFill>
              <a:latin typeface="Monotype Corsiva" pitchFamily="66" charset="0"/>
            </a:endParaRPr>
          </a:p>
        </p:txBody>
      </p:sp>
      <p:sp>
        <p:nvSpPr>
          <p:cNvPr id="10" name="9 Metin kutusu"/>
          <p:cNvSpPr txBox="1"/>
          <p:nvPr/>
        </p:nvSpPr>
        <p:spPr>
          <a:xfrm>
            <a:off x="611560" y="2924944"/>
            <a:ext cx="2592288" cy="769441"/>
          </a:xfrm>
          <a:prstGeom prst="rect">
            <a:avLst/>
          </a:prstGeom>
          <a:noFill/>
        </p:spPr>
        <p:txBody>
          <a:bodyPr wrap="square" rtlCol="0">
            <a:spAutoFit/>
          </a:bodyPr>
          <a:lstStyle/>
          <a:p>
            <a:r>
              <a:rPr lang="tr-TR" sz="4400" dirty="0" smtClean="0">
                <a:solidFill>
                  <a:schemeClr val="bg1"/>
                </a:solidFill>
                <a:latin typeface="Monotype Corsiva" pitchFamily="66" charset="0"/>
              </a:rPr>
              <a:t>1342 km/s</a:t>
            </a:r>
            <a:endParaRPr lang="tr-TR" sz="4400" dirty="0">
              <a:solidFill>
                <a:schemeClr val="bg1"/>
              </a:solidFill>
              <a:latin typeface="Monotype Corsiva" pitchFamily="66" charset="0"/>
            </a:endParaRPr>
          </a:p>
        </p:txBody>
      </p:sp>
      <p:sp>
        <p:nvSpPr>
          <p:cNvPr id="11" name="10 Metin kutusu"/>
          <p:cNvSpPr txBox="1"/>
          <p:nvPr/>
        </p:nvSpPr>
        <p:spPr>
          <a:xfrm>
            <a:off x="755576" y="2060848"/>
            <a:ext cx="2232248" cy="769441"/>
          </a:xfrm>
          <a:prstGeom prst="rect">
            <a:avLst/>
          </a:prstGeom>
          <a:noFill/>
        </p:spPr>
        <p:txBody>
          <a:bodyPr wrap="square" rtlCol="0">
            <a:spAutoFit/>
          </a:bodyPr>
          <a:lstStyle/>
          <a:p>
            <a:r>
              <a:rPr lang="tr-TR" sz="4400" dirty="0" smtClean="0">
                <a:solidFill>
                  <a:schemeClr val="bg1"/>
                </a:solidFill>
                <a:latin typeface="Monotype Corsiva" pitchFamily="66" charset="0"/>
              </a:rPr>
              <a:t>Max Hız</a:t>
            </a:r>
            <a:endParaRPr lang="tr-TR" sz="4400" dirty="0">
              <a:solidFill>
                <a:schemeClr val="bg1"/>
              </a:solidFill>
              <a:latin typeface="Monotype Corsiva" pitchFamily="66" charset="0"/>
            </a:endParaRPr>
          </a:p>
        </p:txBody>
      </p:sp>
      <p:sp>
        <p:nvSpPr>
          <p:cNvPr id="12" name="11 Metin kutusu"/>
          <p:cNvSpPr txBox="1"/>
          <p:nvPr/>
        </p:nvSpPr>
        <p:spPr>
          <a:xfrm>
            <a:off x="3491880" y="3356992"/>
            <a:ext cx="2412776" cy="769441"/>
          </a:xfrm>
          <a:prstGeom prst="rect">
            <a:avLst/>
          </a:prstGeom>
          <a:noFill/>
        </p:spPr>
        <p:txBody>
          <a:bodyPr wrap="square" rtlCol="0">
            <a:spAutoFit/>
          </a:bodyPr>
          <a:lstStyle/>
          <a:p>
            <a:r>
              <a:rPr lang="tr-TR" sz="4400" dirty="0" smtClean="0">
                <a:solidFill>
                  <a:schemeClr val="bg1"/>
                </a:solidFill>
                <a:latin typeface="Monotype Corsiva" pitchFamily="66" charset="0"/>
              </a:rPr>
              <a:t>200.000  </a:t>
            </a:r>
            <a:r>
              <a:rPr lang="tr-TR" sz="4400" dirty="0" smtClean="0">
                <a:solidFill>
                  <a:schemeClr val="bg1"/>
                </a:solidFill>
                <a:latin typeface="Felix Titling"/>
              </a:rPr>
              <a:t>€</a:t>
            </a:r>
          </a:p>
        </p:txBody>
      </p:sp>
      <p:sp>
        <p:nvSpPr>
          <p:cNvPr id="13" name="12 Metin kutusu"/>
          <p:cNvSpPr txBox="1"/>
          <p:nvPr/>
        </p:nvSpPr>
        <p:spPr>
          <a:xfrm>
            <a:off x="395536" y="4365104"/>
            <a:ext cx="3240360" cy="769441"/>
          </a:xfrm>
          <a:prstGeom prst="rect">
            <a:avLst/>
          </a:prstGeom>
          <a:noFill/>
        </p:spPr>
        <p:txBody>
          <a:bodyPr wrap="square" rtlCol="0">
            <a:spAutoFit/>
          </a:bodyPr>
          <a:lstStyle/>
          <a:p>
            <a:r>
              <a:rPr lang="tr-TR" sz="4400" dirty="0" smtClean="0">
                <a:solidFill>
                  <a:schemeClr val="bg1"/>
                </a:solidFill>
                <a:latin typeface="Monotype Corsiva" pitchFamily="66" charset="0"/>
              </a:rPr>
              <a:t>50.000.000  </a:t>
            </a:r>
            <a:r>
              <a:rPr lang="tr-TR" sz="4400" dirty="0" smtClean="0">
                <a:solidFill>
                  <a:schemeClr val="bg1"/>
                </a:solidFill>
                <a:latin typeface="Felix Titling"/>
              </a:rPr>
              <a:t>€</a:t>
            </a:r>
            <a:endParaRPr lang="tr-TR" sz="4400" dirty="0">
              <a:solidFill>
                <a:schemeClr val="bg1"/>
              </a:solidFill>
              <a:latin typeface="Monotype Corsiva" pitchFamily="66" charset="0"/>
            </a:endParaRPr>
          </a:p>
        </p:txBody>
      </p:sp>
      <p:sp>
        <p:nvSpPr>
          <p:cNvPr id="14" name="13 Metin kutusu"/>
          <p:cNvSpPr txBox="1"/>
          <p:nvPr/>
        </p:nvSpPr>
        <p:spPr>
          <a:xfrm>
            <a:off x="395536" y="5085184"/>
            <a:ext cx="2088232" cy="769441"/>
          </a:xfrm>
          <a:prstGeom prst="rect">
            <a:avLst/>
          </a:prstGeom>
          <a:noFill/>
        </p:spPr>
        <p:txBody>
          <a:bodyPr wrap="square" rtlCol="0">
            <a:spAutoFit/>
          </a:bodyPr>
          <a:lstStyle/>
          <a:p>
            <a:r>
              <a:rPr lang="tr-TR" sz="4400" dirty="0" smtClean="0">
                <a:solidFill>
                  <a:schemeClr val="bg1"/>
                </a:solidFill>
                <a:latin typeface="Monotype Corsiva" pitchFamily="66" charset="0"/>
              </a:rPr>
              <a:t>Toplam</a:t>
            </a:r>
            <a:endParaRPr lang="tr-TR" sz="4400" dirty="0">
              <a:solidFill>
                <a:schemeClr val="bg1"/>
              </a:solidFill>
              <a:latin typeface="Monotype Corsiva" pitchFamily="66" charset="0"/>
            </a:endParaRPr>
          </a:p>
        </p:txBody>
      </p:sp>
      <p:sp>
        <p:nvSpPr>
          <p:cNvPr id="15" name="14 Metin kutusu"/>
          <p:cNvSpPr txBox="1"/>
          <p:nvPr/>
        </p:nvSpPr>
        <p:spPr>
          <a:xfrm>
            <a:off x="3563888" y="3933056"/>
            <a:ext cx="2412776" cy="769441"/>
          </a:xfrm>
          <a:prstGeom prst="rect">
            <a:avLst/>
          </a:prstGeom>
          <a:noFill/>
        </p:spPr>
        <p:txBody>
          <a:bodyPr wrap="square" rtlCol="0">
            <a:spAutoFit/>
          </a:bodyPr>
          <a:lstStyle/>
          <a:p>
            <a:r>
              <a:rPr lang="tr-TR" sz="4400" dirty="0" smtClean="0">
                <a:solidFill>
                  <a:schemeClr val="bg1"/>
                </a:solidFill>
                <a:latin typeface="Monotype Corsiva" pitchFamily="66" charset="0"/>
              </a:rPr>
              <a:t>Kıyafeti</a:t>
            </a:r>
            <a:endParaRPr lang="tr-TR" sz="4400" dirty="0">
              <a:solidFill>
                <a:schemeClr val="bg1"/>
              </a:solidFill>
              <a:latin typeface="Monotype Corsiva" pitchFamily="66" charset="0"/>
            </a:endParaRPr>
          </a:p>
        </p:txBody>
      </p:sp>
      <p:sp>
        <p:nvSpPr>
          <p:cNvPr id="16" name="15 Metin kutusu"/>
          <p:cNvSpPr txBox="1"/>
          <p:nvPr/>
        </p:nvSpPr>
        <p:spPr>
          <a:xfrm>
            <a:off x="6012160" y="4365104"/>
            <a:ext cx="2844824" cy="769441"/>
          </a:xfrm>
          <a:prstGeom prst="rect">
            <a:avLst/>
          </a:prstGeom>
          <a:noFill/>
        </p:spPr>
        <p:txBody>
          <a:bodyPr wrap="square" rtlCol="0">
            <a:spAutoFit/>
          </a:bodyPr>
          <a:lstStyle/>
          <a:p>
            <a:r>
              <a:rPr lang="tr-TR" sz="4400" dirty="0" smtClean="0">
                <a:solidFill>
                  <a:schemeClr val="bg1"/>
                </a:solidFill>
                <a:latin typeface="Monotype Corsiva" pitchFamily="66" charset="0"/>
              </a:rPr>
              <a:t>Atlayış süresi</a:t>
            </a:r>
            <a:endParaRPr lang="tr-TR" sz="4400" dirty="0">
              <a:solidFill>
                <a:schemeClr val="bg1"/>
              </a:solidFill>
              <a:latin typeface="Monotype Corsiva" pitchFamily="66"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5778" name="Picture 2" descr="felix baumgartner ile ilgili görsel sonucu"/>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7586" name="Picture 2" descr="İlgili resim"/>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4754" name="Picture 2" descr="felix baumgartner ile ilgili görsel sonucu"/>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6562" name="Picture 2" descr="İlgili resim"/>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3730" name="Picture 2" descr="İlgili resim"/>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4516" name="Picture 4" descr="felix baumgartner ile ilgili görsel sonucu"/>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8610" name="Picture 2" descr="felix baumgartner ile ilgili görsel sonucu"/>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5 Resim" descr="ew100618xLARGE.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9634" name="Picture 2" descr="İlgili resim"/>
          <p:cNvPicPr>
            <a:picLocks noChangeAspect="1" noChangeArrowheads="1"/>
          </p:cNvPicPr>
          <p:nvPr/>
        </p:nvPicPr>
        <p:blipFill>
          <a:blip r:embed="rId2" cstate="print"/>
          <a:srcRect/>
          <a:stretch>
            <a:fillRect/>
          </a:stretch>
        </p:blipFill>
        <p:spPr bwMode="auto">
          <a:xfrm>
            <a:off x="0" y="0"/>
            <a:ext cx="9324528" cy="6858000"/>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5538" name="Picture 2" descr="felix baumgartner ile ilgili görsel sonucu"/>
          <p:cNvPicPr>
            <a:picLocks noChangeAspect="1" noChangeArrowheads="1"/>
          </p:cNvPicPr>
          <p:nvPr/>
        </p:nvPicPr>
        <p:blipFill>
          <a:blip r:embed="rId2" cstate="print"/>
          <a:srcRect/>
          <a:stretch>
            <a:fillRect/>
          </a:stretch>
        </p:blipFill>
        <p:spPr bwMode="auto">
          <a:xfrm>
            <a:off x="0" y="0"/>
            <a:ext cx="9149090" cy="6858000"/>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0658" name="Picture 2" descr="felix baumgartner ile ilgili görsel sonucu"/>
          <p:cNvPicPr>
            <a:picLocks noChangeAspect="1" noChangeArrowheads="1"/>
          </p:cNvPicPr>
          <p:nvPr/>
        </p:nvPicPr>
        <p:blipFill>
          <a:blip r:embed="rId2" cstate="print"/>
          <a:srcRect/>
          <a:stretch>
            <a:fillRect/>
          </a:stretch>
        </p:blipFill>
        <p:spPr bwMode="auto">
          <a:xfrm>
            <a:off x="0" y="0"/>
            <a:ext cx="9324528" cy="6858000"/>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2946" name="Picture 2" descr="alan eustace rekor ile ilgili görsel sonucu"/>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3970" name="Picture 2" descr="Alan Eustace ile ilgili görsel sonucu"/>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22" name="Picture 2" descr="alan eustace rekor ile ilgili görsel sonucu"/>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5" name="Picture 4" descr="Alan Eustace ile ilgili görsel sonucu"/>
          <p:cNvPicPr>
            <a:picLocks noChangeAspect="1" noChangeArrowheads="1"/>
          </p:cNvPicPr>
          <p:nvPr/>
        </p:nvPicPr>
        <p:blipFill>
          <a:blip r:embed="rId3" cstate="print"/>
          <a:srcRect/>
          <a:stretch>
            <a:fillRect/>
          </a:stretch>
        </p:blipFill>
        <p:spPr bwMode="auto">
          <a:xfrm>
            <a:off x="4716016" y="3356992"/>
            <a:ext cx="4176464" cy="3240360"/>
          </a:xfrm>
          <a:prstGeom prst="rect">
            <a:avLst/>
          </a:prstGeom>
          <a:noFill/>
          <a:ln>
            <a:solidFill>
              <a:schemeClr val="bg1"/>
            </a:solidFill>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0898" name="Picture 2" descr="Alan Eustace ile ilgili görsel sonucu"/>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C:\Documents and Settings\Administrator\Desktop\1.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Resim 2">
            <a:extLst>
              <a:ext uri="{FF2B5EF4-FFF2-40B4-BE49-F238E27FC236}">
                <a16:creationId xmlns="" xmlns:a16="http://schemas.microsoft.com/office/drawing/2014/main" id="{6A300A59-AFEC-4F7C-AE2B-79479776650D}"/>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95536" y="1124744"/>
            <a:ext cx="8352928" cy="4319542"/>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large"/>
          <p:cNvPicPr>
            <a:picLocks noChangeAspect="1" noChangeArrowheads="1"/>
          </p:cNvPicPr>
          <p:nvPr/>
        </p:nvPicPr>
        <p:blipFill>
          <a:blip r:embed="rId2" cstate="print">
            <a:lum bright="6000"/>
          </a:blip>
          <a:srcRect/>
          <a:stretch>
            <a:fillRect/>
          </a:stretch>
        </p:blipFill>
        <p:spPr bwMode="auto">
          <a:xfrm>
            <a:off x="251520" y="188640"/>
            <a:ext cx="4464496" cy="6480720"/>
          </a:xfrm>
          <a:prstGeom prst="rect">
            <a:avLst/>
          </a:prstGeom>
          <a:noFill/>
          <a:ln w="9525" algn="in">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4932040" y="188640"/>
            <a:ext cx="3960440" cy="3456384"/>
          </a:xfrm>
          <a:prstGeom prst="rect">
            <a:avLst/>
          </a:prstGeom>
          <a:noFill/>
          <a:ln w="9525">
            <a:noFill/>
            <a:miter lim="800000"/>
            <a:headEnd/>
            <a:tailEnd/>
          </a:ln>
          <a:effectLst/>
        </p:spPr>
      </p:pic>
      <p:pic>
        <p:nvPicPr>
          <p:cNvPr id="39938" name="Picture 2" descr="uzaya börek göndermek ile ilgili görsel sonucu"/>
          <p:cNvPicPr>
            <a:picLocks noChangeAspect="1" noChangeArrowheads="1"/>
          </p:cNvPicPr>
          <p:nvPr/>
        </p:nvPicPr>
        <p:blipFill>
          <a:blip r:embed="rId4" cstate="print"/>
          <a:srcRect/>
          <a:stretch>
            <a:fillRect/>
          </a:stretch>
        </p:blipFill>
        <p:spPr bwMode="auto">
          <a:xfrm>
            <a:off x="4932040" y="3789040"/>
            <a:ext cx="3960440" cy="2812977"/>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7682" name="Picture 2" descr="C:\Users\PC\Desktop\İNSAN VE DOĞA\geography-clipart-geography-class-11.jpg"/>
          <p:cNvPicPr>
            <a:picLocks noChangeAspect="1" noChangeArrowheads="1"/>
          </p:cNvPicPr>
          <p:nvPr/>
        </p:nvPicPr>
        <p:blipFill>
          <a:blip r:embed="rId3" cstate="print"/>
          <a:srcRect/>
          <a:stretch>
            <a:fillRect/>
          </a:stretch>
        </p:blipFill>
        <p:spPr bwMode="auto">
          <a:xfrm>
            <a:off x="0" y="1628800"/>
            <a:ext cx="9144000" cy="5229200"/>
          </a:xfrm>
          <a:prstGeom prst="rect">
            <a:avLst/>
          </a:prstGeom>
          <a:noFill/>
        </p:spPr>
      </p:pic>
      <p:sp>
        <p:nvSpPr>
          <p:cNvPr id="4" name="1 Başlık"/>
          <p:cNvSpPr>
            <a:spLocks noGrp="1"/>
          </p:cNvSpPr>
          <p:nvPr>
            <p:ph type="ctrTitle"/>
          </p:nvPr>
        </p:nvSpPr>
        <p:spPr>
          <a:xfrm>
            <a:off x="0" y="332656"/>
            <a:ext cx="9144000" cy="1196752"/>
          </a:xfrm>
        </p:spPr>
        <p:txBody>
          <a:bodyPr>
            <a:noAutofit/>
          </a:bodyPr>
          <a:lstStyle/>
          <a:p>
            <a:r>
              <a:rPr lang="tr-TR" b="1" dirty="0" smtClean="0">
                <a:latin typeface="Calibri Light" pitchFamily="34" charset="0"/>
                <a:cs typeface="Calibri Light" pitchFamily="34" charset="0"/>
              </a:rPr>
              <a:t>ATMOSFERİN BİLEŞENLERİ NELERDİR?</a:t>
            </a:r>
            <a:endParaRPr lang="tr-TR" b="1" dirty="0">
              <a:latin typeface="Calibri Light" pitchFamily="34" charset="0"/>
              <a:cs typeface="Calibri Light" pitchFamily="34"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7682" name="Picture 2" descr="C:\Users\PC\Desktop\İNSAN VE DOĞA\geography-clipart-geography-class-11.jpg"/>
          <p:cNvPicPr>
            <a:picLocks noChangeAspect="1" noChangeArrowheads="1"/>
          </p:cNvPicPr>
          <p:nvPr/>
        </p:nvPicPr>
        <p:blipFill>
          <a:blip r:embed="rId3" cstate="print"/>
          <a:srcRect/>
          <a:stretch>
            <a:fillRect/>
          </a:stretch>
        </p:blipFill>
        <p:spPr bwMode="auto">
          <a:xfrm>
            <a:off x="0" y="1628800"/>
            <a:ext cx="9144000" cy="5229200"/>
          </a:xfrm>
          <a:prstGeom prst="rect">
            <a:avLst/>
          </a:prstGeom>
          <a:noFill/>
        </p:spPr>
      </p:pic>
      <p:sp>
        <p:nvSpPr>
          <p:cNvPr id="4" name="1 Başlık"/>
          <p:cNvSpPr>
            <a:spLocks noGrp="1"/>
          </p:cNvSpPr>
          <p:nvPr>
            <p:ph type="ctrTitle"/>
          </p:nvPr>
        </p:nvSpPr>
        <p:spPr>
          <a:xfrm>
            <a:off x="0" y="332656"/>
            <a:ext cx="9144000" cy="1196752"/>
          </a:xfrm>
        </p:spPr>
        <p:txBody>
          <a:bodyPr>
            <a:noAutofit/>
          </a:bodyPr>
          <a:lstStyle/>
          <a:p>
            <a:r>
              <a:rPr lang="tr-TR" b="1" dirty="0" smtClean="0">
                <a:latin typeface="Calibri Light" pitchFamily="34" charset="0"/>
                <a:cs typeface="Calibri Light" pitchFamily="34" charset="0"/>
              </a:rPr>
              <a:t>OZON TABAKASI NEDİR?</a:t>
            </a:r>
            <a:endParaRPr lang="tr-TR" b="1" dirty="0">
              <a:latin typeface="Calibri Light" pitchFamily="34" charset="0"/>
              <a:cs typeface="Calibri Light" pitchFamily="34"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2 Resim" descr="_90171554_ozone1.jpg"/>
          <p:cNvPicPr>
            <a:picLocks noChangeAspect="1"/>
          </p:cNvPicPr>
          <p:nvPr/>
        </p:nvPicPr>
        <p:blipFill>
          <a:blip r:embed="rId2" cstate="print"/>
          <a:stretch>
            <a:fillRect/>
          </a:stretch>
        </p:blipFill>
        <p:spPr>
          <a:xfrm>
            <a:off x="323528" y="260648"/>
            <a:ext cx="8100392" cy="6120680"/>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755576" y="548680"/>
            <a:ext cx="7560840" cy="5904656"/>
          </a:xfrm>
        </p:spPr>
        <p:txBody>
          <a:bodyPr>
            <a:normAutofit fontScale="90000"/>
          </a:bodyPr>
          <a:lstStyle/>
          <a:p>
            <a:pPr algn="l">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r>
              <a:rPr lang="tr-TR" sz="4900" dirty="0" smtClean="0">
                <a:solidFill>
                  <a:schemeClr val="bg1"/>
                </a:solidFill>
              </a:rPr>
              <a:t> </a:t>
            </a:r>
            <a:r>
              <a:rPr lang="tr-TR" sz="3100" dirty="0" smtClean="0">
                <a:solidFill>
                  <a:schemeClr val="bg1"/>
                </a:solidFill>
                <a:latin typeface="Bahnschrift SemiLight" pitchFamily="34" charset="0"/>
              </a:rPr>
              <a:t>OZON TABAKASI SEYRELDİKÇE:</a:t>
            </a:r>
            <a:br>
              <a:rPr lang="tr-TR" sz="3100" dirty="0" smtClean="0">
                <a:solidFill>
                  <a:schemeClr val="bg1"/>
                </a:solidFill>
                <a:latin typeface="Bahnschrift SemiLight" pitchFamily="34" charset="0"/>
              </a:rPr>
            </a:br>
            <a:r>
              <a:rPr lang="tr-TR" sz="3100" dirty="0" smtClean="0">
                <a:solidFill>
                  <a:schemeClr val="bg1"/>
                </a:solidFill>
                <a:latin typeface="Bahnschrift SemiLight" pitchFamily="34" charset="0"/>
              </a:rPr>
              <a:t>-Canlıların DNA yapıları bozulur.</a:t>
            </a:r>
            <a:br>
              <a:rPr lang="tr-TR" sz="3100" dirty="0" smtClean="0">
                <a:solidFill>
                  <a:schemeClr val="bg1"/>
                </a:solidFill>
                <a:latin typeface="Bahnschrift SemiLight" pitchFamily="34" charset="0"/>
              </a:rPr>
            </a:br>
            <a:r>
              <a:rPr lang="tr-TR" sz="3100" dirty="0" smtClean="0">
                <a:solidFill>
                  <a:schemeClr val="bg1"/>
                </a:solidFill>
                <a:latin typeface="Bahnschrift SemiLight" pitchFamily="34" charset="0"/>
              </a:rPr>
              <a:t>-Bağışıklık sistemleri bozulur.</a:t>
            </a:r>
            <a:br>
              <a:rPr lang="tr-TR" sz="3100" dirty="0" smtClean="0">
                <a:solidFill>
                  <a:schemeClr val="bg1"/>
                </a:solidFill>
                <a:latin typeface="Bahnschrift SemiLight" pitchFamily="34" charset="0"/>
              </a:rPr>
            </a:br>
            <a:r>
              <a:rPr lang="tr-TR" sz="3100" dirty="0" smtClean="0">
                <a:solidFill>
                  <a:schemeClr val="bg1"/>
                </a:solidFill>
                <a:latin typeface="Bahnschrift SemiLight" pitchFamily="34" charset="0"/>
              </a:rPr>
              <a:t>-Cilt kanseri vakaları artar.</a:t>
            </a:r>
            <a:br>
              <a:rPr lang="tr-TR" sz="3100" dirty="0" smtClean="0">
                <a:solidFill>
                  <a:schemeClr val="bg1"/>
                </a:solidFill>
                <a:latin typeface="Bahnschrift SemiLight" pitchFamily="34" charset="0"/>
              </a:rPr>
            </a:br>
            <a:r>
              <a:rPr lang="tr-TR" sz="3100" dirty="0" smtClean="0">
                <a:solidFill>
                  <a:schemeClr val="bg1"/>
                </a:solidFill>
                <a:latin typeface="Bahnschrift SemiLight" pitchFamily="34" charset="0"/>
              </a:rPr>
              <a:t>-Göz hastalıkları artar.</a:t>
            </a:r>
            <a:br>
              <a:rPr lang="tr-TR" sz="3100" dirty="0" smtClean="0">
                <a:solidFill>
                  <a:schemeClr val="bg1"/>
                </a:solidFill>
                <a:latin typeface="Bahnschrift SemiLight" pitchFamily="34" charset="0"/>
              </a:rPr>
            </a:br>
            <a:r>
              <a:rPr lang="tr-TR" sz="3100" dirty="0" smtClean="0">
                <a:solidFill>
                  <a:schemeClr val="bg1"/>
                </a:solidFill>
                <a:latin typeface="Bahnschrift SemiLight" pitchFamily="34" charset="0"/>
              </a:rPr>
              <a:t>-Biyolojik çeşitlilik azalır.</a:t>
            </a:r>
            <a:br>
              <a:rPr lang="tr-TR" sz="3100" dirty="0" smtClean="0">
                <a:solidFill>
                  <a:schemeClr val="bg1"/>
                </a:solidFill>
                <a:latin typeface="Bahnschrift SemiLight" pitchFamily="34" charset="0"/>
              </a:rPr>
            </a:br>
            <a:r>
              <a:rPr lang="tr-TR" sz="3100" dirty="0" smtClean="0">
                <a:solidFill>
                  <a:schemeClr val="bg1"/>
                </a:solidFill>
                <a:latin typeface="Bahnschrift SemiLight" pitchFamily="34" charset="0"/>
              </a:rPr>
              <a:t>-Küresel ısınma artar.</a:t>
            </a:r>
            <a:r>
              <a:rPr lang="tr-TR" sz="3600" dirty="0" smtClean="0">
                <a:solidFill>
                  <a:schemeClr val="bg1"/>
                </a:solidFill>
              </a:rPr>
              <a:t/>
            </a:r>
            <a:br>
              <a:rPr lang="tr-TR" sz="3600" dirty="0" smtClean="0">
                <a:solidFill>
                  <a:schemeClr val="bg1"/>
                </a:solidFill>
              </a:rPr>
            </a:b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endParaRPr lang="tr-TR" sz="3600" dirty="0">
              <a:solidFill>
                <a:schemeClr val="bg1"/>
              </a:solidFill>
              <a:latin typeface="AR DARLING" pitchFamily="2"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2 Resim" descr="_90171554_ozone1.jpg"/>
          <p:cNvPicPr>
            <a:picLocks noChangeAspect="1"/>
          </p:cNvPicPr>
          <p:nvPr/>
        </p:nvPicPr>
        <p:blipFill>
          <a:blip r:embed="rId2" cstate="print"/>
          <a:stretch>
            <a:fillRect/>
          </a:stretch>
        </p:blipFill>
        <p:spPr>
          <a:xfrm>
            <a:off x="323528" y="260648"/>
            <a:ext cx="8100392" cy="6120680"/>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755576" y="836712"/>
            <a:ext cx="7560840" cy="5616624"/>
          </a:xfrm>
        </p:spPr>
        <p:txBody>
          <a:bodyPr>
            <a:normAutofit fontScale="90000"/>
          </a:bodyPr>
          <a:lstStyle/>
          <a:p>
            <a:pPr algn="l">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r>
              <a:rPr lang="tr-TR" sz="3100" dirty="0" smtClean="0">
                <a:solidFill>
                  <a:schemeClr val="bg1"/>
                </a:solidFill>
                <a:latin typeface="Bahnschrift SemiLight" pitchFamily="34" charset="0"/>
              </a:rPr>
              <a:t>MEZOSFER :</a:t>
            </a:r>
            <a:br>
              <a:rPr lang="tr-TR" sz="3100" dirty="0" smtClean="0">
                <a:solidFill>
                  <a:schemeClr val="bg1"/>
                </a:solidFill>
                <a:latin typeface="Bahnschrift SemiLight" pitchFamily="34" charset="0"/>
              </a:rPr>
            </a:br>
            <a:r>
              <a:rPr lang="tr-TR" sz="3100" dirty="0" smtClean="0">
                <a:solidFill>
                  <a:schemeClr val="bg1"/>
                </a:solidFill>
                <a:latin typeface="Bahnschrift SemiLight" pitchFamily="34" charset="0"/>
              </a:rPr>
              <a:t>-Yüksekliği 85 km ’ye kadar çıkar.</a:t>
            </a:r>
            <a:br>
              <a:rPr lang="tr-TR" sz="3100" dirty="0" smtClean="0">
                <a:solidFill>
                  <a:schemeClr val="bg1"/>
                </a:solidFill>
                <a:latin typeface="Bahnschrift SemiLight" pitchFamily="34" charset="0"/>
              </a:rPr>
            </a:br>
            <a:r>
              <a:rPr lang="tr-TR" sz="3100" dirty="0" smtClean="0">
                <a:solidFill>
                  <a:schemeClr val="bg1"/>
                </a:solidFill>
                <a:latin typeface="Bahnschrift SemiLight" pitchFamily="34" charset="0"/>
              </a:rPr>
              <a:t>-Gaz molekülleri iyice seyrekleşir.</a:t>
            </a:r>
            <a:br>
              <a:rPr lang="tr-TR" sz="3100" dirty="0" smtClean="0">
                <a:solidFill>
                  <a:schemeClr val="bg1"/>
                </a:solidFill>
                <a:latin typeface="Bahnschrift SemiLight" pitchFamily="34" charset="0"/>
              </a:rPr>
            </a:br>
            <a:r>
              <a:rPr lang="tr-TR" sz="3100" dirty="0" smtClean="0">
                <a:solidFill>
                  <a:schemeClr val="bg1"/>
                </a:solidFill>
                <a:latin typeface="Bahnschrift SemiLight" pitchFamily="34" charset="0"/>
              </a:rPr>
              <a:t>-Sıcaklık üst kısımlarında -90 </a:t>
            </a:r>
            <a:r>
              <a:rPr lang="tr-TR" sz="3100" dirty="0" smtClean="0">
                <a:solidFill>
                  <a:schemeClr val="bg1"/>
                </a:solidFill>
                <a:latin typeface="Bahnschrift SemiLight" pitchFamily="34" charset="0"/>
                <a:cs typeface="Times New Roman"/>
              </a:rPr>
              <a:t>ºC’ye düşer.</a:t>
            </a:r>
            <a:r>
              <a:rPr lang="tr-TR" sz="3100" dirty="0" smtClean="0">
                <a:solidFill>
                  <a:schemeClr val="bg1"/>
                </a:solidFill>
                <a:latin typeface="Bahnschrift SemiLight" pitchFamily="34" charset="0"/>
              </a:rPr>
              <a:t/>
            </a:r>
            <a:br>
              <a:rPr lang="tr-TR" sz="3100" dirty="0" smtClean="0">
                <a:solidFill>
                  <a:schemeClr val="bg1"/>
                </a:solidFill>
                <a:latin typeface="Bahnschrift SemiLight" pitchFamily="34" charset="0"/>
              </a:rPr>
            </a:br>
            <a:r>
              <a:rPr lang="tr-TR" sz="3100" dirty="0" smtClean="0">
                <a:solidFill>
                  <a:schemeClr val="bg1"/>
                </a:solidFill>
                <a:latin typeface="Bahnschrift SemiLight" pitchFamily="34" charset="0"/>
              </a:rPr>
              <a:t>-Meteorların parçalandığı katmandır.</a:t>
            </a:r>
            <a:r>
              <a:rPr lang="tr-TR" sz="3600" dirty="0" smtClean="0">
                <a:solidFill>
                  <a:schemeClr val="bg1"/>
                </a:solidFill>
              </a:rPr>
              <a:t/>
            </a:r>
            <a:br>
              <a:rPr lang="tr-TR" sz="3600" dirty="0" smtClean="0">
                <a:solidFill>
                  <a:schemeClr val="bg1"/>
                </a:solidFill>
              </a:rPr>
            </a:br>
            <a:r>
              <a:rPr lang="tr-TR" sz="3600" dirty="0" smtClean="0">
                <a:solidFill>
                  <a:schemeClr val="bg1"/>
                </a:solidFill>
              </a:rPr>
              <a:t/>
            </a:r>
            <a:br>
              <a:rPr lang="tr-TR" sz="3600" dirty="0" smtClean="0">
                <a:solidFill>
                  <a:schemeClr val="bg1"/>
                </a:solidFill>
              </a:rPr>
            </a:b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endParaRPr lang="tr-TR" sz="3600" dirty="0">
              <a:solidFill>
                <a:schemeClr val="bg1"/>
              </a:solidFill>
              <a:latin typeface="AR DARLING" pitchFamily="2"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2" descr="İlgili resim"/>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0418" name="Picture 2" descr="İlgili resim"/>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251520" y="1052736"/>
            <a:ext cx="8640960" cy="453650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5234" name="Picture 2" descr="METEOROİD ile ilgili görsel sonucu"/>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755576" y="836712"/>
            <a:ext cx="7560840" cy="5616624"/>
          </a:xfrm>
        </p:spPr>
        <p:txBody>
          <a:bodyPr>
            <a:normAutofit fontScale="90000"/>
          </a:bodyPr>
          <a:lstStyle/>
          <a:p>
            <a:pPr algn="l">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r>
              <a:rPr lang="tr-TR" sz="3100" dirty="0" smtClean="0">
                <a:solidFill>
                  <a:schemeClr val="bg1"/>
                </a:solidFill>
                <a:latin typeface="Bahnschrift SemiLight" pitchFamily="34" charset="0"/>
              </a:rPr>
              <a:t>TERMOSFER :</a:t>
            </a:r>
            <a:br>
              <a:rPr lang="tr-TR" sz="3100" dirty="0" smtClean="0">
                <a:solidFill>
                  <a:schemeClr val="bg1"/>
                </a:solidFill>
                <a:latin typeface="Bahnschrift SemiLight" pitchFamily="34" charset="0"/>
              </a:rPr>
            </a:br>
            <a:r>
              <a:rPr lang="tr-TR" sz="3100" dirty="0" smtClean="0">
                <a:solidFill>
                  <a:schemeClr val="bg1"/>
                </a:solidFill>
                <a:latin typeface="Bahnschrift SemiLight" pitchFamily="34" charset="0"/>
              </a:rPr>
              <a:t>-690 km’ye kadar uzanır.</a:t>
            </a:r>
            <a:br>
              <a:rPr lang="tr-TR" sz="3100" dirty="0" smtClean="0">
                <a:solidFill>
                  <a:schemeClr val="bg1"/>
                </a:solidFill>
                <a:latin typeface="Bahnschrift SemiLight" pitchFamily="34" charset="0"/>
              </a:rPr>
            </a:br>
            <a:r>
              <a:rPr lang="tr-TR" sz="3100" dirty="0" smtClean="0">
                <a:solidFill>
                  <a:schemeClr val="bg1"/>
                </a:solidFill>
                <a:latin typeface="Bahnschrift SemiLight" pitchFamily="34" charset="0"/>
              </a:rPr>
              <a:t>-Kutup ışıkları bu katmanda gerçekleşir.</a:t>
            </a:r>
            <a:br>
              <a:rPr lang="tr-TR" sz="3100" dirty="0" smtClean="0">
                <a:solidFill>
                  <a:schemeClr val="bg1"/>
                </a:solidFill>
                <a:latin typeface="Bahnschrift SemiLight" pitchFamily="34" charset="0"/>
              </a:rPr>
            </a:br>
            <a:r>
              <a:rPr lang="tr-TR" sz="3100" dirty="0" smtClean="0">
                <a:solidFill>
                  <a:schemeClr val="bg1"/>
                </a:solidFill>
                <a:latin typeface="Bahnschrift SemiLight" pitchFamily="34" charset="0"/>
              </a:rPr>
              <a:t> -Haberleşme ve radyo dalgaları bu katmandan yansır. </a:t>
            </a:r>
            <a:br>
              <a:rPr lang="tr-TR" sz="3100" dirty="0" smtClean="0">
                <a:solidFill>
                  <a:schemeClr val="bg1"/>
                </a:solidFill>
                <a:latin typeface="Bahnschrift SemiLight" pitchFamily="34" charset="0"/>
              </a:rPr>
            </a:br>
            <a:r>
              <a:rPr lang="tr-TR" sz="3100" dirty="0" smtClean="0">
                <a:solidFill>
                  <a:schemeClr val="bg1"/>
                </a:solidFill>
                <a:latin typeface="Bahnschrift SemiLight" pitchFamily="34" charset="0"/>
              </a:rPr>
              <a:t>-Uzay istasyonu bu katmandadır.</a:t>
            </a:r>
            <a:br>
              <a:rPr lang="tr-TR" sz="3100" dirty="0" smtClean="0">
                <a:solidFill>
                  <a:schemeClr val="bg1"/>
                </a:solidFill>
                <a:latin typeface="Bahnschrift SemiLight" pitchFamily="34" charset="0"/>
              </a:rPr>
            </a:br>
            <a:r>
              <a:rPr lang="tr-TR" sz="3100" dirty="0" smtClean="0">
                <a:solidFill>
                  <a:schemeClr val="bg1"/>
                </a:solidFill>
                <a:latin typeface="Bahnschrift SemiLight" pitchFamily="34" charset="0"/>
              </a:rPr>
              <a:t/>
            </a:r>
            <a:br>
              <a:rPr lang="tr-TR" sz="3100" dirty="0" smtClean="0">
                <a:solidFill>
                  <a:schemeClr val="bg1"/>
                </a:solidFill>
                <a:latin typeface="Bahnschrift SemiLight" pitchFamily="34" charset="0"/>
              </a:rPr>
            </a:b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endParaRPr lang="tr-TR" sz="3600" dirty="0">
              <a:solidFill>
                <a:schemeClr val="bg1"/>
              </a:solidFill>
              <a:latin typeface="AR DARLING" pitchFamily="2"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2" descr="İlgili resim"/>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4 Metin kutusu"/>
          <p:cNvSpPr txBox="1"/>
          <p:nvPr/>
        </p:nvSpPr>
        <p:spPr>
          <a:xfrm>
            <a:off x="251520" y="260648"/>
            <a:ext cx="8280920" cy="2677656"/>
          </a:xfrm>
          <a:prstGeom prst="rect">
            <a:avLst/>
          </a:prstGeom>
          <a:noFill/>
        </p:spPr>
        <p:txBody>
          <a:bodyPr wrap="square" rtlCol="0">
            <a:spAutoFit/>
          </a:bodyPr>
          <a:lstStyle/>
          <a:p>
            <a:r>
              <a:rPr lang="tr-TR" sz="2400" dirty="0" smtClean="0">
                <a:solidFill>
                  <a:schemeClr val="bg1"/>
                </a:solidFill>
                <a:latin typeface="Bahnschrift SemiLight" pitchFamily="34" charset="0"/>
              </a:rPr>
              <a:t>% 78.07  -  AZOT</a:t>
            </a:r>
          </a:p>
          <a:p>
            <a:r>
              <a:rPr lang="tr-TR" sz="2400" dirty="0" smtClean="0">
                <a:solidFill>
                  <a:schemeClr val="bg1"/>
                </a:solidFill>
                <a:latin typeface="Bahnschrift SemiLight" pitchFamily="34" charset="0"/>
              </a:rPr>
              <a:t>% 20.95  - OKSİJEN</a:t>
            </a:r>
          </a:p>
          <a:p>
            <a:r>
              <a:rPr lang="tr-TR" sz="2400" dirty="0" smtClean="0">
                <a:solidFill>
                  <a:schemeClr val="bg1"/>
                </a:solidFill>
                <a:latin typeface="Bahnschrift SemiLight" pitchFamily="34" charset="0"/>
              </a:rPr>
              <a:t>% 0.96    - ASAL GAZLAR (Argon,Kripton,Hidrojen,Neon,Helyum,Ksenon)</a:t>
            </a:r>
          </a:p>
          <a:p>
            <a:r>
              <a:rPr lang="tr-TR" sz="2400" dirty="0" smtClean="0">
                <a:solidFill>
                  <a:schemeClr val="bg1"/>
                </a:solidFill>
                <a:latin typeface="Bahnschrift SemiLight" pitchFamily="34" charset="0"/>
              </a:rPr>
              <a:t> </a:t>
            </a:r>
          </a:p>
          <a:p>
            <a:r>
              <a:rPr lang="tr-TR" sz="2400" dirty="0" smtClean="0">
                <a:solidFill>
                  <a:schemeClr val="bg1"/>
                </a:solidFill>
                <a:latin typeface="Bahnschrift SemiLight" pitchFamily="34" charset="0"/>
              </a:rPr>
              <a:t>Su </a:t>
            </a:r>
            <a:r>
              <a:rPr lang="tr-TR" sz="2400" dirty="0" smtClean="0">
                <a:solidFill>
                  <a:schemeClr val="bg1"/>
                </a:solidFill>
                <a:latin typeface="Bahnschrift SemiLight" pitchFamily="34" charset="0"/>
              </a:rPr>
              <a:t>buharı,Toz ve </a:t>
            </a:r>
            <a:r>
              <a:rPr lang="tr-TR" sz="2400" dirty="0" smtClean="0">
                <a:solidFill>
                  <a:schemeClr val="bg1"/>
                </a:solidFill>
                <a:latin typeface="Bahnschrift SemiLight" pitchFamily="34" charset="0"/>
              </a:rPr>
              <a:t>Karbondioksit (Değişen Oranda)</a:t>
            </a:r>
          </a:p>
          <a:p>
            <a:endParaRPr lang="tr-TR" sz="2400" i="1" dirty="0" smtClean="0">
              <a:solidFill>
                <a:schemeClr val="bg1"/>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6018" name="Picture 2" descr="İlgili resim"/>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3970" name="Picture 2" descr="entering earth's atmosphere ile ilgili görsel sonucu"/>
          <p:cNvPicPr>
            <a:picLocks noChangeAspect="1" noChangeArrowheads="1"/>
          </p:cNvPicPr>
          <p:nvPr/>
        </p:nvPicPr>
        <p:blipFill>
          <a:blip r:embed="rId2" cstate="print"/>
          <a:srcRect/>
          <a:stretch>
            <a:fillRect/>
          </a:stretch>
        </p:blipFill>
        <p:spPr bwMode="auto">
          <a:xfrm>
            <a:off x="0" y="0"/>
            <a:ext cx="9144000" cy="2996952"/>
          </a:xfrm>
          <a:prstGeom prst="rect">
            <a:avLst/>
          </a:prstGeom>
          <a:noFill/>
        </p:spPr>
      </p:pic>
      <p:pic>
        <p:nvPicPr>
          <p:cNvPr id="83972" name="Picture 4" descr="entering earth's atmosphere ile ilgili görsel sonucu"/>
          <p:cNvPicPr>
            <a:picLocks noChangeAspect="1" noChangeArrowheads="1"/>
          </p:cNvPicPr>
          <p:nvPr/>
        </p:nvPicPr>
        <p:blipFill>
          <a:blip r:embed="rId3" cstate="print"/>
          <a:srcRect/>
          <a:stretch>
            <a:fillRect/>
          </a:stretch>
        </p:blipFill>
        <p:spPr bwMode="auto">
          <a:xfrm>
            <a:off x="323528" y="3212976"/>
            <a:ext cx="2485609" cy="2420888"/>
          </a:xfrm>
          <a:prstGeom prst="rect">
            <a:avLst/>
          </a:prstGeom>
          <a:noFill/>
        </p:spPr>
      </p:pic>
      <p:sp>
        <p:nvSpPr>
          <p:cNvPr id="83978" name="AutoShape 10" descr="İlgili resi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dirty="0"/>
          </a:p>
        </p:txBody>
      </p:sp>
      <p:pic>
        <p:nvPicPr>
          <p:cNvPr id="83980" name="Picture 12" descr="İlgili resim"/>
          <p:cNvPicPr>
            <a:picLocks noChangeAspect="1" noChangeArrowheads="1"/>
          </p:cNvPicPr>
          <p:nvPr/>
        </p:nvPicPr>
        <p:blipFill>
          <a:blip r:embed="rId4" cstate="print"/>
          <a:srcRect/>
          <a:stretch>
            <a:fillRect/>
          </a:stretch>
        </p:blipFill>
        <p:spPr bwMode="auto">
          <a:xfrm>
            <a:off x="5004048" y="2996952"/>
            <a:ext cx="3559324" cy="3528392"/>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0898" name="Picture 2" descr="entering earth's atmosphere ile ilgili görsel sonucu"/>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2 Metin kutusu"/>
          <p:cNvSpPr txBox="1"/>
          <p:nvPr/>
        </p:nvSpPr>
        <p:spPr>
          <a:xfrm>
            <a:off x="251520" y="188640"/>
            <a:ext cx="8640960" cy="7663636"/>
          </a:xfrm>
          <a:prstGeom prst="rect">
            <a:avLst/>
          </a:prstGeom>
          <a:noFill/>
        </p:spPr>
        <p:txBody>
          <a:bodyPr wrap="square" rtlCol="0">
            <a:spAutoFit/>
          </a:bodyPr>
          <a:lstStyle/>
          <a:p>
            <a:r>
              <a:rPr lang="tr-TR" sz="2000" b="1" i="1" dirty="0" smtClean="0">
                <a:solidFill>
                  <a:schemeClr val="bg1"/>
                </a:solidFill>
              </a:rPr>
              <a:t>Kutup ışıkları</a:t>
            </a:r>
            <a:br>
              <a:rPr lang="tr-TR" sz="2000" b="1" i="1" dirty="0" smtClean="0">
                <a:solidFill>
                  <a:schemeClr val="bg1"/>
                </a:solidFill>
              </a:rPr>
            </a:br>
            <a:r>
              <a:rPr lang="tr-TR" sz="2000" b="1" i="1" dirty="0" smtClean="0">
                <a:solidFill>
                  <a:schemeClr val="bg1"/>
                </a:solidFill>
              </a:rPr>
              <a:t>Kuzey ışıkları</a:t>
            </a:r>
            <a:br>
              <a:rPr lang="tr-TR" sz="2000" b="1" i="1" dirty="0" smtClean="0">
                <a:solidFill>
                  <a:schemeClr val="bg1"/>
                </a:solidFill>
              </a:rPr>
            </a:br>
            <a:r>
              <a:rPr lang="tr-TR" sz="2000" b="1" i="1" dirty="0" smtClean="0">
                <a:solidFill>
                  <a:schemeClr val="bg1"/>
                </a:solidFill>
              </a:rPr>
              <a:t>Şimal fecri </a:t>
            </a:r>
            <a:br>
              <a:rPr lang="tr-TR" sz="2000" b="1" i="1" dirty="0" smtClean="0">
                <a:solidFill>
                  <a:schemeClr val="bg1"/>
                </a:solidFill>
              </a:rPr>
            </a:br>
            <a:r>
              <a:rPr lang="tr-TR" sz="2000" b="1" i="1" dirty="0" smtClean="0">
                <a:solidFill>
                  <a:schemeClr val="bg1"/>
                </a:solidFill>
              </a:rPr>
              <a:t>Ruhların dansı</a:t>
            </a:r>
            <a:br>
              <a:rPr lang="tr-TR" sz="2000" b="1" i="1" dirty="0" smtClean="0">
                <a:solidFill>
                  <a:schemeClr val="bg1"/>
                </a:solidFill>
              </a:rPr>
            </a:br>
            <a:r>
              <a:rPr lang="tr-TR" sz="2000" b="1" i="1" dirty="0" smtClean="0">
                <a:solidFill>
                  <a:schemeClr val="bg1"/>
                </a:solidFill>
              </a:rPr>
              <a:t>Tilki ateşi...</a:t>
            </a:r>
            <a:br>
              <a:rPr lang="tr-TR" sz="2000" b="1" i="1" dirty="0" smtClean="0">
                <a:solidFill>
                  <a:schemeClr val="bg1"/>
                </a:solidFill>
              </a:rPr>
            </a:br>
            <a:r>
              <a:rPr lang="tr-TR" sz="2000" b="1" i="1" dirty="0" smtClean="0">
                <a:solidFill>
                  <a:schemeClr val="bg1"/>
                </a:solidFill>
              </a:rPr>
              <a:t>Adına ne derseniz deyin, muhteşem... </a:t>
            </a:r>
            <a:br>
              <a:rPr lang="tr-TR" sz="2000" b="1" i="1" dirty="0" smtClean="0">
                <a:solidFill>
                  <a:schemeClr val="bg1"/>
                </a:solidFill>
              </a:rPr>
            </a:br>
            <a:r>
              <a:rPr lang="tr-TR" sz="2000" b="1" i="1" dirty="0" smtClean="0">
                <a:solidFill>
                  <a:schemeClr val="bg1"/>
                </a:solidFill>
              </a:rPr>
              <a:t>Atmosferimizi resmen yok etmek için </a:t>
            </a:r>
            <a:br>
              <a:rPr lang="tr-TR" sz="2000" b="1" i="1" dirty="0" smtClean="0">
                <a:solidFill>
                  <a:schemeClr val="bg1"/>
                </a:solidFill>
              </a:rPr>
            </a:br>
            <a:r>
              <a:rPr lang="tr-TR" sz="2000" b="1" i="1" dirty="0" smtClean="0">
                <a:solidFill>
                  <a:schemeClr val="bg1"/>
                </a:solidFill>
              </a:rPr>
              <a:t>Işık hızıyla Güneş'ten çıkan </a:t>
            </a:r>
            <a:br>
              <a:rPr lang="tr-TR" sz="2000" b="1" i="1" dirty="0" smtClean="0">
                <a:solidFill>
                  <a:schemeClr val="bg1"/>
                </a:solidFill>
              </a:rPr>
            </a:br>
            <a:r>
              <a:rPr lang="tr-TR" sz="2000" b="1" i="1" dirty="0" smtClean="0">
                <a:solidFill>
                  <a:schemeClr val="bg1"/>
                </a:solidFill>
              </a:rPr>
              <a:t>Elektron bombaları yüklü Güneş rüzgarları, </a:t>
            </a:r>
            <a:br>
              <a:rPr lang="tr-TR" sz="2000" b="1" i="1" dirty="0" smtClean="0">
                <a:solidFill>
                  <a:schemeClr val="bg1"/>
                </a:solidFill>
              </a:rPr>
            </a:br>
            <a:r>
              <a:rPr lang="tr-TR" sz="2000" b="1" i="1" dirty="0" smtClean="0">
                <a:solidFill>
                  <a:schemeClr val="bg1"/>
                </a:solidFill>
              </a:rPr>
              <a:t>Dünya'ya 60 bin km kala, </a:t>
            </a:r>
            <a:br>
              <a:rPr lang="tr-TR" sz="2000" b="1" i="1" dirty="0" smtClean="0">
                <a:solidFill>
                  <a:schemeClr val="bg1"/>
                </a:solidFill>
              </a:rPr>
            </a:br>
            <a:r>
              <a:rPr lang="tr-TR" sz="2000" b="1" i="1" dirty="0" smtClean="0">
                <a:solidFill>
                  <a:schemeClr val="bg1"/>
                </a:solidFill>
              </a:rPr>
              <a:t>Sıvı, akışkan, hareketli metal bir küre olan dış çekirdeğin ürettiği</a:t>
            </a:r>
            <a:br>
              <a:rPr lang="tr-TR" sz="2000" b="1" i="1" dirty="0" smtClean="0">
                <a:solidFill>
                  <a:schemeClr val="bg1"/>
                </a:solidFill>
              </a:rPr>
            </a:br>
            <a:r>
              <a:rPr lang="tr-TR" sz="2000" b="1" i="1" dirty="0" smtClean="0">
                <a:solidFill>
                  <a:schemeClr val="bg1"/>
                </a:solidFill>
              </a:rPr>
              <a:t>Görünmez bir kalkan olan </a:t>
            </a:r>
            <a:br>
              <a:rPr lang="tr-TR" sz="2000" b="1" i="1" dirty="0" smtClean="0">
                <a:solidFill>
                  <a:schemeClr val="bg1"/>
                </a:solidFill>
              </a:rPr>
            </a:br>
            <a:r>
              <a:rPr lang="tr-TR" sz="2000" b="1" i="1" dirty="0" smtClean="0">
                <a:solidFill>
                  <a:schemeClr val="bg1"/>
                </a:solidFill>
              </a:rPr>
              <a:t>Magnetosfere çarpıp</a:t>
            </a:r>
            <a:br>
              <a:rPr lang="tr-TR" sz="2000" b="1" i="1" dirty="0" smtClean="0">
                <a:solidFill>
                  <a:schemeClr val="bg1"/>
                </a:solidFill>
              </a:rPr>
            </a:br>
            <a:r>
              <a:rPr lang="tr-TR" sz="2000" b="1" i="1" dirty="0" smtClean="0">
                <a:solidFill>
                  <a:schemeClr val="bg1"/>
                </a:solidFill>
              </a:rPr>
              <a:t>Dünya'nın etrafından dolanıp,</a:t>
            </a:r>
            <a:br>
              <a:rPr lang="tr-TR" sz="2000" b="1" i="1" dirty="0" smtClean="0">
                <a:solidFill>
                  <a:schemeClr val="bg1"/>
                </a:solidFill>
              </a:rPr>
            </a:br>
            <a:r>
              <a:rPr lang="tr-TR" sz="2000" b="1" i="1" dirty="0" smtClean="0">
                <a:solidFill>
                  <a:schemeClr val="bg1"/>
                </a:solidFill>
              </a:rPr>
              <a:t>Görünmez kalkanın zayıf noktaları olan </a:t>
            </a:r>
            <a:br>
              <a:rPr lang="tr-TR" sz="2000" b="1" i="1" dirty="0" smtClean="0">
                <a:solidFill>
                  <a:schemeClr val="bg1"/>
                </a:solidFill>
              </a:rPr>
            </a:br>
            <a:r>
              <a:rPr lang="tr-TR" sz="2000" b="1" i="1" dirty="0" smtClean="0">
                <a:solidFill>
                  <a:schemeClr val="bg1"/>
                </a:solidFill>
              </a:rPr>
              <a:t>Manyetik kutuplardan içeri girip</a:t>
            </a:r>
            <a:br>
              <a:rPr lang="tr-TR" sz="2000" b="1" i="1" dirty="0" smtClean="0">
                <a:solidFill>
                  <a:schemeClr val="bg1"/>
                </a:solidFill>
              </a:rPr>
            </a:br>
            <a:r>
              <a:rPr lang="tr-TR" sz="2000" b="1" i="1" dirty="0" smtClean="0">
                <a:solidFill>
                  <a:schemeClr val="bg1"/>
                </a:solidFill>
              </a:rPr>
              <a:t>İyonosferdeki plazma ortamında gazlarla reaksiyona girip</a:t>
            </a:r>
            <a:br>
              <a:rPr lang="tr-TR" sz="2000" b="1" i="1" dirty="0" smtClean="0">
                <a:solidFill>
                  <a:schemeClr val="bg1"/>
                </a:solidFill>
              </a:rPr>
            </a:br>
            <a:r>
              <a:rPr lang="tr-TR" sz="2000" b="1" i="1" dirty="0" smtClean="0">
                <a:solidFill>
                  <a:schemeClr val="bg1"/>
                </a:solidFill>
              </a:rPr>
              <a:t>Bize bu muhteşem manzarayı sunar.</a:t>
            </a:r>
          </a:p>
          <a:p>
            <a:r>
              <a:rPr lang="tr-TR" sz="2000" b="1" i="1" dirty="0" smtClean="0">
                <a:solidFill>
                  <a:schemeClr val="bg1"/>
                </a:solidFill>
              </a:rPr>
              <a:t>Yok etmek için gelen bu elektron bombardımanının oluşturduğu muhteşem bir manzara.</a:t>
            </a:r>
          </a:p>
          <a:p>
            <a:r>
              <a:rPr lang="tr-TR" sz="2000" b="1" i="1" dirty="0" smtClean="0">
                <a:solidFill>
                  <a:schemeClr val="bg1"/>
                </a:solidFill>
              </a:rPr>
              <a:t>                                                                                                                     ZEKİ KORKULU</a:t>
            </a:r>
          </a:p>
          <a:p>
            <a:r>
              <a:rPr lang="tr-TR" dirty="0" smtClean="0"/>
              <a:t/>
            </a:r>
            <a:br>
              <a:rPr lang="tr-TR" dirty="0" smtClean="0"/>
            </a:br>
            <a:endParaRPr lang="tr-TR" dirty="0" smtClean="0"/>
          </a:p>
          <a:p>
            <a:r>
              <a:rPr lang="tr-TR" dirty="0" smtClean="0">
                <a:hlinkClick r:id="rId3"/>
              </a:rPr>
              <a:t/>
            </a:r>
            <a:br>
              <a:rPr lang="tr-TR" dirty="0" smtClean="0">
                <a:hlinkClick r:id="rId3"/>
              </a:rPr>
            </a:br>
            <a:endParaRPr lang="tr-TR"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3970" name="Picture 2" descr="entering earth's atmosphere ile ilgili görsel sonucu"/>
          <p:cNvPicPr>
            <a:picLocks noChangeAspect="1" noChangeArrowheads="1"/>
          </p:cNvPicPr>
          <p:nvPr/>
        </p:nvPicPr>
        <p:blipFill>
          <a:blip r:embed="rId2" cstate="print"/>
          <a:srcRect/>
          <a:stretch>
            <a:fillRect/>
          </a:stretch>
        </p:blipFill>
        <p:spPr bwMode="auto">
          <a:xfrm>
            <a:off x="0" y="0"/>
            <a:ext cx="9144000" cy="2996952"/>
          </a:xfrm>
          <a:prstGeom prst="rect">
            <a:avLst/>
          </a:prstGeom>
          <a:noFill/>
        </p:spPr>
      </p:pic>
      <p:sp>
        <p:nvSpPr>
          <p:cNvPr id="83978" name="AutoShape 10" descr="İlgili resi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dirty="0"/>
          </a:p>
        </p:txBody>
      </p:sp>
      <p:sp>
        <p:nvSpPr>
          <p:cNvPr id="6" name="5 Metin kutusu"/>
          <p:cNvSpPr txBox="1"/>
          <p:nvPr/>
        </p:nvSpPr>
        <p:spPr>
          <a:xfrm>
            <a:off x="179512" y="3789040"/>
            <a:ext cx="8784976" cy="3724096"/>
          </a:xfrm>
          <a:prstGeom prst="rect">
            <a:avLst/>
          </a:prstGeom>
          <a:noFill/>
        </p:spPr>
        <p:txBody>
          <a:bodyPr wrap="square" rtlCol="0">
            <a:spAutoFit/>
          </a:bodyPr>
          <a:lstStyle/>
          <a:p>
            <a:pPr algn="just">
              <a:lnSpc>
                <a:spcPct val="150000"/>
              </a:lnSpc>
            </a:pPr>
            <a:r>
              <a:rPr lang="tr-TR" sz="3200" dirty="0" smtClean="0">
                <a:solidFill>
                  <a:schemeClr val="bg1"/>
                </a:solidFill>
                <a:latin typeface="Bahnschrift SemiLight" pitchFamily="34" charset="0"/>
              </a:rPr>
              <a:t>Kutup Işıkları:</a:t>
            </a:r>
          </a:p>
          <a:p>
            <a:pPr algn="just">
              <a:lnSpc>
                <a:spcPct val="150000"/>
              </a:lnSpc>
            </a:pPr>
            <a:r>
              <a:rPr lang="tr-TR" sz="3200" dirty="0" smtClean="0">
                <a:solidFill>
                  <a:schemeClr val="bg1"/>
                </a:solidFill>
                <a:latin typeface="Bahnschrift SemiLight" pitchFamily="34" charset="0"/>
              </a:rPr>
              <a:t>Yeryüzünün manyetik alanı ile güneşten gelen yüklü parçacıkların etkileşim, sonucu ortaya çıkan ışımalardır.</a:t>
            </a:r>
          </a:p>
          <a:p>
            <a:endParaRPr lang="tr-TR" sz="4400" dirty="0">
              <a:solidFill>
                <a:schemeClr val="bg1"/>
              </a:solidFill>
              <a:latin typeface="Monotype Corsiva" pitchFamily="66"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3976" name="Picture 8" descr="entering earth's atmosphere ile ilgili görsel sonucu"/>
          <p:cNvPicPr>
            <a:picLocks noChangeAspect="1" noChangeArrowheads="1"/>
          </p:cNvPicPr>
          <p:nvPr/>
        </p:nvPicPr>
        <p:blipFill>
          <a:blip r:embed="rId2" cstate="print"/>
          <a:srcRect/>
          <a:stretch>
            <a:fillRect/>
          </a:stretch>
        </p:blipFill>
        <p:spPr bwMode="auto">
          <a:xfrm>
            <a:off x="-828600" y="-243408"/>
            <a:ext cx="10287000" cy="7715251"/>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3970" name="Picture 2" descr="entering earth's atmosphere ile ilgili görsel sonucu"/>
          <p:cNvPicPr>
            <a:picLocks noChangeAspect="1" noChangeArrowheads="1"/>
          </p:cNvPicPr>
          <p:nvPr/>
        </p:nvPicPr>
        <p:blipFill>
          <a:blip r:embed="rId2" cstate="print"/>
          <a:srcRect/>
          <a:stretch>
            <a:fillRect/>
          </a:stretch>
        </p:blipFill>
        <p:spPr bwMode="auto">
          <a:xfrm>
            <a:off x="0" y="0"/>
            <a:ext cx="9144000" cy="2996952"/>
          </a:xfrm>
          <a:prstGeom prst="rect">
            <a:avLst/>
          </a:prstGeom>
          <a:noFill/>
        </p:spPr>
      </p:pic>
      <p:sp>
        <p:nvSpPr>
          <p:cNvPr id="83978" name="AutoShape 10" descr="İlgili resi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dirty="0"/>
          </a:p>
        </p:txBody>
      </p:sp>
      <p:sp>
        <p:nvSpPr>
          <p:cNvPr id="6" name="5 Metin kutusu"/>
          <p:cNvSpPr txBox="1"/>
          <p:nvPr/>
        </p:nvSpPr>
        <p:spPr>
          <a:xfrm>
            <a:off x="251520" y="4221088"/>
            <a:ext cx="8712968" cy="2985433"/>
          </a:xfrm>
          <a:prstGeom prst="rect">
            <a:avLst/>
          </a:prstGeom>
          <a:noFill/>
        </p:spPr>
        <p:txBody>
          <a:bodyPr wrap="square" rtlCol="0">
            <a:spAutoFit/>
          </a:bodyPr>
          <a:lstStyle/>
          <a:p>
            <a:pPr algn="just">
              <a:lnSpc>
                <a:spcPct val="150000"/>
              </a:lnSpc>
            </a:pPr>
            <a:r>
              <a:rPr lang="tr-TR" sz="3200" dirty="0" smtClean="0">
                <a:solidFill>
                  <a:schemeClr val="bg1"/>
                </a:solidFill>
                <a:latin typeface="Bahnschrift SemiLight" pitchFamily="34" charset="0"/>
              </a:rPr>
              <a:t>Kutup Işıkları:</a:t>
            </a:r>
          </a:p>
          <a:p>
            <a:pPr algn="just">
              <a:lnSpc>
                <a:spcPct val="150000"/>
              </a:lnSpc>
            </a:pPr>
            <a:r>
              <a:rPr lang="tr-TR" sz="3200" dirty="0" smtClean="0">
                <a:solidFill>
                  <a:schemeClr val="bg1"/>
                </a:solidFill>
                <a:latin typeface="Bahnschrift SemiLight" pitchFamily="34" charset="0"/>
              </a:rPr>
              <a:t>Genelde 60 </a:t>
            </a:r>
            <a:r>
              <a:rPr lang="tr-TR" sz="3200" dirty="0" smtClean="0">
                <a:solidFill>
                  <a:schemeClr val="bg1"/>
                </a:solidFill>
                <a:latin typeface="Bahnschrift SemiLight" pitchFamily="34" charset="0"/>
                <a:cs typeface="Calibri"/>
              </a:rPr>
              <a:t>°</a:t>
            </a:r>
            <a:r>
              <a:rPr lang="tr-TR" sz="3200" dirty="0" smtClean="0">
                <a:solidFill>
                  <a:schemeClr val="bg1"/>
                </a:solidFill>
                <a:latin typeface="Bahnschrift SemiLight" pitchFamily="34" charset="0"/>
              </a:rPr>
              <a:t> ve 72 </a:t>
            </a:r>
            <a:r>
              <a:rPr lang="tr-TR" sz="3200" dirty="0" smtClean="0">
                <a:solidFill>
                  <a:schemeClr val="bg1"/>
                </a:solidFill>
                <a:latin typeface="Bahnschrift SemiLight" pitchFamily="34" charset="0"/>
                <a:cs typeface="Calibri"/>
              </a:rPr>
              <a:t>°</a:t>
            </a:r>
            <a:r>
              <a:rPr lang="tr-TR" sz="3200" dirty="0" smtClean="0">
                <a:solidFill>
                  <a:schemeClr val="bg1"/>
                </a:solidFill>
                <a:latin typeface="Bahnschrift SemiLight" pitchFamily="34" charset="0"/>
              </a:rPr>
              <a:t>kuzey ve güney enlemleri arasında görülür.</a:t>
            </a:r>
          </a:p>
          <a:p>
            <a:endParaRPr lang="tr-TR" sz="4400" dirty="0">
              <a:solidFill>
                <a:schemeClr val="bg1"/>
              </a:solidFill>
              <a:latin typeface="Monotype Corsiva" pitchFamily="66"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12" descr="İlgili resim"/>
          <p:cNvPicPr>
            <a:picLocks noChangeAspect="1" noChangeArrowheads="1"/>
          </p:cNvPicPr>
          <p:nvPr/>
        </p:nvPicPr>
        <p:blipFill>
          <a:blip r:embed="rId2" cstate="print"/>
          <a:srcRect/>
          <a:stretch>
            <a:fillRect/>
          </a:stretch>
        </p:blipFill>
        <p:spPr bwMode="auto">
          <a:xfrm>
            <a:off x="1187624" y="260648"/>
            <a:ext cx="6696744" cy="6120680"/>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22" name="Picture 2" descr="entering earth's atmosphere ile ilgili görsel sonucu"/>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2946" name="Picture 2" descr="İlgili resim"/>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s://www.elephango.com/images/RCLG/atmosphere-13063.jpg"/>
          <p:cNvPicPr>
            <a:picLocks noChangeAspect="1" noChangeArrowheads="1"/>
          </p:cNvPicPr>
          <p:nvPr/>
        </p:nvPicPr>
        <p:blipFill>
          <a:blip r:embed="rId2" cstate="print"/>
          <a:srcRect/>
          <a:stretch>
            <a:fillRect/>
          </a:stretch>
        </p:blipFill>
        <p:spPr bwMode="auto">
          <a:xfrm>
            <a:off x="251520" y="260648"/>
            <a:ext cx="8640960" cy="6336704"/>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2" descr="İlgili resim"/>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4 Metin kutusu"/>
          <p:cNvSpPr txBox="1"/>
          <p:nvPr/>
        </p:nvSpPr>
        <p:spPr>
          <a:xfrm>
            <a:off x="251520" y="260648"/>
            <a:ext cx="8640960" cy="2862322"/>
          </a:xfrm>
          <a:prstGeom prst="rect">
            <a:avLst/>
          </a:prstGeom>
          <a:noFill/>
        </p:spPr>
        <p:txBody>
          <a:bodyPr wrap="square" rtlCol="0">
            <a:spAutoFit/>
          </a:bodyPr>
          <a:lstStyle/>
          <a:p>
            <a:pPr algn="just">
              <a:lnSpc>
                <a:spcPct val="150000"/>
              </a:lnSpc>
            </a:pPr>
            <a:r>
              <a:rPr lang="tr-TR" sz="2400" dirty="0" smtClean="0">
                <a:solidFill>
                  <a:schemeClr val="bg1"/>
                </a:solidFill>
                <a:latin typeface="Bahnschrift SemiLight" pitchFamily="34" charset="0"/>
              </a:rPr>
              <a:t>Atmosferi oluşturan gazların yoğunluğu yerden yükseldikçe azalır. Atmosferde bulunan gazların %98’lik bölümü yerden ilk 28 km’lik kısımda bulunur. Atmosferin kalınlığı Ekvator’dan kutup noktalarına gidildikçe (sıcaklık, yer çekimi vb. nedenlerle) azalır.</a:t>
            </a:r>
            <a:endParaRPr lang="tr-TR" sz="2400" i="1" dirty="0" smtClean="0">
              <a:solidFill>
                <a:schemeClr val="bg1"/>
              </a:solidFill>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755576" y="836712"/>
            <a:ext cx="7560840" cy="5616624"/>
          </a:xfrm>
        </p:spPr>
        <p:txBody>
          <a:bodyPr>
            <a:normAutofit fontScale="90000"/>
          </a:bodyPr>
          <a:lstStyle/>
          <a:p>
            <a:pPr algn="l">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r>
              <a:rPr lang="tr-TR" sz="3100" dirty="0" smtClean="0">
                <a:solidFill>
                  <a:schemeClr val="bg1"/>
                </a:solidFill>
                <a:latin typeface="Bahnschrift SemiLight" pitchFamily="34" charset="0"/>
              </a:rPr>
              <a:t>EKSOZFER :</a:t>
            </a:r>
            <a:br>
              <a:rPr lang="tr-TR" sz="3100" dirty="0" smtClean="0">
                <a:solidFill>
                  <a:schemeClr val="bg1"/>
                </a:solidFill>
                <a:latin typeface="Bahnschrift SemiLight" pitchFamily="34" charset="0"/>
              </a:rPr>
            </a:br>
            <a:r>
              <a:rPr lang="tr-TR" sz="3100" dirty="0" smtClean="0">
                <a:solidFill>
                  <a:schemeClr val="bg1"/>
                </a:solidFill>
                <a:latin typeface="Bahnschrift SemiLight" pitchFamily="34" charset="0"/>
              </a:rPr>
              <a:t>-Atmosferin en dış katmanıdır.</a:t>
            </a:r>
            <a:br>
              <a:rPr lang="tr-TR" sz="3100" dirty="0" smtClean="0">
                <a:solidFill>
                  <a:schemeClr val="bg1"/>
                </a:solidFill>
                <a:latin typeface="Bahnschrift SemiLight" pitchFamily="34" charset="0"/>
              </a:rPr>
            </a:br>
            <a:r>
              <a:rPr lang="tr-TR" sz="3100" dirty="0" smtClean="0">
                <a:solidFill>
                  <a:schemeClr val="bg1"/>
                </a:solidFill>
                <a:latin typeface="Bahnschrift SemiLight" pitchFamily="34" charset="0"/>
              </a:rPr>
              <a:t>-Sınırı kesin olmamakla birlikte 10.000 km olarak  kabul edilmektedir.</a:t>
            </a:r>
            <a:br>
              <a:rPr lang="tr-TR" sz="3100" dirty="0" smtClean="0">
                <a:solidFill>
                  <a:schemeClr val="bg1"/>
                </a:solidFill>
                <a:latin typeface="Bahnschrift SemiLight" pitchFamily="34" charset="0"/>
              </a:rPr>
            </a:br>
            <a:r>
              <a:rPr lang="tr-TR" sz="3100" dirty="0" smtClean="0">
                <a:solidFill>
                  <a:schemeClr val="bg1"/>
                </a:solidFill>
                <a:latin typeface="Bahnschrift SemiLight" pitchFamily="34" charset="0"/>
              </a:rPr>
              <a:t>-Yerçekimi az,gazlar oldukça seyrektir.</a:t>
            </a:r>
            <a:br>
              <a:rPr lang="tr-TR" sz="3100" dirty="0" smtClean="0">
                <a:solidFill>
                  <a:schemeClr val="bg1"/>
                </a:solidFill>
                <a:latin typeface="Bahnschrift SemiLight" pitchFamily="34" charset="0"/>
              </a:rPr>
            </a:br>
            <a:r>
              <a:rPr lang="tr-TR" sz="3100" dirty="0" smtClean="0">
                <a:solidFill>
                  <a:schemeClr val="bg1"/>
                </a:solidFill>
                <a:latin typeface="Bahnschrift SemiLight" pitchFamily="34" charset="0"/>
              </a:rPr>
              <a:t/>
            </a:r>
            <a:br>
              <a:rPr lang="tr-TR" sz="3100" dirty="0" smtClean="0">
                <a:solidFill>
                  <a:schemeClr val="bg1"/>
                </a:solidFill>
                <a:latin typeface="Bahnschrift SemiLight" pitchFamily="34" charset="0"/>
              </a:rPr>
            </a:b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endParaRPr lang="tr-TR" sz="3600" dirty="0">
              <a:solidFill>
                <a:schemeClr val="bg1"/>
              </a:solidFill>
              <a:latin typeface="AR DARLING" pitchFamily="2" charset="0"/>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2 Resim" descr="12733565_951306294905194_8414704224843923339_n.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827" name="Picture 3" descr="C:\Users\PC\Desktop\MEDİA\geography-teacher-class_74855-5512.jpg"/>
          <p:cNvPicPr>
            <a:picLocks noChangeAspect="1" noChangeArrowheads="1"/>
          </p:cNvPicPr>
          <p:nvPr/>
        </p:nvPicPr>
        <p:blipFill>
          <a:blip r:embed="rId3" cstate="print"/>
          <a:srcRect/>
          <a:stretch>
            <a:fillRect/>
          </a:stretch>
        </p:blipFill>
        <p:spPr bwMode="auto">
          <a:xfrm>
            <a:off x="251520" y="1844824"/>
            <a:ext cx="8568952" cy="5013176"/>
          </a:xfrm>
          <a:prstGeom prst="rect">
            <a:avLst/>
          </a:prstGeom>
          <a:noFill/>
        </p:spPr>
      </p:pic>
      <p:sp>
        <p:nvSpPr>
          <p:cNvPr id="3" name="2 Dikdörtgen"/>
          <p:cNvSpPr/>
          <p:nvPr/>
        </p:nvSpPr>
        <p:spPr>
          <a:xfrm>
            <a:off x="323528" y="332656"/>
            <a:ext cx="8568952" cy="1754326"/>
          </a:xfrm>
          <a:prstGeom prst="rect">
            <a:avLst/>
          </a:prstGeom>
        </p:spPr>
        <p:txBody>
          <a:bodyPr wrap="square">
            <a:spAutoFit/>
          </a:bodyPr>
          <a:lstStyle/>
          <a:p>
            <a:pPr algn="just">
              <a:lnSpc>
                <a:spcPct val="150000"/>
              </a:lnSpc>
            </a:pPr>
            <a:r>
              <a:rPr lang="tr-TR" dirty="0" smtClean="0">
                <a:latin typeface="Bahnschrift Light" pitchFamily="34" charset="0"/>
              </a:rPr>
              <a:t>Web 2</a:t>
            </a:r>
            <a:r>
              <a:rPr lang="tr-TR" dirty="0" smtClean="0">
                <a:latin typeface="Bahnschrift Light" pitchFamily="34" charset="0"/>
              </a:rPr>
              <a:t>.0 araçlarından H5P ile hazırladığımız Atmosferin Katmanları-Sürükle Bırak oyununa aşağıdaki bağlantıdan ulaşabilirsiniz.</a:t>
            </a:r>
          </a:p>
          <a:p>
            <a:pPr algn="just">
              <a:lnSpc>
                <a:spcPct val="150000"/>
              </a:lnSpc>
            </a:pPr>
            <a:r>
              <a:rPr lang="tr-TR" u="sng" dirty="0" smtClean="0">
                <a:hlinkClick r:id="rId4"/>
              </a:rPr>
              <a:t> </a:t>
            </a:r>
            <a:r>
              <a:rPr lang="tr-TR" u="sng" dirty="0" smtClean="0">
                <a:hlinkClick r:id="rId4"/>
              </a:rPr>
              <a:t>https://h5p.org/node/1116263</a:t>
            </a:r>
            <a:endParaRPr lang="tr-TR" dirty="0" smtClean="0">
              <a:solidFill>
                <a:srgbClr val="FF0000"/>
              </a:solidFill>
            </a:endParaRPr>
          </a:p>
          <a:p>
            <a:pPr algn="just">
              <a:lnSpc>
                <a:spcPct val="150000"/>
              </a:lnSpc>
            </a:pPr>
            <a:r>
              <a:rPr lang="tr-TR" dirty="0" smtClean="0">
                <a:latin typeface="Bahnschrift Light" pitchFamily="34" charset="0"/>
              </a:rPr>
              <a:t> </a:t>
            </a:r>
            <a:endParaRPr lang="tr-TR" dirty="0"/>
          </a:p>
        </p:txBody>
      </p:sp>
      <p:pic>
        <p:nvPicPr>
          <p:cNvPr id="5" name="Picture 14" descr="https://icons.iconarchive.com/icons/icons8/ios7/512/Very-Basic-About-icon.png"/>
          <p:cNvPicPr>
            <a:picLocks noChangeAspect="1" noChangeArrowheads="1"/>
          </p:cNvPicPr>
          <p:nvPr/>
        </p:nvPicPr>
        <p:blipFill>
          <a:blip r:embed="rId5" cstate="print"/>
          <a:srcRect/>
          <a:stretch>
            <a:fillRect/>
          </a:stretch>
        </p:blipFill>
        <p:spPr bwMode="auto">
          <a:xfrm>
            <a:off x="6516216" y="1628800"/>
            <a:ext cx="2212504" cy="2212505"/>
          </a:xfrm>
          <a:prstGeom prst="rect">
            <a:avLst/>
          </a:prstGeom>
          <a:noFill/>
        </p:spPr>
      </p:pic>
      <p:sp>
        <p:nvSpPr>
          <p:cNvPr id="6" name="5 Dikdörtgen"/>
          <p:cNvSpPr/>
          <p:nvPr/>
        </p:nvSpPr>
        <p:spPr>
          <a:xfrm>
            <a:off x="2286000" y="2828836"/>
            <a:ext cx="4572000" cy="646331"/>
          </a:xfrm>
          <a:prstGeom prst="rect">
            <a:avLst/>
          </a:prstGeom>
        </p:spPr>
        <p:txBody>
          <a:bodyPr>
            <a:spAutoFit/>
          </a:bodyPr>
          <a:lstStyle/>
          <a:p>
            <a:endParaRPr lang="tr-TR" dirty="0" smtClean="0">
              <a:solidFill>
                <a:srgbClr val="FF0000"/>
              </a:solidFill>
            </a:endParaRPr>
          </a:p>
          <a:p>
            <a:endParaRPr lang="tr-TR" dirty="0">
              <a:solidFill>
                <a:srgbClr val="FF0000"/>
              </a:solidFill>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7682" name="Picture 2" descr="C:\Users\PC\Desktop\İNSAN VE DOĞA\geography-clipart-geography-class-11.jpg"/>
          <p:cNvPicPr>
            <a:picLocks noChangeAspect="1" noChangeArrowheads="1"/>
          </p:cNvPicPr>
          <p:nvPr/>
        </p:nvPicPr>
        <p:blipFill>
          <a:blip r:embed="rId3" cstate="print"/>
          <a:srcRect/>
          <a:stretch>
            <a:fillRect/>
          </a:stretch>
        </p:blipFill>
        <p:spPr bwMode="auto">
          <a:xfrm>
            <a:off x="0" y="1628800"/>
            <a:ext cx="9144000" cy="5229200"/>
          </a:xfrm>
          <a:prstGeom prst="rect">
            <a:avLst/>
          </a:prstGeom>
          <a:noFill/>
        </p:spPr>
      </p:pic>
      <p:sp>
        <p:nvSpPr>
          <p:cNvPr id="4" name="1 Başlık"/>
          <p:cNvSpPr>
            <a:spLocks noGrp="1"/>
          </p:cNvSpPr>
          <p:nvPr>
            <p:ph type="ctrTitle"/>
          </p:nvPr>
        </p:nvSpPr>
        <p:spPr>
          <a:xfrm>
            <a:off x="0" y="332656"/>
            <a:ext cx="9144000" cy="1196752"/>
          </a:xfrm>
        </p:spPr>
        <p:txBody>
          <a:bodyPr>
            <a:noAutofit/>
          </a:bodyPr>
          <a:lstStyle/>
          <a:p>
            <a:r>
              <a:rPr lang="tr-TR" b="1" dirty="0" smtClean="0">
                <a:latin typeface="Calibri Light" pitchFamily="34" charset="0"/>
                <a:cs typeface="Calibri Light" pitchFamily="34" charset="0"/>
              </a:rPr>
              <a:t>ATMOSFERDE SICAKLIK </a:t>
            </a:r>
            <a:br>
              <a:rPr lang="tr-TR" b="1" dirty="0" smtClean="0">
                <a:latin typeface="Calibri Light" pitchFamily="34" charset="0"/>
                <a:cs typeface="Calibri Light" pitchFamily="34" charset="0"/>
              </a:rPr>
            </a:br>
            <a:r>
              <a:rPr lang="tr-TR" b="1" dirty="0" smtClean="0">
                <a:latin typeface="Calibri Light" pitchFamily="34" charset="0"/>
                <a:cs typeface="Calibri Light" pitchFamily="34" charset="0"/>
              </a:rPr>
              <a:t>DEĞİŞİMİ NASILDIR?</a:t>
            </a:r>
            <a:endParaRPr lang="tr-TR" b="1" dirty="0">
              <a:latin typeface="Calibri Light" pitchFamily="34" charset="0"/>
              <a:cs typeface="Calibri Light" pitchFamily="34" charset="0"/>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2" descr="İlgili resim"/>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4" name="İçerik Yer Tutucusu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411760" y="404664"/>
            <a:ext cx="4176464" cy="6131404"/>
          </a:xfrm>
          <a:prstGeom prst="rect">
            <a:avLst/>
          </a:prstGeom>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6" name="Picture 2" descr="İlgili resim"/>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sp>
        <p:nvSpPr>
          <p:cNvPr id="3" name="2 Dikdörtgen"/>
          <p:cNvSpPr/>
          <p:nvPr/>
        </p:nvSpPr>
        <p:spPr>
          <a:xfrm>
            <a:off x="467544" y="188640"/>
            <a:ext cx="4320480" cy="584775"/>
          </a:xfrm>
          <a:prstGeom prst="rect">
            <a:avLst/>
          </a:prstGeom>
        </p:spPr>
        <p:txBody>
          <a:bodyPr wrap="square">
            <a:spAutoFit/>
          </a:bodyPr>
          <a:lstStyle/>
          <a:p>
            <a:r>
              <a:rPr lang="tr-TR" sz="3200" dirty="0" smtClean="0">
                <a:solidFill>
                  <a:schemeClr val="bg1"/>
                </a:solidFill>
                <a:latin typeface="Bahnschrift SemiLight" pitchFamily="34" charset="0"/>
              </a:rPr>
              <a:t>SOYUZ UZAY ÜSSÜ</a:t>
            </a:r>
            <a:endParaRPr lang="tr-TR" sz="3200" dirty="0">
              <a:solidFill>
                <a:schemeClr val="bg1"/>
              </a:solidFill>
              <a:latin typeface="Bahnschrift SemiLight" pitchFamily="34" charset="0"/>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44" name="Picture 4" descr="SOYUZ ile ilgili görsel sonucu"/>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066" name="Picture 2" descr="uzay çöplüğü ile ilgili görsel sonucu"/>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88068" name="Picture 4" descr="uzay çöplüğü ile ilgili görsel sonucu"/>
          <p:cNvPicPr>
            <a:picLocks noChangeAspect="1" noChangeArrowheads="1"/>
          </p:cNvPicPr>
          <p:nvPr/>
        </p:nvPicPr>
        <p:blipFill>
          <a:blip r:embed="rId3" cstate="print"/>
          <a:srcRect/>
          <a:stretch>
            <a:fillRect/>
          </a:stretch>
        </p:blipFill>
        <p:spPr bwMode="auto">
          <a:xfrm>
            <a:off x="0" y="0"/>
            <a:ext cx="5400600" cy="3068960"/>
          </a:xfrm>
          <a:prstGeom prst="rect">
            <a:avLst/>
          </a:prstGeom>
          <a:noFill/>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Dikdörtgen"/>
          <p:cNvSpPr/>
          <p:nvPr/>
        </p:nvSpPr>
        <p:spPr>
          <a:xfrm>
            <a:off x="-252536" y="-171400"/>
            <a:ext cx="9649072" cy="7200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Picture 2" descr="space garbage 2016 ile ilgili görsel sonucu"/>
          <p:cNvPicPr>
            <a:picLocks noChangeAspect="1" noChangeArrowheads="1"/>
          </p:cNvPicPr>
          <p:nvPr/>
        </p:nvPicPr>
        <p:blipFill>
          <a:blip r:embed="rId2" cstate="print"/>
          <a:srcRect/>
          <a:stretch>
            <a:fillRect/>
          </a:stretch>
        </p:blipFill>
        <p:spPr bwMode="auto">
          <a:xfrm>
            <a:off x="0" y="1628800"/>
            <a:ext cx="9144000" cy="4149080"/>
          </a:xfrm>
          <a:prstGeom prst="rect">
            <a:avLst/>
          </a:prstGeom>
          <a:noFill/>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Dikdörtgen"/>
          <p:cNvSpPr/>
          <p:nvPr/>
        </p:nvSpPr>
        <p:spPr>
          <a:xfrm>
            <a:off x="-252536" y="-243408"/>
            <a:ext cx="9577064" cy="734481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9092" name="Picture 4" descr="uzay çöplüğü ile ilgili görsel sonucu"/>
          <p:cNvPicPr>
            <a:picLocks noChangeAspect="1" noChangeArrowheads="1"/>
          </p:cNvPicPr>
          <p:nvPr/>
        </p:nvPicPr>
        <p:blipFill>
          <a:blip r:embed="rId2" cstate="print"/>
          <a:srcRect/>
          <a:stretch>
            <a:fillRect/>
          </a:stretch>
        </p:blipFill>
        <p:spPr bwMode="auto">
          <a:xfrm>
            <a:off x="179512" y="620688"/>
            <a:ext cx="8712968" cy="5616624"/>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5025</TotalTime>
  <Words>736</Words>
  <Application>Microsoft Office PowerPoint</Application>
  <PresentationFormat>Ekran Gösterisi (4:3)</PresentationFormat>
  <Paragraphs>147</Paragraphs>
  <Slides>114</Slides>
  <Notes>19</Notes>
  <HiddenSlides>0</HiddenSlides>
  <MMClips>0</MMClips>
  <ScaleCrop>false</ScaleCrop>
  <HeadingPairs>
    <vt:vector size="4" baseType="variant">
      <vt:variant>
        <vt:lpstr>Tema</vt:lpstr>
      </vt:variant>
      <vt:variant>
        <vt:i4>1</vt:i4>
      </vt:variant>
      <vt:variant>
        <vt:lpstr>Slayt Başlıkları</vt:lpstr>
      </vt:variant>
      <vt:variant>
        <vt:i4>114</vt:i4>
      </vt:variant>
    </vt:vector>
  </HeadingPairs>
  <TitlesOfParts>
    <vt:vector size="115" baseType="lpstr">
      <vt:lpstr>Ofis Teması</vt:lpstr>
      <vt:lpstr>COĞRAFYA-9</vt:lpstr>
      <vt:lpstr>ATMOSFER VE ÖZELLİKLERİ</vt:lpstr>
      <vt:lpstr>Slayt 3</vt:lpstr>
      <vt:lpstr>ATMOSFER NEDİR?</vt:lpstr>
      <vt:lpstr> Yerküreyi çepeçevre saran ve çeşitli gazlardan oluşan doğal ortamdır.Klimatoloji inceler.    </vt:lpstr>
      <vt:lpstr>Slayt 6</vt:lpstr>
      <vt:lpstr>ATMOSFERİN BİLEŞENLERİ NELERDİR?</vt:lpstr>
      <vt:lpstr>Slayt 8</vt:lpstr>
      <vt:lpstr>Slayt 9</vt:lpstr>
      <vt:lpstr>GÖKYÜZÜ NEDEN MAVİDİR?</vt:lpstr>
      <vt:lpstr>Slayt 11</vt:lpstr>
      <vt:lpstr>Slayt 12</vt:lpstr>
      <vt:lpstr>Slayt 13</vt:lpstr>
      <vt:lpstr>Slayt 14</vt:lpstr>
      <vt:lpstr>Slayt 15</vt:lpstr>
      <vt:lpstr>Slayt 16</vt:lpstr>
      <vt:lpstr>Slayt 17</vt:lpstr>
      <vt:lpstr>Slayt 18</vt:lpstr>
      <vt:lpstr>Slayt 19</vt:lpstr>
      <vt:lpstr>ATMOSFERİN FAYDALARI NELERDİR?</vt:lpstr>
      <vt:lpstr>Slayt 21</vt:lpstr>
      <vt:lpstr>Slayt 22</vt:lpstr>
      <vt:lpstr>Slayt 23</vt:lpstr>
      <vt:lpstr>Slayt 24</vt:lpstr>
      <vt:lpstr>Slayt 25</vt:lpstr>
      <vt:lpstr>Slayt 26</vt:lpstr>
      <vt:lpstr>Slayt 27</vt:lpstr>
      <vt:lpstr>Slayt 28</vt:lpstr>
      <vt:lpstr>Slayt 29</vt:lpstr>
      <vt:lpstr>Slayt 30</vt:lpstr>
      <vt:lpstr>Slayt 31</vt:lpstr>
      <vt:lpstr>Slayt 32</vt:lpstr>
      <vt:lpstr>Slayt 33</vt:lpstr>
      <vt:lpstr>Slayt 34</vt:lpstr>
      <vt:lpstr>Slayt 35</vt:lpstr>
      <vt:lpstr>Slayt 36</vt:lpstr>
      <vt:lpstr>Slayt 37</vt:lpstr>
      <vt:lpstr>Slayt 38</vt:lpstr>
      <vt:lpstr>Slayt 39</vt:lpstr>
      <vt:lpstr>Slayt 40</vt:lpstr>
      <vt:lpstr>Slayt 41</vt:lpstr>
      <vt:lpstr>ATMOSFERİN KATMANLARI NELERDİR?</vt:lpstr>
      <vt:lpstr>Slayt 43</vt:lpstr>
      <vt:lpstr>Slayt 44</vt:lpstr>
      <vt:lpstr> TROPOSFER (10-16 Km): -Atmosferin en alt katmanıdır.  -Meteorolojik olaylar burada gerçekleşir. -Su buharı bu katmandadır. -Atmosferin kütlesinin %75’ıni kapsar. -Kalınlığı kutuplara doğru azalır. -Yükseldikçe sıcaklık azalır.(200 m /1°C)   </vt:lpstr>
      <vt:lpstr>Slayt 46</vt:lpstr>
      <vt:lpstr>Slayt 47</vt:lpstr>
      <vt:lpstr>Slayt 48</vt:lpstr>
      <vt:lpstr>Slayt 49</vt:lpstr>
      <vt:lpstr>  STRATOSFER : -Yatay hava hareketleri görülür. -Jet uçaklar bu katmanda uçar. -Üst kısımlarında OZON TABAKASI bulunur. -Felix Baumgartner 14.10.2012 ‘de atlayışını bu katmandan gerçekleştirmiştir -Yüksekliği 50 km’ye kadar çıkmaktadır.   </vt:lpstr>
      <vt:lpstr>Slayt 51</vt:lpstr>
      <vt:lpstr>Slayt 52</vt:lpstr>
      <vt:lpstr>Slayt 53</vt:lpstr>
      <vt:lpstr>Slayt 54</vt:lpstr>
      <vt:lpstr>Slayt 55</vt:lpstr>
      <vt:lpstr>Slayt 56</vt:lpstr>
      <vt:lpstr>Slayt 57</vt:lpstr>
      <vt:lpstr>Slayt 58</vt:lpstr>
      <vt:lpstr>Slayt 59</vt:lpstr>
      <vt:lpstr>Slayt 60</vt:lpstr>
      <vt:lpstr>Slayt 61</vt:lpstr>
      <vt:lpstr>Slayt 62</vt:lpstr>
      <vt:lpstr>Slayt 63</vt:lpstr>
      <vt:lpstr>Slayt 64</vt:lpstr>
      <vt:lpstr>Slayt 65</vt:lpstr>
      <vt:lpstr>Slayt 66</vt:lpstr>
      <vt:lpstr>Slayt 67</vt:lpstr>
      <vt:lpstr>Slayt 68</vt:lpstr>
      <vt:lpstr>Slayt 69</vt:lpstr>
      <vt:lpstr>OZON TABAKASI NEDİR?</vt:lpstr>
      <vt:lpstr>Slayt 71</vt:lpstr>
      <vt:lpstr>   OZON TABAKASI SEYRELDİKÇE: -Canlıların DNA yapıları bozulur. -Bağışıklık sistemleri bozulur. -Cilt kanseri vakaları artar. -Göz hastalıkları artar. -Biyolojik çeşitlilik azalır. -Küresel ısınma artar.   </vt:lpstr>
      <vt:lpstr>Slayt 73</vt:lpstr>
      <vt:lpstr>  MEZOSFER : -Yüksekliği 85 km ’ye kadar çıkar. -Gaz molekülleri iyice seyrekleşir. -Sıcaklık üst kısımlarında -90 ºC’ye düşer. -Meteorların parçalandığı katmandır.    </vt:lpstr>
      <vt:lpstr>Slayt 75</vt:lpstr>
      <vt:lpstr>Slayt 76</vt:lpstr>
      <vt:lpstr>Slayt 77</vt:lpstr>
      <vt:lpstr>Slayt 78</vt:lpstr>
      <vt:lpstr>  TERMOSFER : -690 km’ye kadar uzanır. -Kutup ışıkları bu katmanda gerçekleşir.  -Haberleşme ve radyo dalgaları bu katmandan yansır.  -Uzay istasyonu bu katmandadır.    </vt:lpstr>
      <vt:lpstr>Slayt 80</vt:lpstr>
      <vt:lpstr>Slayt 81</vt:lpstr>
      <vt:lpstr>Slayt 82</vt:lpstr>
      <vt:lpstr>Slayt 83</vt:lpstr>
      <vt:lpstr>Slayt 84</vt:lpstr>
      <vt:lpstr>Slayt 85</vt:lpstr>
      <vt:lpstr>Slayt 86</vt:lpstr>
      <vt:lpstr>Slayt 87</vt:lpstr>
      <vt:lpstr>Slayt 88</vt:lpstr>
      <vt:lpstr>Slayt 89</vt:lpstr>
      <vt:lpstr>  EKSOZFER : -Atmosferin en dış katmanıdır. -Sınırı kesin olmamakla birlikte 10.000 km olarak  kabul edilmektedir. -Yerçekimi az,gazlar oldukça seyrektir.    </vt:lpstr>
      <vt:lpstr>Slayt 91</vt:lpstr>
      <vt:lpstr>Slayt 92</vt:lpstr>
      <vt:lpstr>ATMOSFERDE SICAKLIK  DEĞİŞİMİ NASILDIR?</vt:lpstr>
      <vt:lpstr>Slayt 94</vt:lpstr>
      <vt:lpstr>Slayt 95</vt:lpstr>
      <vt:lpstr>Slayt 96</vt:lpstr>
      <vt:lpstr>Slayt 97</vt:lpstr>
      <vt:lpstr>Slayt 98</vt:lpstr>
      <vt:lpstr>Slayt 99</vt:lpstr>
      <vt:lpstr>Slayt 100</vt:lpstr>
      <vt:lpstr>Slayt 101</vt:lpstr>
      <vt:lpstr>                   </vt:lpstr>
      <vt:lpstr>HAVA OLAYLARI NELERDİR?</vt:lpstr>
      <vt:lpstr>  Diğer doğal ortamlarda olduğu gibi atmosferde de çeşitli değişimler (yağmur,sis,hava akımı,sıcaklık ve nem değişimi gibi) meydana gelir.     </vt:lpstr>
      <vt:lpstr>   Atmosferde yaşanan bu değişimlere hava olayları denir. Yaşanan hava olaylarının önemli bir kısmı, atmosferin ilk katmanı olan Troposfer’de gerçekleşir.     </vt:lpstr>
      <vt:lpstr>HAVA DURUMU VE İKLİM</vt:lpstr>
      <vt:lpstr>Slayt 107</vt:lpstr>
      <vt:lpstr>Slayt 108</vt:lpstr>
      <vt:lpstr>Slayt 109</vt:lpstr>
      <vt:lpstr>Slayt 110</vt:lpstr>
      <vt:lpstr>Slayt 111</vt:lpstr>
      <vt:lpstr>Slayt 112</vt:lpstr>
      <vt:lpstr>Slayt 113</vt:lpstr>
      <vt:lpstr>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PC</dc:creator>
  <cp:lastModifiedBy>PC</cp:lastModifiedBy>
  <cp:revision>653</cp:revision>
  <dcterms:created xsi:type="dcterms:W3CDTF">2015-09-21T22:31:35Z</dcterms:created>
  <dcterms:modified xsi:type="dcterms:W3CDTF">2021-03-01T07:01:05Z</dcterms:modified>
</cp:coreProperties>
</file>