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604" r:id="rId2"/>
    <p:sldId id="605" r:id="rId3"/>
    <p:sldId id="780" r:id="rId4"/>
    <p:sldId id="493" r:id="rId5"/>
    <p:sldId id="495" r:id="rId6"/>
    <p:sldId id="501" r:id="rId7"/>
    <p:sldId id="496" r:id="rId8"/>
    <p:sldId id="494" r:id="rId9"/>
    <p:sldId id="502" r:id="rId10"/>
    <p:sldId id="491" r:id="rId11"/>
    <p:sldId id="563" r:id="rId12"/>
    <p:sldId id="510" r:id="rId13"/>
    <p:sldId id="803" r:id="rId14"/>
    <p:sldId id="524" r:id="rId15"/>
    <p:sldId id="631" r:id="rId16"/>
    <p:sldId id="695" r:id="rId17"/>
    <p:sldId id="696" r:id="rId18"/>
    <p:sldId id="694" r:id="rId19"/>
    <p:sldId id="693" r:id="rId20"/>
    <p:sldId id="792" r:id="rId21"/>
    <p:sldId id="503" r:id="rId22"/>
    <p:sldId id="795" r:id="rId23"/>
    <p:sldId id="817" r:id="rId24"/>
    <p:sldId id="512" r:id="rId25"/>
    <p:sldId id="513" r:id="rId26"/>
    <p:sldId id="831" r:id="rId27"/>
    <p:sldId id="564" r:id="rId28"/>
    <p:sldId id="515" r:id="rId29"/>
    <p:sldId id="791" r:id="rId30"/>
    <p:sldId id="516" r:id="rId31"/>
    <p:sldId id="560" r:id="rId32"/>
    <p:sldId id="518" r:id="rId33"/>
    <p:sldId id="796" r:id="rId34"/>
    <p:sldId id="519" r:id="rId35"/>
    <p:sldId id="520" r:id="rId36"/>
    <p:sldId id="522" r:id="rId37"/>
    <p:sldId id="526" r:id="rId38"/>
    <p:sldId id="832" r:id="rId39"/>
    <p:sldId id="819" r:id="rId40"/>
    <p:sldId id="798" r:id="rId41"/>
    <p:sldId id="790" r:id="rId42"/>
    <p:sldId id="793" r:id="rId43"/>
    <p:sldId id="508" r:id="rId44"/>
    <p:sldId id="532" r:id="rId45"/>
    <p:sldId id="822" r:id="rId46"/>
    <p:sldId id="539" r:id="rId47"/>
    <p:sldId id="540" r:id="rId48"/>
    <p:sldId id="534" r:id="rId49"/>
    <p:sldId id="818" r:id="rId50"/>
    <p:sldId id="543" r:id="rId51"/>
    <p:sldId id="533" r:id="rId52"/>
    <p:sldId id="820" r:id="rId53"/>
    <p:sldId id="537" r:id="rId54"/>
    <p:sldId id="538" r:id="rId55"/>
    <p:sldId id="535" r:id="rId56"/>
    <p:sldId id="797" r:id="rId57"/>
    <p:sldId id="541" r:id="rId58"/>
    <p:sldId id="523" r:id="rId59"/>
    <p:sldId id="821" r:id="rId60"/>
    <p:sldId id="536" r:id="rId61"/>
    <p:sldId id="833" r:id="rId62"/>
    <p:sldId id="799" r:id="rId63"/>
    <p:sldId id="542" r:id="rId64"/>
    <p:sldId id="800" r:id="rId65"/>
    <p:sldId id="544" r:id="rId66"/>
    <p:sldId id="545" r:id="rId67"/>
    <p:sldId id="546" r:id="rId68"/>
    <p:sldId id="547" r:id="rId69"/>
    <p:sldId id="548" r:id="rId70"/>
    <p:sldId id="521" r:id="rId71"/>
    <p:sldId id="549" r:id="rId72"/>
    <p:sldId id="550" r:id="rId73"/>
    <p:sldId id="530" r:id="rId74"/>
    <p:sldId id="529" r:id="rId75"/>
    <p:sldId id="794" r:id="rId76"/>
    <p:sldId id="553" r:id="rId77"/>
    <p:sldId id="555" r:id="rId78"/>
    <p:sldId id="556" r:id="rId79"/>
    <p:sldId id="557" r:id="rId80"/>
    <p:sldId id="558" r:id="rId81"/>
    <p:sldId id="789" r:id="rId82"/>
    <p:sldId id="570" r:id="rId83"/>
    <p:sldId id="527" r:id="rId84"/>
    <p:sldId id="528" r:id="rId85"/>
    <p:sldId id="680" r:id="rId86"/>
    <p:sldId id="630" r:id="rId87"/>
    <p:sldId id="582" r:id="rId88"/>
    <p:sldId id="581" r:id="rId89"/>
    <p:sldId id="583" r:id="rId90"/>
    <p:sldId id="596" r:id="rId91"/>
    <p:sldId id="777" r:id="rId92"/>
    <p:sldId id="834" r:id="rId9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6147" autoAdjust="0"/>
  </p:normalViewPr>
  <p:slideViewPr>
    <p:cSldViewPr>
      <p:cViewPr>
        <p:scale>
          <a:sx n="70" d="100"/>
          <a:sy n="70" d="100"/>
        </p:scale>
        <p:origin x="-132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ED4C1-1F92-4E2B-AD0A-67BA5CE738C6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BF2E7-576C-452D-B8B1-B199661CA90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</a:t>
            </a:fld>
            <a:endParaRPr lang="tr-T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20</a:t>
            </a:fld>
            <a:endParaRPr lang="tr-T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42</a:t>
            </a:fld>
            <a:endParaRPr lang="tr-T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75</a:t>
            </a:fld>
            <a:endParaRPr lang="tr-T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BF2E7-576C-452D-B8B1-B199661CA903}" type="slidenum">
              <a:rPr lang="tr-TR" smtClean="0"/>
              <a:pPr/>
              <a:t>85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7.1.2021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opentopomap.org/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352928" cy="1728192"/>
          </a:xfrm>
        </p:spPr>
        <p:txBody>
          <a:bodyPr>
            <a:normAutofit/>
          </a:bodyPr>
          <a:lstStyle/>
          <a:p>
            <a:r>
              <a:rPr lang="tr-TR" sz="105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COĞRAFYA-9</a:t>
            </a:r>
            <a:endParaRPr lang="tr-TR" sz="105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2021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 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NKLEND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9036496" cy="64087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3888432" cy="43924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>  </a:t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268760"/>
            <a:ext cx="5973582" cy="381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4860032" y="90872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5400" dirty="0" smtClean="0">
                <a:solidFill>
                  <a:schemeClr val="bg1"/>
                </a:solidFill>
                <a:latin typeface="Bahnschrift SemiLight" pitchFamily="34" charset="0"/>
              </a:rPr>
              <a:t>İZOHİPS</a:t>
            </a:r>
          </a:p>
          <a:p>
            <a:pPr algn="ctr"/>
            <a:r>
              <a:rPr lang="tr-TR" sz="5400" dirty="0" smtClean="0">
                <a:solidFill>
                  <a:schemeClr val="bg1"/>
                </a:solidFill>
                <a:latin typeface="Bahnschrift SemiLight" pitchFamily="34" charset="0"/>
              </a:rPr>
              <a:t>YÖNTEMİ</a:t>
            </a:r>
            <a:endParaRPr lang="tr-TR" sz="5400" dirty="0">
              <a:latin typeface="Bahnschrift SemiLight" pitchFamily="34" charset="0"/>
            </a:endParaRPr>
          </a:p>
        </p:txBody>
      </p:sp>
      <p:sp>
        <p:nvSpPr>
          <p:cNvPr id="5" name="1 Başlık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8136904" cy="439248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  <a:t>-Bu yöntemde deniz seviyesinden itibaren aynı yükselti değerlerine sahip noktalar birleştirerek kapalı eğriler oluşturulur.</a:t>
            </a:r>
            <a:b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</a:br>
            <a: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  <a:t>-Haritalarda yüzey şekillerini göstermede kullanılan </a:t>
            </a:r>
            <a:b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</a:br>
            <a: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  <a:t>en yaygın yöntemdir.</a:t>
            </a: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8776">
            <a:off x="885247" y="723898"/>
            <a:ext cx="3977969" cy="229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 descr="Contours-and-reli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052566" cy="497167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3 Dikdörtgen"/>
          <p:cNvSpPr/>
          <p:nvPr/>
        </p:nvSpPr>
        <p:spPr>
          <a:xfrm>
            <a:off x="323528" y="188640"/>
            <a:ext cx="84249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dirty="0" smtClean="0">
                <a:latin typeface="Bahnschrift SemiLight" pitchFamily="34" charset="0"/>
              </a:rPr>
              <a:t>Aynı yükselti değerlerine sahip noktaların birleştirilmesi ile elde edilen kapalı eğrilere izohips denir.İzohipsler eşit yükselti aralıkları ile çizilir.Birbirini takip eden iki izohips eğrisi arasındaki yükselti farkı ,haritanın tamamında aynıdır. </a:t>
            </a:r>
            <a:endParaRPr lang="tr-TR" dirty="0"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628800"/>
            <a:ext cx="446449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C\Desktop\icr,samsung_galaxy_s20_snap,back,a,x1000-bg,f8f8f8.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6619" t="1220" r="18291" b="1219"/>
          <a:stretch>
            <a:fillRect/>
          </a:stretch>
        </p:blipFill>
        <p:spPr bwMode="auto">
          <a:xfrm>
            <a:off x="467544" y="692696"/>
            <a:ext cx="338437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251520" y="5373216"/>
            <a:ext cx="8712968" cy="1282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dirty="0" smtClean="0">
                <a:latin typeface="Bahnschrift SemiLight" pitchFamily="34" charset="0"/>
              </a:rPr>
              <a:t>Kayserispor’dan yapılan açıklama; Yeni sezonda Erciyes’i kalbimize işaretledik. Formamızda yer alan Erciyes Dağı 3917 metre zirve yükseltisi izohipsi tam olarak kalbe denk geliyor"</a:t>
            </a:r>
            <a:endParaRPr lang="tr-TR" dirty="0"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131466973_3523682447745906_6515955718187118140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131819634_3523682347745916_626466523784924529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783" y="188640"/>
            <a:ext cx="8765705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131920460_3523682274412590_753710102700698836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  <p:sp>
        <p:nvSpPr>
          <p:cNvPr id="3" name="2 Dikdörtgen"/>
          <p:cNvSpPr/>
          <p:nvPr/>
        </p:nvSpPr>
        <p:spPr>
          <a:xfrm>
            <a:off x="251520" y="558924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chemeClr val="bg1"/>
                </a:solidFill>
                <a:latin typeface="Bahnschrift SemiLight" pitchFamily="34" charset="0"/>
              </a:rPr>
              <a:t>Orman Genel Müdürlüğü’nün ağaçlandırma çalışmaları kapsamında hazırladığı teraslar izohips yöntemini andırmakta.</a:t>
            </a:r>
            <a:endParaRPr lang="tr-TR" sz="20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ritalarda Yeryüzü Şekillerini Gösterme Yöntemleri | Fikir.Gen.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944216"/>
          </a:xfrm>
        </p:spPr>
        <p:txBody>
          <a:bodyPr>
            <a:noAutofit/>
          </a:bodyPr>
          <a:lstStyle/>
          <a:p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HARİTA BİLGİSİ </a:t>
            </a:r>
            <a:endParaRPr lang="tr-T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 /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</a:t>
            </a:r>
            <a:r>
              <a:rPr lang="tr-TR" sz="105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ea typeface="+mj-ea"/>
                <a:cs typeface="Calibri Light" pitchFamily="34" charset="0"/>
              </a:rPr>
              <a:t>9.1.8 / 2021     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İZOHİPSLERİN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 ÖZELLİKLERİ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94928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200" dirty="0" smtClean="0">
                <a:solidFill>
                  <a:srgbClr val="FF0000"/>
                </a:solidFill>
                <a:latin typeface="Bahnschrift SemiLight" pitchFamily="34" charset="0"/>
              </a:rPr>
              <a:t> </a:t>
            </a:r>
            <a:r>
              <a:rPr lang="tr-TR" sz="2000" dirty="0" smtClean="0">
                <a:latin typeface="Bahnschrift SemiLight" pitchFamily="34" charset="0"/>
              </a:rPr>
              <a:t>İzohipsler iç içe çizilen kapalı eğrilerdir.Asla birbirlerini kesmezler</a:t>
            </a:r>
            <a:r>
              <a:rPr lang="tr-TR" sz="2000" dirty="0" smtClean="0">
                <a:latin typeface="Monotype Corsiva" pitchFamily="66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400175"/>
            <a:ext cx="5667375" cy="405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9024" y="6093296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Her eğri kendinden daha yüksek bir eğriyi çevreler. (Çukur yerler hariç)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400175"/>
            <a:ext cx="5667375" cy="405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9024" y="6093296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Her eğri kendinden daha yüksek bir eğriyi çevreler.(Çukur yerler hariç)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378882" name="Picture 2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62638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129204"/>
            <a:ext cx="8784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rgbClr val="FF0000"/>
                </a:solidFill>
                <a:latin typeface="Monotype Corsiva" pitchFamily="66" charset="0"/>
              </a:rPr>
              <a:t>         </a:t>
            </a:r>
            <a:r>
              <a:rPr lang="tr-TR" sz="2000" dirty="0" smtClean="0">
                <a:latin typeface="Bahnschrift SemiLight" pitchFamily="34" charset="0"/>
              </a:rPr>
              <a:t>Aynı izohips eğrisi üzerindeki tüm noktaların yükselti değeri aynıdır.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400175"/>
            <a:ext cx="5667375" cy="405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003535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İki izohips eğrisi arasındaki yükselti farkına eş aralık (eküidistans) denir.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4680520" cy="3317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4680520" cy="3317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5950274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İzohipslerin sayısı ve eş aralık değeri haritanın ölçeğine göre değişir.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3888432" cy="43924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>  </a:t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96752"/>
            <a:ext cx="5786784" cy="373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93" y="0"/>
            <a:ext cx="92394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094290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İzohipslerin sıklaştığı yerde eğim artarken,seyrekleştiği yerde eğim azalır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6" name="Picture 2" descr="C:\Users\PC\Desktop\HARİTA BİLGİSİ DEPO\ProfileConto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6796545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93" y="0"/>
            <a:ext cx="92394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075791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İzohipslerin sıklaştığı yerde eğim artarken,seyrekleştiği yerde eğim azalır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259632" y="1196752"/>
            <a:ext cx="6449107" cy="3950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YERŞEKİLLERİ HARİTALARA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NASIL AKTARILMAKTADIR?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192688" cy="592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3888432" cy="43924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>  </a:t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96752"/>
            <a:ext cx="5801511" cy="380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93" y="0"/>
            <a:ext cx="92394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118255"/>
            <a:ext cx="8784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İzohips yönteminde kıyı çizgisi 0 metreden başlar</a:t>
            </a:r>
            <a:r>
              <a:rPr lang="tr-TR" sz="2600" dirty="0" smtClean="0">
                <a:latin typeface="Monotype Corsiva" pitchFamily="66" charset="0"/>
              </a:rPr>
              <a:t>.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s://lh3.googleusercontent.com/proxy/3rQsMe5iKnq8wnBIZMWZQdNMTmWZE2OohleaJloPcjojBwpkYkQQccEhvwc8JoebIkDRdRy2-HxW90ZuoXJXvFF-cXeLHDN9IqSSuwwv-zDuZrYoVZHZvJNzbfB4EvdfJqz1MKr9JWp165W9y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48680"/>
            <a:ext cx="6408712" cy="2664296"/>
          </a:xfrm>
          <a:prstGeom prst="rect">
            <a:avLst/>
          </a:prstGeom>
          <a:noFill/>
        </p:spPr>
      </p:pic>
      <p:pic>
        <p:nvPicPr>
          <p:cNvPr id="4100" name="Picture 4" descr="İzohipsler | ErhanAnadol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212976"/>
            <a:ext cx="6408712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9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265140"/>
            <a:ext cx="8784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İzohips yönteminde kıyı çizgisi 0 metreden başlar</a:t>
            </a:r>
            <a:r>
              <a:rPr lang="tr-TR" sz="2600" dirty="0" smtClean="0">
                <a:latin typeface="Monotype Corsiva" pitchFamily="66" charset="0"/>
              </a:rPr>
              <a:t>.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93" y="0"/>
            <a:ext cx="92394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238306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İzohipsler dağ doruklarında nokta/ üçgen ile gösterilir.Buraya zirve denir.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043608" y="836712"/>
            <a:ext cx="7020780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93" y="0"/>
            <a:ext cx="930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179219"/>
            <a:ext cx="8784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 smtClean="0">
                <a:latin typeface="Bahnschrift SemiLight" pitchFamily="34" charset="0"/>
              </a:rPr>
              <a:t>        Birbirini çevrelemeyen komşu iki izohipsin yükselti değeri aynıdır</a:t>
            </a:r>
            <a:r>
              <a:rPr lang="tr-TR" sz="2600" dirty="0" smtClean="0">
                <a:latin typeface="Monotype Corsiva" pitchFamily="66" charset="0"/>
              </a:rPr>
              <a:t>.</a:t>
            </a:r>
            <a:endParaRPr lang="tr-TR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187624" y="1340768"/>
            <a:ext cx="7030511" cy="3911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967779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dirty="0" smtClean="0">
                <a:latin typeface="Bahnschrift SemiLight" pitchFamily="34" charset="0"/>
              </a:rPr>
              <a:t>Akarsuların her iki yanındaki eğrilerin yükseltisi aynıdır.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9394" name="Picture 2" descr="Haritada birbirine komşu olan K ve L noktalarının yükseltileri eşit olduğu gibi, akar suyun her iki yanında yer alan M ve N noktalarının da yükseltileri eşitti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12776"/>
            <a:ext cx="5616624" cy="3574217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56176" y="5013176"/>
            <a:ext cx="10717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1200" dirty="0" smtClean="0">
                <a:latin typeface="Bahnschrift SemiLight" pitchFamily="34" charset="0"/>
              </a:rPr>
              <a:t>eokul.</a:t>
            </a:r>
            <a:r>
              <a:rPr lang="tr-TR" sz="1200" dirty="0" err="1" smtClean="0">
                <a:latin typeface="Bahnschrift SemiLight" pitchFamily="34" charset="0"/>
              </a:rPr>
              <a:t>tv</a:t>
            </a:r>
            <a:r>
              <a:rPr lang="tr-TR" sz="1200" dirty="0" smtClean="0">
                <a:latin typeface="Bahnschrift SemiLight" pitchFamily="34" charset="0"/>
              </a:rPr>
              <a:t>.com</a:t>
            </a:r>
            <a:endParaRPr kumimoji="0" lang="tr-T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588451"/>
            <a:ext cx="8784976" cy="86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Topografya haritalarındaki ok işareti (-›), yükseltinin azalmaya başladığını ve çevresine göre çukur bir alan bulunduğunu gösterir</a:t>
            </a:r>
            <a:endParaRPr lang="tr-TR" sz="2000" dirty="0">
              <a:latin typeface="Bahnschrift SemiLigh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691680" y="1268760"/>
            <a:ext cx="5760640" cy="3844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557160"/>
            <a:ext cx="87849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Çukurlar derinlik doğrultusunda ok işareti konarak gösterilir. Çukur olan yerlerde  en dıştaki eğriler, içteki eğrilere göre daha yüksek yerleri gösterir.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691680" y="1268760"/>
            <a:ext cx="5760640" cy="3844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520950"/>
            <a:ext cx="87129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tr-TR" sz="2000" dirty="0" smtClean="0">
                <a:latin typeface="Bahnschrift SemiLight" pitchFamily="34" charset="0"/>
              </a:rPr>
              <a:t>İzohipsler üzerinden geçen düz çizgiler akarsuları ;kesik çizgiler mevsimlik akarsuları gösterir.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475656" y="1124744"/>
            <a:ext cx="6048672" cy="374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136904" cy="43924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>  </a:t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395536" y="620689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SemiLight" pitchFamily="34" charset="0"/>
              </a:rPr>
              <a:t>FİZİKİ HARİTALARDA YERYÜZÜ </a:t>
            </a:r>
          </a:p>
          <a:p>
            <a:pPr algn="ctr"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SemiLight" pitchFamily="34" charset="0"/>
              </a:rPr>
              <a:t>ŞEKİLLERİ NASIL GÖSTERİLİR? </a:t>
            </a:r>
          </a:p>
          <a:p>
            <a:pPr algn="ctr">
              <a:lnSpc>
                <a:spcPct val="150000"/>
              </a:lnSpc>
            </a:pPr>
            <a:endParaRPr lang="tr-TR" sz="3200" dirty="0"/>
          </a:p>
        </p:txBody>
      </p:sp>
      <p:sp>
        <p:nvSpPr>
          <p:cNvPr id="6" name="1 Başlık"/>
          <p:cNvSpPr txBox="1">
            <a:spLocks/>
          </p:cNvSpPr>
          <p:nvPr/>
        </p:nvSpPr>
        <p:spPr>
          <a:xfrm>
            <a:off x="619944" y="1709192"/>
            <a:ext cx="8136904" cy="439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DARLING" pitchFamily="2" charset="0"/>
                <a:ea typeface="+mj-ea"/>
                <a:cs typeface="+mj-cs"/>
              </a:rPr>
              <a:t>    </a:t>
            </a:r>
            <a:br>
              <a:rPr kumimoji="0" lang="tr-TR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DARLING" pitchFamily="2" charset="0"/>
                <a:ea typeface="+mj-ea"/>
                <a:cs typeface="+mj-cs"/>
              </a:rPr>
            </a:br>
            <a:r>
              <a:rPr kumimoji="0" lang="tr-TR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DARLING" pitchFamily="2" charset="0"/>
                <a:ea typeface="+mj-ea"/>
                <a:cs typeface="+mj-cs"/>
              </a:rPr>
              <a:t/>
            </a:r>
            <a:br>
              <a:rPr kumimoji="0" lang="tr-TR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DARLING" pitchFamily="2" charset="0"/>
                <a:ea typeface="+mj-ea"/>
                <a:cs typeface="+mj-cs"/>
              </a:rPr>
            </a:b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DARLING" pitchFamily="2" charset="0"/>
                <a:ea typeface="+mj-ea"/>
                <a:cs typeface="+mj-cs"/>
              </a:rPr>
              <a:t/>
            </a:r>
            <a:b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DARLING" pitchFamily="2" charset="0"/>
                <a:ea typeface="+mj-ea"/>
                <a:cs typeface="+mj-cs"/>
              </a:rPr>
            </a:br>
            <a:r>
              <a:rPr kumimoji="0" lang="tr-TR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Light" pitchFamily="34" charset="0"/>
                <a:ea typeface="+mj-ea"/>
                <a:cs typeface="+mj-cs"/>
              </a:rPr>
              <a:t>- </a:t>
            </a:r>
            <a:r>
              <a:rPr lang="tr-TR" sz="11200" dirty="0" smtClean="0">
                <a:solidFill>
                  <a:schemeClr val="bg1"/>
                </a:solidFill>
                <a:latin typeface="Bahnschrift SemiLight" pitchFamily="34" charset="0"/>
                <a:ea typeface="+mj-ea"/>
                <a:cs typeface="+mj-cs"/>
              </a:rPr>
              <a:t>Renklendirme Yöntemi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200" dirty="0" smtClean="0">
                <a:solidFill>
                  <a:schemeClr val="bg1"/>
                </a:solidFill>
                <a:latin typeface="Bahnschrift SemiLight" pitchFamily="34" charset="0"/>
                <a:ea typeface="+mj-ea"/>
                <a:cs typeface="+mj-cs"/>
              </a:rPr>
              <a:t>- Kabartma Yöntemi</a:t>
            </a:r>
            <a:endParaRPr kumimoji="0" lang="tr-TR" sz="1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Light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Light" pitchFamily="34" charset="0"/>
                <a:ea typeface="+mj-ea"/>
                <a:cs typeface="+mj-cs"/>
              </a:rPr>
              <a:t>- İzohips Yöntemi</a:t>
            </a:r>
            <a:br>
              <a:rPr kumimoji="0" lang="tr-TR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Light" pitchFamily="34" charset="0"/>
                <a:ea typeface="+mj-ea"/>
                <a:cs typeface="+mj-cs"/>
              </a:rPr>
            </a:br>
            <a:r>
              <a:rPr kumimoji="0" lang="tr-TR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itchFamily="34" charset="0"/>
                <a:ea typeface="+mj-ea"/>
                <a:cs typeface="+mj-cs"/>
              </a:rPr>
              <a:t> </a:t>
            </a:r>
            <a:r>
              <a:rPr kumimoji="0" lang="tr-TR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itchFamily="34" charset="0"/>
                <a:ea typeface="+mj-ea"/>
                <a:cs typeface="+mj-cs"/>
              </a:rPr>
              <a:t/>
            </a:r>
            <a:br>
              <a:rPr kumimoji="0" lang="tr-TR" sz="1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itchFamily="34" charset="0"/>
                <a:ea typeface="+mj-ea"/>
                <a:cs typeface="+mj-cs"/>
              </a:rPr>
            </a:b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DARLING" pitchFamily="2" charset="0"/>
                <a:ea typeface="+mj-ea"/>
                <a:cs typeface="+mj-cs"/>
              </a:rPr>
              <a:t/>
            </a:r>
            <a:b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DARLING" pitchFamily="2" charset="0"/>
                <a:ea typeface="+mj-ea"/>
                <a:cs typeface="+mj-cs"/>
              </a:rPr>
            </a:b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 DARLING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9552" y="5264021"/>
            <a:ext cx="828092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tr-TR" sz="2000" dirty="0" smtClean="0"/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Eş yükselti eğrilerinin bir yamaçta eğimin azaldığı yöne doğru yapmış olduğu büklümler sırt konumundadır.</a:t>
            </a:r>
            <a:endParaRPr kumimoji="0" lang="tr-TR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475656" y="1340768"/>
            <a:ext cx="5948690" cy="3307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36246" t="18329" r="17819"/>
          <a:stretch>
            <a:fillRect/>
          </a:stretch>
        </p:blipFill>
        <p:spPr bwMode="auto">
          <a:xfrm>
            <a:off x="323528" y="0"/>
            <a:ext cx="6984776" cy="669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Düz Bağlayıcı"/>
          <p:cNvCxnSpPr/>
          <p:nvPr/>
        </p:nvCxnSpPr>
        <p:spPr>
          <a:xfrm flipV="1">
            <a:off x="1331640" y="980728"/>
            <a:ext cx="0" cy="32403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13 Düz Bağlayıcı"/>
          <p:cNvCxnSpPr/>
          <p:nvPr/>
        </p:nvCxnSpPr>
        <p:spPr>
          <a:xfrm flipV="1">
            <a:off x="6228184" y="980728"/>
            <a:ext cx="0" cy="32403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14 Metin kutusu"/>
          <p:cNvSpPr txBox="1"/>
          <p:nvPr/>
        </p:nvSpPr>
        <p:spPr>
          <a:xfrm>
            <a:off x="7164288" y="40466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 Sayfa 80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  <p:cxnSp>
        <p:nvCxnSpPr>
          <p:cNvPr id="11" name="10 Düz Bağlayıcı"/>
          <p:cNvCxnSpPr/>
          <p:nvPr/>
        </p:nvCxnSpPr>
        <p:spPr>
          <a:xfrm flipH="1">
            <a:off x="1331640" y="4221088"/>
            <a:ext cx="48965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 flipH="1">
            <a:off x="1331640" y="980728"/>
            <a:ext cx="48965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İZOHİPS YÖNTEMİNDE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YERŞEKİLLERİ NASIL GÖSTERİLİR?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PC\Desktop\kk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848872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539552" y="404664"/>
            <a:ext cx="828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400" dirty="0" smtClean="0">
                <a:solidFill>
                  <a:schemeClr val="bg1"/>
                </a:solidFill>
                <a:latin typeface="AR DARLING" pitchFamily="2" charset="0"/>
              </a:rPr>
              <a:t>TEPE</a:t>
            </a:r>
            <a:endParaRPr lang="tr-TR" sz="4400" dirty="0"/>
          </a:p>
        </p:txBody>
      </p:sp>
      <p:pic>
        <p:nvPicPr>
          <p:cNvPr id="3" name="Picture 2" descr="C:\Users\PC\Desktop\HARİTA BİLGİSİ DEPO\hi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416365" cy="3407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93" y="0"/>
            <a:ext cx="930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9552" y="5096488"/>
            <a:ext cx="84249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tr-TR" sz="2000" dirty="0" smtClean="0">
              <a:latin typeface="Bahnschrift SemiLight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Eş yükselti eğrilerinin iç içe kapalı eğriler şeklinde süreklilik gösterdiği yerler tepe ve dağları gösterir.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619672" y="1628800"/>
            <a:ext cx="5642899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İLL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779912" y="4293096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Tepe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İLL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067944" y="3212976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Tepe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848872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539552" y="404664"/>
            <a:ext cx="8280920" cy="9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400" dirty="0" smtClean="0">
                <a:solidFill>
                  <a:schemeClr val="bg1"/>
                </a:solidFill>
                <a:latin typeface="AR DARLING" pitchFamily="2" charset="0"/>
              </a:rPr>
              <a:t>BOYUN</a:t>
            </a:r>
            <a:endParaRPr lang="tr-TR" sz="4400" dirty="0"/>
          </a:p>
        </p:txBody>
      </p:sp>
      <p:pic>
        <p:nvPicPr>
          <p:cNvPr id="2050" name="Picture 2" descr="C:\Users\PC\Desktop\HARİTA BİLGİSİ DEPO\sadd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7993359" cy="326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93" y="0"/>
            <a:ext cx="930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9552" y="5680551"/>
            <a:ext cx="84249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İzohips haritasında iki yüksek yer arasında kalan alçak noktalar boyun oluşumlarını gösterir 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115616" y="1124744"/>
            <a:ext cx="7030511" cy="3911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5076056" y="548680"/>
            <a:ext cx="374441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400" dirty="0" smtClean="0">
                <a:solidFill>
                  <a:schemeClr val="bg1"/>
                </a:solidFill>
                <a:latin typeface="Bahnschrift SemiLight" pitchFamily="34" charset="0"/>
              </a:rPr>
              <a:t>KABARTMA YÖNTEMİ</a:t>
            </a:r>
            <a:endParaRPr lang="tr-TR" sz="3400" dirty="0">
              <a:latin typeface="Bahnschrift SemiLight" pitchFamily="34" charset="0"/>
            </a:endParaRPr>
          </a:p>
        </p:txBody>
      </p:sp>
      <p:sp>
        <p:nvSpPr>
          <p:cNvPr id="5" name="1 Başlık"/>
          <p:cNvSpPr>
            <a:spLocks noGrp="1"/>
          </p:cNvSpPr>
          <p:nvPr>
            <p:ph type="ctrTitle"/>
          </p:nvPr>
        </p:nvSpPr>
        <p:spPr>
          <a:xfrm>
            <a:off x="539552" y="3429000"/>
            <a:ext cx="8136904" cy="302433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  <a:t>-Bu yöntem yer şekillerinin gerçeğe en yakın şekilde gösterilmesini sağlar.</a:t>
            </a:r>
            <a:b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</a:br>
            <a: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  <a:t>-Yapılması,taşınması ve maliyeti yüksek olduğundan tercih edilmez.</a:t>
            </a:r>
            <a:b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</a:br>
            <a:r>
              <a:rPr lang="tr-TR" sz="2700" dirty="0" smtClean="0">
                <a:solidFill>
                  <a:schemeClr val="bg1"/>
                </a:solidFill>
                <a:latin typeface="Bahnschrift SemiLight" pitchFamily="34" charset="0"/>
              </a:rPr>
              <a:t>-Bu yöntemle oluşturulan  haritalar yeryüzü şekilleri ölçeklendirilerek küçültülmüş maketlerdir.</a:t>
            </a: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1028" name="Picture 4" descr="renklendirme yöntemi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1742">
            <a:off x="1048598" y="642670"/>
            <a:ext cx="3676306" cy="1836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51920" y="3068960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Boyun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52120" y="2564904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Tepe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39752" y="2780928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Tepe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848872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539552" y="404664"/>
            <a:ext cx="8280920" cy="9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400" dirty="0" smtClean="0">
                <a:solidFill>
                  <a:schemeClr val="bg1"/>
                </a:solidFill>
                <a:latin typeface="AR DARLING" pitchFamily="2" charset="0"/>
              </a:rPr>
              <a:t>SIRT</a:t>
            </a:r>
            <a:endParaRPr lang="tr-TR" sz="4400" dirty="0"/>
          </a:p>
        </p:txBody>
      </p:sp>
      <p:pic>
        <p:nvPicPr>
          <p:cNvPr id="2051" name="Picture 3" descr="C:\Users\PC\Desktop\HARİTA BİLGİSİ DEPO\rid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8107437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9552" y="5264021"/>
            <a:ext cx="828092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tr-TR" sz="2000" dirty="0" smtClean="0"/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Eş yükselti eğrilerinin bir yamaçta eğimin azaldığı yöne doğru yapmış olduğu büklümler sırt konumundadır.</a:t>
            </a:r>
            <a:endParaRPr kumimoji="0" lang="tr-TR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475656" y="1340768"/>
            <a:ext cx="5948690" cy="3307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İDGE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788024" y="1052736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Sırt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RİDGE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067944" y="1052736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Sırt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848872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539552" y="404664"/>
            <a:ext cx="8280920" cy="100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400" dirty="0" smtClean="0">
                <a:solidFill>
                  <a:schemeClr val="bg1"/>
                </a:solidFill>
                <a:latin typeface="AR DARLING" pitchFamily="2" charset="0"/>
              </a:rPr>
              <a:t>VADI</a:t>
            </a:r>
            <a:endParaRPr lang="tr-TR" sz="4400" dirty="0"/>
          </a:p>
        </p:txBody>
      </p:sp>
      <p:pic>
        <p:nvPicPr>
          <p:cNvPr id="3074" name="Picture 2" descr="C:\Users\PC\Desktop\HARİTA BİLGİSİ DEPO\vall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7991475" cy="3762375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4932040" y="0"/>
            <a:ext cx="6845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400" dirty="0" smtClean="0">
                <a:solidFill>
                  <a:schemeClr val="bg1"/>
                </a:solidFill>
                <a:latin typeface="AR DARLING" pitchFamily="2" charset="0"/>
              </a:rPr>
              <a:t>.</a:t>
            </a:r>
            <a:endParaRPr lang="tr-T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137862"/>
            <a:ext cx="87129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rgbClr val="FF0000"/>
                </a:solidFill>
                <a:latin typeface="Bahnschrift SemiLight" pitchFamily="34" charset="0"/>
              </a:rPr>
              <a:t> </a:t>
            </a:r>
            <a:endParaRPr lang="tr-TR" sz="2000" dirty="0" smtClean="0">
              <a:latin typeface="Bahnschrift Semi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Eş yükselti eğrilerinin yükseltinin arttığı yöne doğru büklüm yaptığı yerler vadi konumundadır.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547664" y="1124744"/>
            <a:ext cx="6048672" cy="374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PC\Desktop\CS-2016 AĞSTS\F.COĞRAFYA\kmb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55776" y="3068960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Vadi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96448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 rot="2020580">
            <a:off x="7077063" y="458259"/>
            <a:ext cx="800219" cy="20053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sz="4000" dirty="0" smtClean="0">
                <a:solidFill>
                  <a:srgbClr val="00B0F0"/>
                </a:solidFill>
              </a:rPr>
              <a:t>VADİ</a:t>
            </a:r>
            <a:endParaRPr lang="tr-TR" sz="4000" dirty="0">
              <a:solidFill>
                <a:srgbClr val="00B0F0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 rot="2381304">
            <a:off x="2030857" y="769477"/>
            <a:ext cx="738664" cy="20053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sz="3600" dirty="0" smtClean="0">
                <a:solidFill>
                  <a:srgbClr val="00B0F0"/>
                </a:solidFill>
              </a:rPr>
              <a:t>VADİ</a:t>
            </a:r>
            <a:endParaRPr lang="tr-TR" sz="3600" dirty="0">
              <a:solidFill>
                <a:srgbClr val="00B0F0"/>
              </a:solidFill>
            </a:endParaRPr>
          </a:p>
        </p:txBody>
      </p:sp>
      <p:sp>
        <p:nvSpPr>
          <p:cNvPr id="7" name="6 Metin kutusu"/>
          <p:cNvSpPr txBox="1"/>
          <p:nvPr/>
        </p:nvSpPr>
        <p:spPr>
          <a:xfrm rot="2188434">
            <a:off x="1654636" y="2965951"/>
            <a:ext cx="738664" cy="10878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SIRT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179512" y="5103674"/>
            <a:ext cx="8964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İzohips yönteminde vadi ve sırtlar gösterilirken V harfinin kapalı ucuna ve yükselti değerlerine bakılır.V harfinin kapalı ucuna doğru gittikçe yükselti artıyorsa şekil VADİ; yükselti azalıyorsa şekil SIRT’ tır. </a:t>
            </a:r>
            <a:endParaRPr lang="tr-T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669096"/>
            <a:ext cx="87849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Çukurlar derinlik doğrultusunda ok işareti konarak gösterilir. Çukur olan yerlerde  en dıştaki eğriler, içteki eğrilere göre daha yüksek yerleri gösterir.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475656" y="1340768"/>
            <a:ext cx="5935082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GÖLGELENDİRME yöntemi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CS-2016 AĞSTS\F.COĞRAFYA\10438891_902859133104974_355327571597147068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907704" y="3156938"/>
            <a:ext cx="20162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Kaldera</a:t>
            </a:r>
          </a:p>
          <a:p>
            <a:pPr algn="ctr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(Çanak-Çukur)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/>
          <p:cNvPicPr>
            <a:picLocks noChangeAspect="1" noChangeArrowheads="1"/>
          </p:cNvPicPr>
          <p:nvPr/>
        </p:nvPicPr>
        <p:blipFill>
          <a:blip r:embed="rId2" cstate="print"/>
          <a:srcRect l="19924" t="9844" r="14771" b="2001"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4869160"/>
            <a:ext cx="8712968" cy="178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Eş yükselti eğrilerinin deniz kıyısında sıklaştığı (birbirine yaklaştığı) yerler falez oluşumlarının fazla olduğu, eş yükselti eğrilerinin akarsu vadisi boyunca sıklaştığı (birbirine yaklaştığı) yerler şelale oluşumlarının fazla olduğu alanları gösterir 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45262" y="764704"/>
            <a:ext cx="6804503" cy="3785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ANTALYA FALEZ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139952" y="2780928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Falez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088523"/>
            <a:ext cx="871296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tr-TR" sz="2000" dirty="0" smtClean="0"/>
          </a:p>
          <a:p>
            <a:pPr algn="just"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Akarsuyun denize döküldüğü noktada kıyı çizgisinin denize doğru çıkıntı yaptığı yerler deltaları, akarsuyun deniz/okyanusa döküldüğü noktada kıyı çizgisinin karaya doğru girinti yaptığı yerler haliçleri gösterir. 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259632" y="1052736"/>
            <a:ext cx="6973099" cy="3879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iç coğrafya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707904" y="2924944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Haliç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estuar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84976" cy="666936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67744" y="3356992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Haliç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75856" y="836712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Delta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nil deltası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499992" y="2852936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Delta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nil deltası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59632" y="3284984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Delta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enklendirme yöntemi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661248"/>
            <a:ext cx="89644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tr-TR" sz="2000" dirty="0" smtClean="0"/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Akarsu vadilerince yarılmış yüksekte kalan geniş düz yerler platoları gösterir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31640" y="1412776"/>
            <a:ext cx="6482666" cy="3606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plateau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812360" y="6021288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Plato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plateau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1449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3568" y="2780928"/>
            <a:ext cx="864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Plato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PC\Desktop\HARİTA BİLGİSİ DEPO\preview_html_m4a8ac9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50367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PC\Desktop\HARİTA BİLGİSİ DEPO\preview_html_6a8c006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57284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b="1" dirty="0" smtClean="0">
                <a:latin typeface="Calibri Light" pitchFamily="34" charset="0"/>
                <a:cs typeface="Calibri Light" pitchFamily="34" charset="0"/>
              </a:rPr>
              <a:t>İZOHİPS YÖNTEMİNDE PROFİL ÇIKARILIRKEN NELERE DİKKAT EDİLİR?</a:t>
            </a:r>
            <a:endParaRPr lang="tr-TR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843355"/>
            <a:ext cx="8604448" cy="86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Profili çıkarılacak hat boyunca görülen en yüksek ve en düşük yükselti değerlerine</a:t>
            </a:r>
            <a:r>
              <a:rPr lang="tr-TR" sz="2000" dirty="0" smtClean="0">
                <a:latin typeface="Bahnschrift SemiLight" pitchFamily="34" charset="0"/>
                <a:cs typeface="Arial" pitchFamily="34" charset="0"/>
              </a:rPr>
              <a:t>,</a:t>
            </a:r>
            <a:endParaRPr lang="tr-TR" sz="2000" dirty="0" smtClean="0">
              <a:latin typeface="Bahnschrift SemiLigh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4096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9552" y="6042898"/>
            <a:ext cx="8244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Profili çıkarılacak hat boyunca çanak,krater,boyun,vadi olup olmadığına,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7686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71600" y="6119841"/>
            <a:ext cx="7812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tr-TR" sz="2000" dirty="0" smtClean="0">
                <a:latin typeface="Bahnschrift SemiLight" pitchFamily="34" charset="0"/>
              </a:rPr>
              <a:t>       Profili çıkarılacak hat boyunca kaç tane tepe olduğuna,</a:t>
            </a:r>
          </a:p>
        </p:txBody>
      </p:sp>
      <p:pic>
        <p:nvPicPr>
          <p:cNvPr id="138244" name="Picture 4" descr="rules of topographic maps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776864" cy="5508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812065"/>
            <a:ext cx="86044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Profili çıkarılacak hat boyunca izohipslerin seyrekleştiği ve sıklaştığı yerlere,</a:t>
            </a:r>
          </a:p>
        </p:txBody>
      </p:sp>
      <p:pic>
        <p:nvPicPr>
          <p:cNvPr id="3" name="Picture 2" descr="C:\Users\PC\Desktop\HARİTA BİLGİSİ DEPO\ProfileCont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15585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5076056" y="908720"/>
            <a:ext cx="3744416" cy="15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400" dirty="0" smtClean="0">
                <a:solidFill>
                  <a:schemeClr val="bg1"/>
                </a:solidFill>
                <a:latin typeface="Bahnschrift SemiLight" pitchFamily="34" charset="0"/>
              </a:rPr>
              <a:t>RENKLENDİRME YÖNTEMİ</a:t>
            </a:r>
            <a:endParaRPr lang="tr-TR" sz="3400" dirty="0">
              <a:latin typeface="Bahnschrift SemiLight" pitchFamily="34" charset="0"/>
            </a:endParaRPr>
          </a:p>
        </p:txBody>
      </p:sp>
      <p:sp>
        <p:nvSpPr>
          <p:cNvPr id="5" name="1 Başlık"/>
          <p:cNvSpPr>
            <a:spLocks noGrp="1"/>
          </p:cNvSpPr>
          <p:nvPr>
            <p:ph type="ctrTitle"/>
          </p:nvPr>
        </p:nvSpPr>
        <p:spPr>
          <a:xfrm>
            <a:off x="539552" y="1844824"/>
            <a:ext cx="8136904" cy="439248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SemiLight" pitchFamily="34" charset="0"/>
              </a:rPr>
              <a:t>-Bu yöntemde haritadaki her renk bir yükselti basamağını ifade eder.</a:t>
            </a:r>
            <a:br>
              <a:rPr lang="tr-TR" sz="3100" dirty="0" smtClean="0">
                <a:solidFill>
                  <a:schemeClr val="bg1"/>
                </a:solidFill>
                <a:latin typeface="Bahnschrift Semi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SemiLight" pitchFamily="34" charset="0"/>
              </a:rPr>
              <a:t>-Haritalarda renk koyulaştıkça yükselti ve derinlik artar.</a:t>
            </a: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5483">
            <a:off x="767791" y="757683"/>
            <a:ext cx="4238107" cy="25210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topographic maps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9"/>
            <a:ext cx="8568952" cy="5760641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5843355"/>
            <a:ext cx="8604448" cy="86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Profili çıkarılacak hattın başladığı ve bittiği noktaların yükselti değerlerine dikkat edilir.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7429" t="17344" r="31102" b="3907"/>
          <a:stretch>
            <a:fillRect/>
          </a:stretch>
        </p:blipFill>
        <p:spPr bwMode="auto">
          <a:xfrm>
            <a:off x="323528" y="0"/>
            <a:ext cx="813690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6444208" y="18864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Sayfa 83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kıyı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528" y="295629"/>
            <a:ext cx="8496944" cy="1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200" dirty="0" smtClean="0">
                <a:latin typeface="Bahnschrift SemiLight" pitchFamily="34" charset="0"/>
              </a:rPr>
              <a:t>İzohipslerin sıklaştığı yerlerde ; eğim,heyelan riski,akarsu akış hızı,aşındırma gücü, akarsı enerji potansiyeli fazladır.Ulaşım ve tırmanmak zor,kıta sahanlığı dar,dalga aşınımı ve falez oluşumu belirgindir.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772816"/>
            <a:ext cx="2692971" cy="151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219" y="0"/>
            <a:ext cx="9236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9552" y="5661248"/>
            <a:ext cx="82089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SemiLight" pitchFamily="34" charset="0"/>
              </a:rPr>
              <a:t>İzohipslerin sık geçtiği kıyılarda kıta sahanlığı (şelf)  dar;seyrek geçtiği yerlerde kıta sahanlığı (şelf) geniştir.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79874" name="Picture 2" descr="İzohipsler ve Özellikleri 9.Sınıf - Ders Coğraf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8316416" cy="2204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19063"/>
            <a:ext cx="600075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C:\Users\PC\Desktop\MEDİA\geography-teacher-class_74855-5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8568952" cy="5013176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323528" y="332656"/>
            <a:ext cx="8568952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dirty="0" smtClean="0">
                <a:solidFill>
                  <a:srgbClr val="FF0000"/>
                </a:solidFill>
                <a:latin typeface="Bahnschrift Light" pitchFamily="34" charset="0"/>
              </a:rPr>
              <a:t>Opentopomap sitesi </a:t>
            </a:r>
            <a:r>
              <a:rPr lang="tr-TR" dirty="0" smtClean="0">
                <a:latin typeface="Bahnschrift Light" pitchFamily="34" charset="0"/>
              </a:rPr>
              <a:t>ile izohips aralığını 10 metreye kadar indirip gerçek topografya haritaları oluşturabilirsiniz.</a:t>
            </a:r>
          </a:p>
          <a:p>
            <a:pPr algn="just">
              <a:lnSpc>
                <a:spcPct val="150000"/>
              </a:lnSpc>
            </a:pPr>
            <a:r>
              <a:rPr lang="tr-TR" dirty="0" smtClean="0">
                <a:hlinkClick r:id="rId4"/>
              </a:rPr>
              <a:t>https://opentopomap.org/#map=15/40.06822/29.22707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5" name="Picture 14" descr="https://icons.iconarchive.com/icons/icons8/ios7/512/Very-Basic-About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484784"/>
            <a:ext cx="2212504" cy="2212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9949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251520" y="594928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Gölgelendirme ve İzohips Yöntemi Bir arada</a:t>
            </a:r>
            <a:endParaRPr lang="tr-TR" sz="2400" dirty="0">
              <a:latin typeface="Bahnschrift Light" pitchFamily="34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251520" y="188640"/>
            <a:ext cx="8640960" cy="57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.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848872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467544" y="332656"/>
            <a:ext cx="828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400" dirty="0" smtClean="0">
                <a:solidFill>
                  <a:schemeClr val="bg1"/>
                </a:solidFill>
                <a:latin typeface="Bahnschrift SemiLight" pitchFamily="34" charset="0"/>
              </a:rPr>
              <a:t>EĞİM HESAPLAMALARI</a:t>
            </a:r>
            <a:endParaRPr lang="tr-TR" sz="4400" dirty="0">
              <a:latin typeface="Bahnschrift SemiLight" pitchFamily="34" charset="0"/>
            </a:endParaRPr>
          </a:p>
        </p:txBody>
      </p:sp>
      <p:pic>
        <p:nvPicPr>
          <p:cNvPr id="163844" name="Picture 4" descr="eğim coğrafya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56792"/>
            <a:ext cx="7488832" cy="47525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6" name="15 Dik Üçgen"/>
          <p:cNvSpPr/>
          <p:nvPr/>
        </p:nvSpPr>
        <p:spPr>
          <a:xfrm>
            <a:off x="3059832" y="2564904"/>
            <a:ext cx="4176464" cy="2880320"/>
          </a:xfrm>
          <a:prstGeom prst="rtTriangle">
            <a:avLst/>
          </a:prstGeom>
          <a:solidFill>
            <a:schemeClr val="bg1">
              <a:alpha val="22000"/>
            </a:schemeClr>
          </a:solidFill>
          <a:scene3d>
            <a:camera prst="orthographicFront">
              <a:rot lat="21598978" lon="10800004" rev="59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Metin kutusu"/>
          <p:cNvSpPr txBox="1"/>
          <p:nvPr/>
        </p:nvSpPr>
        <p:spPr>
          <a:xfrm>
            <a:off x="7236296" y="2204864"/>
            <a:ext cx="569387" cy="30243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tr-TR" sz="2500" dirty="0" smtClean="0">
                <a:solidFill>
                  <a:schemeClr val="bg1"/>
                </a:solidFill>
                <a:latin typeface="+mj-lt"/>
              </a:rPr>
              <a:t>Yükseklik Farkı (m)</a:t>
            </a:r>
            <a:endParaRPr lang="tr-TR" sz="25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4211960" y="5517232"/>
            <a:ext cx="2736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 smtClean="0">
                <a:solidFill>
                  <a:schemeClr val="bg1"/>
                </a:solidFill>
              </a:rPr>
              <a:t>Yatay Uzaklık (m)</a:t>
            </a:r>
            <a:endParaRPr lang="tr-TR" sz="2500" dirty="0">
              <a:solidFill>
                <a:schemeClr val="bg1"/>
              </a:solidFill>
            </a:endParaRPr>
          </a:p>
        </p:txBody>
      </p:sp>
      <p:sp>
        <p:nvSpPr>
          <p:cNvPr id="18" name="17 Metin kutusu"/>
          <p:cNvSpPr txBox="1"/>
          <p:nvPr/>
        </p:nvSpPr>
        <p:spPr>
          <a:xfrm rot="19594971">
            <a:off x="4468936" y="3799478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 smtClean="0">
                <a:solidFill>
                  <a:schemeClr val="bg1"/>
                </a:solidFill>
              </a:rPr>
              <a:t>Eğim %</a:t>
            </a:r>
            <a:endParaRPr lang="tr-TR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848872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467544" y="260648"/>
            <a:ext cx="828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400" dirty="0" smtClean="0">
                <a:solidFill>
                  <a:schemeClr val="bg1"/>
                </a:solidFill>
                <a:latin typeface="Bahnschrift SemiLight" pitchFamily="34" charset="0"/>
              </a:rPr>
              <a:t>EĞİM HESAPLAMALARI</a:t>
            </a:r>
            <a:endParaRPr lang="tr-TR" sz="4400" dirty="0">
              <a:latin typeface="Bahnschrift SemiLight" pitchFamily="34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971600" y="1916832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EĞİM =</a:t>
            </a:r>
            <a:endParaRPr lang="tr-TR" sz="4400" dirty="0">
              <a:solidFill>
                <a:schemeClr val="bg1"/>
              </a:solidFill>
            </a:endParaRPr>
          </a:p>
        </p:txBody>
      </p:sp>
      <p:cxnSp>
        <p:nvCxnSpPr>
          <p:cNvPr id="10" name="9 Düz Bağlayıcı"/>
          <p:cNvCxnSpPr/>
          <p:nvPr/>
        </p:nvCxnSpPr>
        <p:spPr>
          <a:xfrm>
            <a:off x="2843808" y="2348880"/>
            <a:ext cx="3384376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etin kutusu"/>
          <p:cNvSpPr txBox="1"/>
          <p:nvPr/>
        </p:nvSpPr>
        <p:spPr>
          <a:xfrm>
            <a:off x="2699792" y="2420888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>
                <a:solidFill>
                  <a:schemeClr val="bg1"/>
                </a:solidFill>
              </a:rPr>
              <a:t>Yatay Uzaklık (GU)</a:t>
            </a:r>
            <a:endParaRPr lang="tr-TR" sz="4000" dirty="0">
              <a:solidFill>
                <a:schemeClr val="bg1"/>
              </a:solidFill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2987824" y="155679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>
                <a:solidFill>
                  <a:schemeClr val="bg1"/>
                </a:solidFill>
              </a:rPr>
              <a:t>Yükselti Farkı</a:t>
            </a:r>
            <a:endParaRPr lang="tr-TR" sz="4000" dirty="0">
              <a:solidFill>
                <a:schemeClr val="bg1"/>
              </a:solidFill>
            </a:endParaRPr>
          </a:p>
        </p:txBody>
      </p:sp>
      <p:sp>
        <p:nvSpPr>
          <p:cNvPr id="14" name="13 Metin kutusu"/>
          <p:cNvSpPr txBox="1"/>
          <p:nvPr/>
        </p:nvSpPr>
        <p:spPr>
          <a:xfrm>
            <a:off x="6516216" y="1916832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x  100</a:t>
            </a:r>
            <a:endParaRPr lang="tr-TR" sz="4400" dirty="0">
              <a:solidFill>
                <a:schemeClr val="bg1"/>
              </a:solidFill>
            </a:endParaRPr>
          </a:p>
        </p:txBody>
      </p:sp>
      <p:pic>
        <p:nvPicPr>
          <p:cNvPr id="163844" name="Picture 4" descr="eğim coğrafya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56992"/>
            <a:ext cx="6840760" cy="2936576"/>
          </a:xfrm>
          <a:prstGeom prst="rect">
            <a:avLst/>
          </a:prstGeom>
          <a:noFill/>
        </p:spPr>
      </p:pic>
      <p:sp>
        <p:nvSpPr>
          <p:cNvPr id="16" name="15 Dik Üçgen"/>
          <p:cNvSpPr/>
          <p:nvPr/>
        </p:nvSpPr>
        <p:spPr>
          <a:xfrm>
            <a:off x="2987824" y="3933056"/>
            <a:ext cx="4248472" cy="2160240"/>
          </a:xfrm>
          <a:prstGeom prst="rtTriangle">
            <a:avLst/>
          </a:prstGeom>
          <a:solidFill>
            <a:schemeClr val="bg1">
              <a:alpha val="22000"/>
            </a:schemeClr>
          </a:solidFill>
          <a:scene3d>
            <a:camera prst="orthographicFront">
              <a:rot lat="21598978" lon="10800004" rev="59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3568" y="2265592"/>
            <a:ext cx="7704856" cy="198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3000" dirty="0" smtClean="0">
                <a:solidFill>
                  <a:schemeClr val="bg1"/>
                </a:solidFill>
                <a:latin typeface="Bahnschrift SemiLight" pitchFamily="34" charset="0"/>
              </a:rPr>
              <a:t>SORU:  Deniz seviyesinden itibaren 30 km’lik yol ile ulaşılan tepenin yüksekliği 1500m ise bu yolun eğimi % kaçtır?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6654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467544" y="188640"/>
            <a:ext cx="8280920" cy="70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000" dirty="0" smtClean="0">
                <a:solidFill>
                  <a:schemeClr val="bg1"/>
                </a:solidFill>
                <a:latin typeface="Bahnschrift SemiLight" pitchFamily="34" charset="0"/>
              </a:rPr>
              <a:t>EĞİM HESAPLARI</a:t>
            </a:r>
            <a:endParaRPr lang="tr-TR" sz="3000" dirty="0">
              <a:latin typeface="Bahnschrift SemiLight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55576" y="921931"/>
            <a:ext cx="7704856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chemeClr val="bg1"/>
                </a:solidFill>
                <a:latin typeface="Bahnschrift SemiLight" pitchFamily="34" charset="0"/>
              </a:rPr>
              <a:t>SORU:  Deniz seviyesinden itibaren 30 km’lik yol ile ulaşılan tepenin yüksekliği 1500 m ise bu yolun eğimi % kaçtır</a:t>
            </a:r>
            <a:r>
              <a:rPr lang="tr-TR" sz="2600" dirty="0" smtClean="0">
                <a:solidFill>
                  <a:schemeClr val="bg1"/>
                </a:solidFill>
                <a:latin typeface="Monotype Corsiva" pitchFamily="66" charset="0"/>
              </a:rPr>
              <a:t>?</a:t>
            </a:r>
          </a:p>
        </p:txBody>
      </p:sp>
      <p:sp>
        <p:nvSpPr>
          <p:cNvPr id="11" name="10 Metin kutusu"/>
          <p:cNvSpPr txBox="1"/>
          <p:nvPr/>
        </p:nvSpPr>
        <p:spPr>
          <a:xfrm>
            <a:off x="1259632" y="2420888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EĞİM =</a:t>
            </a:r>
            <a:endParaRPr lang="tr-TR" sz="3000" dirty="0">
              <a:solidFill>
                <a:schemeClr val="bg1"/>
              </a:solidFill>
            </a:endParaRPr>
          </a:p>
        </p:txBody>
      </p:sp>
      <p:cxnSp>
        <p:nvCxnSpPr>
          <p:cNvPr id="13" name="12 Düz Bağlayıcı"/>
          <p:cNvCxnSpPr/>
          <p:nvPr/>
        </p:nvCxnSpPr>
        <p:spPr>
          <a:xfrm>
            <a:off x="2555776" y="2708920"/>
            <a:ext cx="2880320" cy="1103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Metin kutusu"/>
          <p:cNvSpPr txBox="1"/>
          <p:nvPr/>
        </p:nvSpPr>
        <p:spPr>
          <a:xfrm>
            <a:off x="2699792" y="2132856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Yükselti Farkı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16" name="15 Metin kutusu"/>
          <p:cNvSpPr txBox="1"/>
          <p:nvPr/>
        </p:nvSpPr>
        <p:spPr>
          <a:xfrm>
            <a:off x="2771800" y="2708920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Yatay Uzaklık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5508104" y="2420888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x 100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18" name="17 Metin kutusu"/>
          <p:cNvSpPr txBox="1"/>
          <p:nvPr/>
        </p:nvSpPr>
        <p:spPr>
          <a:xfrm>
            <a:off x="1187624" y="4293096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EĞİM =</a:t>
            </a:r>
            <a:endParaRPr lang="tr-TR" sz="3000" dirty="0">
              <a:solidFill>
                <a:schemeClr val="bg1"/>
              </a:solidFill>
            </a:endParaRPr>
          </a:p>
        </p:txBody>
      </p:sp>
      <p:cxnSp>
        <p:nvCxnSpPr>
          <p:cNvPr id="19" name="18 Düz Bağlayıcı"/>
          <p:cNvCxnSpPr/>
          <p:nvPr/>
        </p:nvCxnSpPr>
        <p:spPr>
          <a:xfrm>
            <a:off x="2483768" y="4581128"/>
            <a:ext cx="1584176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Metin kutusu"/>
          <p:cNvSpPr txBox="1"/>
          <p:nvPr/>
        </p:nvSpPr>
        <p:spPr>
          <a:xfrm>
            <a:off x="2771800" y="4005064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1.500 m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21" name="20 Metin kutusu"/>
          <p:cNvSpPr txBox="1"/>
          <p:nvPr/>
        </p:nvSpPr>
        <p:spPr>
          <a:xfrm>
            <a:off x="2699792" y="4581128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30.000 m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22" name="21 Metin kutusu"/>
          <p:cNvSpPr txBox="1"/>
          <p:nvPr/>
        </p:nvSpPr>
        <p:spPr>
          <a:xfrm>
            <a:off x="4139952" y="4221088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x 100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24" name="23 Metin kutusu"/>
          <p:cNvSpPr txBox="1"/>
          <p:nvPr/>
        </p:nvSpPr>
        <p:spPr>
          <a:xfrm>
            <a:off x="1331640" y="3356992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30 km = 30.000 m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26" name="25 Metin kutusu"/>
          <p:cNvSpPr txBox="1"/>
          <p:nvPr/>
        </p:nvSpPr>
        <p:spPr>
          <a:xfrm>
            <a:off x="1187624" y="5517232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EĞİM =</a:t>
            </a:r>
            <a:endParaRPr lang="tr-TR" sz="3000" dirty="0">
              <a:solidFill>
                <a:schemeClr val="bg1"/>
              </a:solidFill>
            </a:endParaRPr>
          </a:p>
        </p:txBody>
      </p:sp>
      <p:cxnSp>
        <p:nvCxnSpPr>
          <p:cNvPr id="27" name="26 Düz Bağlayıcı"/>
          <p:cNvCxnSpPr/>
          <p:nvPr/>
        </p:nvCxnSpPr>
        <p:spPr>
          <a:xfrm>
            <a:off x="2483768" y="5805264"/>
            <a:ext cx="1728192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Metin kutusu"/>
          <p:cNvSpPr txBox="1"/>
          <p:nvPr/>
        </p:nvSpPr>
        <p:spPr>
          <a:xfrm>
            <a:off x="2771800" y="5229200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150.000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29" name="28 Metin kutusu"/>
          <p:cNvSpPr txBox="1"/>
          <p:nvPr/>
        </p:nvSpPr>
        <p:spPr>
          <a:xfrm>
            <a:off x="2843808" y="5805264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30.000</a:t>
            </a:r>
            <a:endParaRPr lang="tr-TR" sz="3000" dirty="0">
              <a:solidFill>
                <a:schemeClr val="bg1"/>
              </a:solidFill>
            </a:endParaRPr>
          </a:p>
        </p:txBody>
      </p:sp>
      <p:sp>
        <p:nvSpPr>
          <p:cNvPr id="33" name="32 Metin kutusu"/>
          <p:cNvSpPr txBox="1"/>
          <p:nvPr/>
        </p:nvSpPr>
        <p:spPr>
          <a:xfrm>
            <a:off x="4355976" y="5517232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</a:rPr>
              <a:t>= % 5</a:t>
            </a:r>
            <a:endParaRPr lang="tr-TR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3888432" cy="43924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>  </a:t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371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24744"/>
            <a:ext cx="611436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3888432" cy="43924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 </a:t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>  </a:t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AR DARLING" pitchFamily="2" charset="0"/>
              </a:rPr>
            </a:b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384002" name="Picture 2" descr="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7134</TotalTime>
  <Words>760</Words>
  <Application>Microsoft Office PowerPoint</Application>
  <PresentationFormat>Ekran Gösterisi (4:3)</PresentationFormat>
  <Paragraphs>155</Paragraphs>
  <Slides>92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92</vt:i4>
      </vt:variant>
    </vt:vector>
  </HeadingPairs>
  <TitlesOfParts>
    <vt:vector size="93" baseType="lpstr">
      <vt:lpstr>Ofis Teması</vt:lpstr>
      <vt:lpstr>COĞRAFYA-9</vt:lpstr>
      <vt:lpstr>HARİTA BİLGİSİ </vt:lpstr>
      <vt:lpstr>YERŞEKİLLERİ HARİTALARA  NASIL AKTARILMAKTADIR?</vt:lpstr>
      <vt:lpstr>                  </vt:lpstr>
      <vt:lpstr>       -Bu yöntem yer şekillerinin gerçeğe en yakın şekilde gösterilmesini sağlar. -Yapılması,taşınması ve maliyeti yüksek olduğundan tercih edilmez. -Bu yöntemle oluşturulan  haritalar yeryüzü şekilleri ölçeklendirilerek küçültülmüş maketlerdir.       </vt:lpstr>
      <vt:lpstr>Slayt 6</vt:lpstr>
      <vt:lpstr>Slayt 7</vt:lpstr>
      <vt:lpstr>          -Bu yöntemde haritadaki her renk bir yükselti basamağını ifade eder. -Haritalarda renk koyulaştıkça yükselti ve derinlik artar.       </vt:lpstr>
      <vt:lpstr>Slayt 9</vt:lpstr>
      <vt:lpstr>Slayt 10</vt:lpstr>
      <vt:lpstr>                   </vt:lpstr>
      <vt:lpstr>         -Bu yöntemde deniz seviyesinden itibaren aynı yükselti değerlerine sahip noktalar birleştirerek kapalı eğriler oluşturulur. -Haritalarda yüzey şekillerini göstermede kullanılan  en yaygın yöntemdir.       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İZOHİPSLERİN  ÖZELLİKLERİ NELERDİR?</vt:lpstr>
      <vt:lpstr>Slayt 21</vt:lpstr>
      <vt:lpstr>Slayt 22</vt:lpstr>
      <vt:lpstr>Slayt 23</vt:lpstr>
      <vt:lpstr>Slayt 24</vt:lpstr>
      <vt:lpstr>Slayt 25</vt:lpstr>
      <vt:lpstr>Slayt 26</vt:lpstr>
      <vt:lpstr>                   </vt:lpstr>
      <vt:lpstr>Slayt 28</vt:lpstr>
      <vt:lpstr>Slayt 29</vt:lpstr>
      <vt:lpstr>Slayt 30</vt:lpstr>
      <vt:lpstr>                   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İZOHİPS YÖNTEMİNDE  YERŞEKİLLERİ NASIL GÖSTERİLİR?</vt:lpstr>
      <vt:lpstr>Slayt 43</vt:lpstr>
      <vt:lpstr>          </vt:lpstr>
      <vt:lpstr>Slayt 45</vt:lpstr>
      <vt:lpstr>Slayt 46</vt:lpstr>
      <vt:lpstr>Slayt 47</vt:lpstr>
      <vt:lpstr>          </vt:lpstr>
      <vt:lpstr>Slayt 49</vt:lpstr>
      <vt:lpstr>Slayt 50</vt:lpstr>
      <vt:lpstr>          </vt:lpstr>
      <vt:lpstr>Slayt 52</vt:lpstr>
      <vt:lpstr>Slayt 53</vt:lpstr>
      <vt:lpstr>Slayt 54</vt:lpstr>
      <vt:lpstr>          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İZOHİPS YÖNTEMİNDE PROFİL ÇIKARILIRKEN NELERE DİKKAT EDİLİR?</vt:lpstr>
      <vt:lpstr>Slayt 76</vt:lpstr>
      <vt:lpstr>Slayt 77</vt:lpstr>
      <vt:lpstr>Slayt 78</vt:lpstr>
      <vt:lpstr>Slayt 79</vt:lpstr>
      <vt:lpstr>Slayt 80</vt:lpstr>
      <vt:lpstr>Slayt 81</vt:lpstr>
      <vt:lpstr>Slayt 82</vt:lpstr>
      <vt:lpstr>Slayt 83</vt:lpstr>
      <vt:lpstr>Slayt 84</vt:lpstr>
      <vt:lpstr>Slayt 85</vt:lpstr>
      <vt:lpstr>Slayt 86</vt:lpstr>
      <vt:lpstr>          </vt:lpstr>
      <vt:lpstr>          </vt:lpstr>
      <vt:lpstr>Slayt 89</vt:lpstr>
      <vt:lpstr>Slayt 90</vt:lpstr>
      <vt:lpstr>                   </vt:lpstr>
      <vt:lpstr>   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PC</cp:lastModifiedBy>
  <cp:revision>802</cp:revision>
  <dcterms:created xsi:type="dcterms:W3CDTF">2015-09-21T22:31:35Z</dcterms:created>
  <dcterms:modified xsi:type="dcterms:W3CDTF">2021-01-06T23:00:51Z</dcterms:modified>
</cp:coreProperties>
</file>