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604" r:id="rId2"/>
    <p:sldId id="605" r:id="rId3"/>
    <p:sldId id="650" r:id="rId4"/>
    <p:sldId id="660" r:id="rId5"/>
    <p:sldId id="663" r:id="rId6"/>
    <p:sldId id="662" r:id="rId7"/>
    <p:sldId id="661" r:id="rId8"/>
    <p:sldId id="679" r:id="rId9"/>
    <p:sldId id="665" r:id="rId10"/>
    <p:sldId id="672" r:id="rId11"/>
    <p:sldId id="619" r:id="rId12"/>
    <p:sldId id="618" r:id="rId13"/>
    <p:sldId id="614" r:id="rId14"/>
    <p:sldId id="621" r:id="rId15"/>
    <p:sldId id="613" r:id="rId16"/>
    <p:sldId id="615" r:id="rId17"/>
    <p:sldId id="610" r:id="rId18"/>
    <p:sldId id="622" r:id="rId19"/>
    <p:sldId id="609" r:id="rId20"/>
    <p:sldId id="623" r:id="rId21"/>
    <p:sldId id="617" r:id="rId22"/>
    <p:sldId id="637" r:id="rId23"/>
    <p:sldId id="719" r:id="rId24"/>
    <p:sldId id="772" r:id="rId25"/>
    <p:sldId id="460" r:id="rId26"/>
    <p:sldId id="463" r:id="rId27"/>
    <p:sldId id="842" r:id="rId28"/>
    <p:sldId id="775" r:id="rId29"/>
    <p:sldId id="776" r:id="rId30"/>
    <p:sldId id="826" r:id="rId31"/>
    <p:sldId id="827" r:id="rId32"/>
    <p:sldId id="837" r:id="rId33"/>
    <p:sldId id="835" r:id="rId34"/>
    <p:sldId id="838" r:id="rId35"/>
    <p:sldId id="836" r:id="rId36"/>
    <p:sldId id="840" r:id="rId37"/>
    <p:sldId id="839" r:id="rId38"/>
    <p:sldId id="828" r:id="rId39"/>
    <p:sldId id="668" r:id="rId40"/>
    <p:sldId id="686" r:id="rId41"/>
    <p:sldId id="669" r:id="rId42"/>
    <p:sldId id="829" r:id="rId43"/>
    <p:sldId id="466" r:id="rId44"/>
    <p:sldId id="652" r:id="rId45"/>
    <p:sldId id="422" r:id="rId46"/>
    <p:sldId id="731" r:id="rId47"/>
    <p:sldId id="771" r:id="rId48"/>
    <p:sldId id="653" r:id="rId49"/>
    <p:sldId id="729" r:id="rId50"/>
    <p:sldId id="730" r:id="rId51"/>
    <p:sldId id="823" r:id="rId5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ema Uygulanmış Stil 2 - Vurgu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6147" autoAdjust="0"/>
  </p:normalViewPr>
  <p:slideViewPr>
    <p:cSldViewPr>
      <p:cViewPr>
        <p:scale>
          <a:sx n="70" d="100"/>
          <a:sy n="70" d="100"/>
        </p:scale>
        <p:origin x="-1320"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6ED4C1-1F92-4E2B-AD0A-67BA5CE738C6}" type="datetimeFigureOut">
              <a:rPr lang="tr-TR" smtClean="0"/>
              <a:pPr/>
              <a:t>7.1.2021</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ABF2E7-576C-452D-B8B1-B199661CA903}"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49</a:t>
            </a:fld>
            <a:endParaRPr lang="tr-T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50</a:t>
            </a:fld>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8</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a:t>
            </a:fld>
            <a:endParaRPr lang="tr-T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24</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38</a:t>
            </a:fld>
            <a:endParaRPr lang="tr-T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39</a:t>
            </a:fld>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41</a:t>
            </a:fld>
            <a:endParaRPr lang="tr-T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44</a:t>
            </a:fld>
            <a:endParaRPr lang="tr-T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48</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7.1.2021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7.1.2021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t.co/Sjythjlr5c?amp=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yerbilimleri.mta.gov.tr/anasayfa.aspx"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352928" cy="1728192"/>
          </a:xfrm>
        </p:spPr>
        <p:txBody>
          <a:bodyPr>
            <a:normAutofit/>
          </a:bodyPr>
          <a:lstStyle/>
          <a:p>
            <a:r>
              <a:rPr lang="tr-TR" sz="105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COĞRAFYA-9</a:t>
            </a:r>
            <a:endParaRPr lang="tr-TR" sz="105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2021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CBS NASIL ORTAYA ÇIKMIŞTIR?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Qui était le véritable John Snow ?"/>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pic>
        <p:nvPicPr>
          <p:cNvPr id="202754" name="Picture 2" descr="Mucize Doktor - Vikipedi"/>
          <p:cNvPicPr>
            <a:picLocks noChangeAspect="1" noChangeArrowheads="1"/>
          </p:cNvPicPr>
          <p:nvPr/>
        </p:nvPicPr>
        <p:blipFill>
          <a:blip r:embed="rId3" cstate="print"/>
          <a:srcRect l="27207" t="46642"/>
          <a:stretch>
            <a:fillRect/>
          </a:stretch>
        </p:blipFill>
        <p:spPr bwMode="auto">
          <a:xfrm>
            <a:off x="683568" y="692696"/>
            <a:ext cx="3360335" cy="1152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nautes.com/wp-content/uploads/2017/11/Untitled-4.png"/>
          <p:cNvPicPr>
            <a:picLocks noChangeAspect="1" noChangeArrowheads="1"/>
          </p:cNvPicPr>
          <p:nvPr/>
        </p:nvPicPr>
        <p:blipFill>
          <a:blip r:embed="rId2" cstate="print"/>
          <a:srcRect/>
          <a:stretch>
            <a:fillRect/>
          </a:stretch>
        </p:blipFill>
        <p:spPr bwMode="auto">
          <a:xfrm>
            <a:off x="179512" y="188640"/>
            <a:ext cx="8712968" cy="6480720"/>
          </a:xfrm>
          <a:prstGeom prst="rect">
            <a:avLst/>
          </a:prstGeom>
          <a:noFill/>
        </p:spPr>
      </p:pic>
      <p:sp>
        <p:nvSpPr>
          <p:cNvPr id="4" name="3 Dikdörtgen"/>
          <p:cNvSpPr/>
          <p:nvPr/>
        </p:nvSpPr>
        <p:spPr>
          <a:xfrm>
            <a:off x="323528" y="4653136"/>
            <a:ext cx="8424936" cy="1876411"/>
          </a:xfrm>
          <a:prstGeom prst="rect">
            <a:avLst/>
          </a:prstGeom>
        </p:spPr>
        <p:txBody>
          <a:bodyPr wrap="square">
            <a:spAutoFit/>
          </a:bodyPr>
          <a:lstStyle/>
          <a:p>
            <a:pPr algn="just">
              <a:lnSpc>
                <a:spcPct val="150000"/>
              </a:lnSpc>
            </a:pPr>
            <a:r>
              <a:rPr lang="tr-TR" sz="2000" dirty="0" smtClean="0">
                <a:solidFill>
                  <a:schemeClr val="bg1"/>
                </a:solidFill>
                <a:latin typeface="Bahnschrift Light" pitchFamily="34" charset="0"/>
              </a:rPr>
              <a:t>John Snow, 1854 yılında yaşadığı Londra'nın Soho mahallesinde yaşanan Kolera Salgınını çözümleyerek Tıbbi Coğrafya ve CBS alanında bir çığır açmıştır. 31 Ağustos'ta başlayan salgında ilk 3 gün içinde 127 kişi hayatını kaybetmiştir. 10 Eylül'de ölü sayısı 500'e kadar çıkmıştır.  </a:t>
            </a:r>
            <a:endParaRPr lang="tr-TR" sz="20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19. Yüzyılda Salgın Hastalıklar Kentleri Nasıl Şekillendirdi? (II) -  Arkitera"/>
          <p:cNvPicPr>
            <a:picLocks noChangeAspect="1" noChangeArrowheads="1"/>
          </p:cNvPicPr>
          <p:nvPr/>
        </p:nvPicPr>
        <p:blipFill>
          <a:blip r:embed="rId2" cstate="print"/>
          <a:srcRect/>
          <a:stretch>
            <a:fillRect/>
          </a:stretch>
        </p:blipFill>
        <p:spPr bwMode="auto">
          <a:xfrm>
            <a:off x="251520" y="332656"/>
            <a:ext cx="8712968" cy="629982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nautes.com/wp-content/uploads/2017/11/Untitled-4.png"/>
          <p:cNvPicPr>
            <a:picLocks noChangeAspect="1" noChangeArrowheads="1"/>
          </p:cNvPicPr>
          <p:nvPr/>
        </p:nvPicPr>
        <p:blipFill>
          <a:blip r:embed="rId2" cstate="print"/>
          <a:srcRect/>
          <a:stretch>
            <a:fillRect/>
          </a:stretch>
        </p:blipFill>
        <p:spPr bwMode="auto">
          <a:xfrm>
            <a:off x="179512" y="188640"/>
            <a:ext cx="8712968" cy="6480720"/>
          </a:xfrm>
          <a:prstGeom prst="rect">
            <a:avLst/>
          </a:prstGeom>
          <a:noFill/>
        </p:spPr>
      </p:pic>
      <p:sp>
        <p:nvSpPr>
          <p:cNvPr id="4" name="3 Dikdörtgen"/>
          <p:cNvSpPr/>
          <p:nvPr/>
        </p:nvSpPr>
        <p:spPr>
          <a:xfrm>
            <a:off x="323528" y="4149080"/>
            <a:ext cx="8496944" cy="2400657"/>
          </a:xfrm>
          <a:prstGeom prst="rect">
            <a:avLst/>
          </a:prstGeom>
        </p:spPr>
        <p:txBody>
          <a:bodyPr wrap="square">
            <a:spAutoFit/>
          </a:bodyPr>
          <a:lstStyle/>
          <a:p>
            <a:pPr algn="just">
              <a:lnSpc>
                <a:spcPct val="150000"/>
              </a:lnSpc>
            </a:pPr>
            <a:r>
              <a:rPr lang="tr-TR" sz="2000" dirty="0" smtClean="0">
                <a:solidFill>
                  <a:schemeClr val="bg1"/>
                </a:solidFill>
                <a:latin typeface="Bahnschrift Light" pitchFamily="34" charset="0"/>
              </a:rPr>
              <a:t>Snow, Kolera hastalığı yüzünden ölenlerin adreslerini harita üzerinde çizerek her ölüm için bir siyah çizgi olmak üzere hanede kaç kişi öldüğüne göre çizim gerçekleştirmiştir. Bu öncü veri görselleştirme, mahalleye su sağlayan pompaya en kolay erişime sahip caddelerin en yüksek ölüm oranlarını yaşadığını doğrulamıştır.</a:t>
            </a:r>
            <a:endParaRPr lang="tr-TR" sz="20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251520" y="332656"/>
            <a:ext cx="8640960"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i.pinimg.com/originals/42/8e/77/428e77f4e7ae4a063fa970a1ec63cc6d.jpg"/>
          <p:cNvPicPr>
            <a:picLocks noChangeAspect="1" noChangeArrowheads="1"/>
          </p:cNvPicPr>
          <p:nvPr/>
        </p:nvPicPr>
        <p:blipFill>
          <a:blip r:embed="rId2" cstate="print"/>
          <a:srcRect b="7601"/>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2" y="188640"/>
            <a:ext cx="8712968"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nautes.com/wp-content/uploads/2017/11/Untitled-4.png"/>
          <p:cNvPicPr>
            <a:picLocks noChangeAspect="1" noChangeArrowheads="1"/>
          </p:cNvPicPr>
          <p:nvPr/>
        </p:nvPicPr>
        <p:blipFill>
          <a:blip r:embed="rId2" cstate="print"/>
          <a:srcRect/>
          <a:stretch>
            <a:fillRect/>
          </a:stretch>
        </p:blipFill>
        <p:spPr bwMode="auto">
          <a:xfrm>
            <a:off x="179512" y="188640"/>
            <a:ext cx="8712968" cy="6480720"/>
          </a:xfrm>
          <a:prstGeom prst="rect">
            <a:avLst/>
          </a:prstGeom>
          <a:noFill/>
        </p:spPr>
      </p:pic>
      <p:sp>
        <p:nvSpPr>
          <p:cNvPr id="4" name="3 Dikdörtgen"/>
          <p:cNvSpPr/>
          <p:nvPr/>
        </p:nvSpPr>
        <p:spPr>
          <a:xfrm>
            <a:off x="323528" y="4149080"/>
            <a:ext cx="8496944" cy="2400657"/>
          </a:xfrm>
          <a:prstGeom prst="rect">
            <a:avLst/>
          </a:prstGeom>
        </p:spPr>
        <p:txBody>
          <a:bodyPr wrap="square">
            <a:spAutoFit/>
          </a:bodyPr>
          <a:lstStyle/>
          <a:p>
            <a:pPr algn="just">
              <a:lnSpc>
                <a:spcPct val="150000"/>
              </a:lnSpc>
            </a:pPr>
            <a:r>
              <a:rPr lang="tr-TR" sz="2000" dirty="0" smtClean="0">
                <a:solidFill>
                  <a:schemeClr val="bg1"/>
                </a:solidFill>
                <a:latin typeface="Bahnschrift Light" pitchFamily="34" charset="0"/>
              </a:rPr>
              <a:t>Dr. John Snow elindeki verileri harita üzerinde anlamlı hale getirerek, genel geçer bilgilerin dışına çıkmış hem CBS Bilimi'ne hem de Tıp Bilimi'ne büyük katkıda bulunmuştur. Verilerini çözümledikten sonra Kolera Salgınının su tulumbasından kaynaklandığını fark etmiş ve ilk olarak su tulumbasının kolunu çıkararak salgının yayılmasını önlemiştir.</a:t>
            </a:r>
            <a:endParaRPr lang="tr-TR" sz="2000" dirty="0">
              <a:solidFill>
                <a:schemeClr val="bg1"/>
              </a:solidFill>
              <a:latin typeface="Bahnschrift Light" pitchFamily="34" charset="0"/>
            </a:endParaRPr>
          </a:p>
        </p:txBody>
      </p:sp>
      <p:sp>
        <p:nvSpPr>
          <p:cNvPr id="5" name="4 Dikdörtgen"/>
          <p:cNvSpPr/>
          <p:nvPr/>
        </p:nvSpPr>
        <p:spPr>
          <a:xfrm>
            <a:off x="323528" y="260648"/>
            <a:ext cx="8424936" cy="369332"/>
          </a:xfrm>
          <a:prstGeom prst="rect">
            <a:avLst/>
          </a:prstGeom>
        </p:spPr>
        <p:txBody>
          <a:bodyPr wrap="square">
            <a:spAutoFit/>
          </a:bodyPr>
          <a:lstStyle/>
          <a:p>
            <a:r>
              <a:rPr lang="tr-TR" dirty="0" smtClean="0">
                <a:solidFill>
                  <a:schemeClr val="bg1"/>
                </a:solidFill>
              </a:rPr>
              <a:t>arcgis.com / Esri Türkiye / açıkbilim.com ‘ dan yararlanılmıştır.</a:t>
            </a:r>
            <a:endParaRPr lang="tr-TR"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260648"/>
            <a:ext cx="8784976"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404664"/>
            <a:ext cx="8352928" cy="1944216"/>
          </a:xfrm>
        </p:spPr>
        <p:txBody>
          <a:bodyPr>
            <a:noAutofit/>
          </a:bodyPr>
          <a:lstStyle/>
          <a:p>
            <a:r>
              <a:rPr lang="tr-TR" sz="60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HARİTA BİLGİSİ</a:t>
            </a:r>
            <a:endParaRPr lang="tr-TR" sz="60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8" name="1 Başlık"/>
          <p:cNvSpPr txBox="1">
            <a:spLocks/>
          </p:cNvSpPr>
          <p:nvPr/>
        </p:nvSpPr>
        <p:spPr>
          <a:xfrm>
            <a:off x="323528" y="6165304"/>
            <a:ext cx="8352928" cy="432048"/>
          </a:xfrm>
          <a:prstGeom prst="rect">
            <a:avLst/>
          </a:prstGeom>
        </p:spPr>
        <p:txBody>
          <a:bodyPr vert="horz" lIns="91440" tIns="45720" rIns="91440" bIns="45720" rtlCol="0" anchor="ctr">
            <a:normAutofit fontScale="25000" lnSpcReduction="20000"/>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 /</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lang="tr-TR" sz="10500" spc="300" dirty="0" smtClean="0">
                <a:solidFill>
                  <a:schemeClr val="bg1"/>
                </a:solidFill>
                <a:effectLst>
                  <a:outerShdw blurRad="38100" dist="38100" dir="2700000" algn="tl">
                    <a:srgbClr val="000000">
                      <a:alpha val="43137"/>
                    </a:srgbClr>
                  </a:outerShdw>
                </a:effectLst>
                <a:latin typeface="Berlin Sans FB" pitchFamily="34" charset="0"/>
                <a:ea typeface="+mj-ea"/>
                <a:cs typeface="Calibri Light" pitchFamily="34" charset="0"/>
              </a:rPr>
              <a:t>9.1.7 / 2021     </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John Snow and the Soho Cholera Outbreak of 1854 - A London Inheritance"/>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3" name="2 Dikdörtgen"/>
          <p:cNvSpPr/>
          <p:nvPr/>
        </p:nvSpPr>
        <p:spPr>
          <a:xfrm>
            <a:off x="251520" y="6021288"/>
            <a:ext cx="8496944" cy="491417"/>
          </a:xfrm>
          <a:prstGeom prst="rect">
            <a:avLst/>
          </a:prstGeom>
        </p:spPr>
        <p:txBody>
          <a:bodyPr wrap="square">
            <a:spAutoFit/>
          </a:bodyPr>
          <a:lstStyle/>
          <a:p>
            <a:pPr algn="just">
              <a:lnSpc>
                <a:spcPct val="150000"/>
              </a:lnSpc>
            </a:pPr>
            <a:r>
              <a:rPr lang="tr-TR" sz="2000" b="1" dirty="0" smtClean="0">
                <a:solidFill>
                  <a:schemeClr val="bg1"/>
                </a:solidFill>
                <a:latin typeface="Bahnschrift Light" pitchFamily="34" charset="0"/>
              </a:rPr>
              <a:t>Dr Snow Broad Caddesi ve Su Pompası / Günümüz</a:t>
            </a:r>
            <a:endParaRPr lang="tr-TR" sz="2000" b="1"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descr="The 1854 Broad Street Cholera Outbreak | by Jonathan Leong | Medium"/>
          <p:cNvPicPr>
            <a:picLocks noChangeAspect="1" noChangeArrowheads="1"/>
          </p:cNvPicPr>
          <p:nvPr/>
        </p:nvPicPr>
        <p:blipFill>
          <a:blip r:embed="rId2" cstate="print"/>
          <a:srcRect/>
          <a:stretch>
            <a:fillRect/>
          </a:stretch>
        </p:blipFill>
        <p:spPr bwMode="auto">
          <a:xfrm>
            <a:off x="4644008" y="188640"/>
            <a:ext cx="4320480" cy="6504832"/>
          </a:xfrm>
          <a:prstGeom prst="rect">
            <a:avLst/>
          </a:prstGeom>
          <a:noFill/>
        </p:spPr>
      </p:pic>
      <p:pic>
        <p:nvPicPr>
          <p:cNvPr id="3" name="Picture 4" descr="Resim"/>
          <p:cNvPicPr>
            <a:picLocks noChangeAspect="1" noChangeArrowheads="1"/>
          </p:cNvPicPr>
          <p:nvPr/>
        </p:nvPicPr>
        <p:blipFill>
          <a:blip r:embed="rId3" cstate="print"/>
          <a:srcRect/>
          <a:stretch>
            <a:fillRect/>
          </a:stretch>
        </p:blipFill>
        <p:spPr bwMode="auto">
          <a:xfrm>
            <a:off x="251520" y="188640"/>
            <a:ext cx="4248472" cy="648072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2" cstate="print"/>
          <a:srcRect t="29156" r="29714" b="11782"/>
          <a:stretch>
            <a:fillRect/>
          </a:stretch>
        </p:blipFill>
        <p:spPr bwMode="auto">
          <a:xfrm>
            <a:off x="179512" y="188640"/>
            <a:ext cx="8784976" cy="6480720"/>
          </a:xfrm>
          <a:prstGeom prst="rect">
            <a:avLst/>
          </a:prstGeom>
          <a:noFill/>
          <a:ln w="9525">
            <a:noFill/>
            <a:miter lim="800000"/>
            <a:headEnd/>
            <a:tailEnd/>
          </a:ln>
        </p:spPr>
      </p:pic>
      <p:sp>
        <p:nvSpPr>
          <p:cNvPr id="3" name="2 Dikdörtgen"/>
          <p:cNvSpPr/>
          <p:nvPr/>
        </p:nvSpPr>
        <p:spPr>
          <a:xfrm>
            <a:off x="251520" y="6021288"/>
            <a:ext cx="8496944" cy="491417"/>
          </a:xfrm>
          <a:prstGeom prst="rect">
            <a:avLst/>
          </a:prstGeom>
        </p:spPr>
        <p:txBody>
          <a:bodyPr wrap="square">
            <a:spAutoFit/>
          </a:bodyPr>
          <a:lstStyle/>
          <a:p>
            <a:pPr algn="just">
              <a:lnSpc>
                <a:spcPct val="150000"/>
              </a:lnSpc>
            </a:pPr>
            <a:r>
              <a:rPr lang="tr-TR" sz="2000" dirty="0" smtClean="0">
                <a:solidFill>
                  <a:schemeClr val="bg1"/>
                </a:solidFill>
                <a:latin typeface="Bahnschrift Light" pitchFamily="34" charset="0"/>
              </a:rPr>
              <a:t>                                            COVİD 19 Küresel Takip Sistemi</a:t>
            </a:r>
            <a:endParaRPr lang="tr-TR" sz="20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Ankara Koronavirüs tablosu - Ankara ilçe ilçe koronavirüs risk ve yoğunluk  haritası - Son Dakika Haberleri"/>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UZAKTAN ALGILAMA SİSTEMLERİ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NE İŞE YARAMAKTADIR?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764704"/>
            <a:ext cx="8136904" cy="4824536"/>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3200" dirty="0" smtClean="0">
                <a:solidFill>
                  <a:schemeClr val="bg1"/>
                </a:solidFill>
              </a:rPr>
              <a:t>Atmosfer veya uzayda bir platforma yerleştirilmiş algılayıcı aracılığıyla yeryüzündeki fiziki ve beşerî her türlü mekânsal özelliğe ait bilginin toplanması, incelenmesi ve kaydedilmesi yöntemidir. </a:t>
            </a: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MDA Corporation announces Acquisition of Earth-Imaging Company DigitalGlobe  – Spaceflight101"/>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6" name="Picture 4" descr="https://www.resimag.com/p1/91f55a2ad74.jpe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764704"/>
            <a:ext cx="8136904" cy="4824536"/>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3600" dirty="0" smtClean="0">
                <a:solidFill>
                  <a:schemeClr val="bg1"/>
                </a:solidFill>
              </a:rPr>
              <a:t/>
            </a:r>
            <a:br>
              <a:rPr lang="tr-TR" sz="3600" dirty="0" smtClean="0">
                <a:solidFill>
                  <a:schemeClr val="bg1"/>
                </a:solidFill>
              </a:rPr>
            </a:br>
            <a:r>
              <a:rPr lang="tr-TR" sz="3200" dirty="0" smtClean="0">
                <a:solidFill>
                  <a:schemeClr val="bg1"/>
                </a:solidFill>
                <a:latin typeface="Bahnschrift SemiLight" pitchFamily="34" charset="0"/>
              </a:rPr>
              <a:t> </a:t>
            </a:r>
            <a:r>
              <a:rPr lang="tr-TR" sz="2400" dirty="0" smtClean="0"/>
              <a:t>.</a:t>
            </a:r>
            <a:r>
              <a:rPr lang="tr-TR" sz="2700" dirty="0" smtClean="0">
                <a:solidFill>
                  <a:schemeClr val="bg1"/>
                </a:solidFill>
                <a:latin typeface="Bahnschrift SemiLight" pitchFamily="34" charset="0"/>
              </a:rPr>
              <a:t>Arazi kullanımı, toprak, jeoloji,</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yeryüzü şekilleri, bitki örtüsü, tarım, sanayi, ulaşım gibi</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mekânsal veriler bu teknikle kolay bir şekilde haritalanır.</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Aynı zamanda madenler, yer altı suları, deniz ve okyanus</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tabanları gibi unsurların belirlenmesinde de uzaktan</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algılamadan faydalanılır.</a:t>
            </a:r>
            <a:br>
              <a:rPr lang="tr-TR" sz="2700" dirty="0" smtClean="0">
                <a:solidFill>
                  <a:schemeClr val="bg1"/>
                </a:solidFill>
                <a:latin typeface="Bahnschrift SemiLight" pitchFamily="34" charset="0"/>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Iran urges Russia to develop remote sensing satellite - Geospatial World"/>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CBS NEDİR?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p:cNvPicPr>
            <a:picLocks noChangeAspect="1" noChangeArrowheads="1"/>
          </p:cNvPicPr>
          <p:nvPr/>
        </p:nvPicPr>
        <p:blipFill>
          <a:blip r:embed="rId2" cstate="print"/>
          <a:srcRect t="15694"/>
          <a:stretch>
            <a:fillRect/>
          </a:stretch>
        </p:blipFill>
        <p:spPr bwMode="auto">
          <a:xfrm>
            <a:off x="179512" y="188640"/>
            <a:ext cx="8784976" cy="3240360"/>
          </a:xfrm>
          <a:prstGeom prst="rect">
            <a:avLst/>
          </a:prstGeom>
          <a:noFill/>
          <a:ln w="9525">
            <a:noFill/>
            <a:miter lim="800000"/>
            <a:headEnd/>
            <a:tailEnd/>
          </a:ln>
        </p:spPr>
      </p:pic>
      <p:pic>
        <p:nvPicPr>
          <p:cNvPr id="386051" name="Picture 3"/>
          <p:cNvPicPr>
            <a:picLocks noChangeAspect="1" noChangeArrowheads="1"/>
          </p:cNvPicPr>
          <p:nvPr/>
        </p:nvPicPr>
        <p:blipFill>
          <a:blip r:embed="rId3" cstate="print"/>
          <a:srcRect t="16734"/>
          <a:stretch>
            <a:fillRect/>
          </a:stretch>
        </p:blipFill>
        <p:spPr bwMode="auto">
          <a:xfrm>
            <a:off x="179512" y="3501008"/>
            <a:ext cx="8784976" cy="3210360"/>
          </a:xfrm>
          <a:prstGeom prst="rect">
            <a:avLst/>
          </a:prstGeom>
          <a:noFill/>
          <a:ln w="9525">
            <a:noFill/>
            <a:miter lim="800000"/>
            <a:headEnd/>
            <a:tailEnd/>
          </a:ln>
        </p:spPr>
      </p:pic>
      <p:sp>
        <p:nvSpPr>
          <p:cNvPr id="4" name="3 Dikdörtgen"/>
          <p:cNvSpPr/>
          <p:nvPr/>
        </p:nvSpPr>
        <p:spPr>
          <a:xfrm>
            <a:off x="323528" y="2348880"/>
            <a:ext cx="8496944" cy="507831"/>
          </a:xfrm>
          <a:prstGeom prst="rect">
            <a:avLst/>
          </a:prstGeom>
        </p:spPr>
        <p:txBody>
          <a:bodyPr wrap="square">
            <a:spAutoFit/>
          </a:bodyPr>
          <a:lstStyle/>
          <a:p>
            <a:pPr>
              <a:lnSpc>
                <a:spcPct val="150000"/>
              </a:lnSpc>
            </a:pPr>
            <a:r>
              <a:rPr lang="tr-TR" dirty="0" smtClean="0">
                <a:solidFill>
                  <a:schemeClr val="bg1"/>
                </a:solidFill>
                <a:latin typeface="Bahnschrift Light" pitchFamily="34" charset="0"/>
              </a:rPr>
              <a:t>İstanbul’un 1984-2018 yıllarındaki uydu görüntüleri</a:t>
            </a:r>
            <a:endParaRPr lang="tr-TR"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p:cNvPicPr>
            <a:picLocks noChangeAspect="1" noChangeArrowheads="1"/>
          </p:cNvPicPr>
          <p:nvPr/>
        </p:nvPicPr>
        <p:blipFill>
          <a:blip r:embed="rId2" cstate="print"/>
          <a:srcRect t="16487"/>
          <a:stretch>
            <a:fillRect/>
          </a:stretch>
        </p:blipFill>
        <p:spPr bwMode="auto">
          <a:xfrm>
            <a:off x="179512" y="3501008"/>
            <a:ext cx="8784976" cy="3168352"/>
          </a:xfrm>
          <a:prstGeom prst="rect">
            <a:avLst/>
          </a:prstGeom>
          <a:noFill/>
          <a:ln w="9525">
            <a:noFill/>
            <a:miter lim="800000"/>
            <a:headEnd/>
            <a:tailEnd/>
          </a:ln>
        </p:spPr>
      </p:pic>
      <p:pic>
        <p:nvPicPr>
          <p:cNvPr id="387075" name="Picture 3"/>
          <p:cNvPicPr>
            <a:picLocks noChangeAspect="1" noChangeArrowheads="1"/>
          </p:cNvPicPr>
          <p:nvPr/>
        </p:nvPicPr>
        <p:blipFill>
          <a:blip r:embed="rId3" cstate="print"/>
          <a:srcRect t="16734"/>
          <a:stretch>
            <a:fillRect/>
          </a:stretch>
        </p:blipFill>
        <p:spPr bwMode="auto">
          <a:xfrm>
            <a:off x="179512" y="188640"/>
            <a:ext cx="8784976" cy="3240360"/>
          </a:xfrm>
          <a:prstGeom prst="rect">
            <a:avLst/>
          </a:prstGeom>
          <a:noFill/>
          <a:ln w="9525">
            <a:noFill/>
            <a:miter lim="800000"/>
            <a:headEnd/>
            <a:tailEnd/>
          </a:ln>
        </p:spPr>
      </p:pic>
      <p:sp>
        <p:nvSpPr>
          <p:cNvPr id="4" name="3 Dikdörtgen"/>
          <p:cNvSpPr/>
          <p:nvPr/>
        </p:nvSpPr>
        <p:spPr>
          <a:xfrm>
            <a:off x="251520" y="692696"/>
            <a:ext cx="8568952" cy="451534"/>
          </a:xfrm>
          <a:prstGeom prst="rect">
            <a:avLst/>
          </a:prstGeom>
        </p:spPr>
        <p:txBody>
          <a:bodyPr wrap="square">
            <a:spAutoFit/>
          </a:bodyPr>
          <a:lstStyle/>
          <a:p>
            <a:pPr>
              <a:lnSpc>
                <a:spcPct val="150000"/>
              </a:lnSpc>
            </a:pPr>
            <a:r>
              <a:rPr lang="tr-TR" dirty="0" smtClean="0">
                <a:solidFill>
                  <a:schemeClr val="bg1"/>
                </a:solidFill>
                <a:latin typeface="Bahnschrift Light" pitchFamily="34" charset="0"/>
              </a:rPr>
              <a:t>Bursa’nın  1984-2018 yıllarındaki uydu görüntüleri</a:t>
            </a:r>
            <a:endParaRPr lang="tr-TR"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https://c.files.bbci.co.uk/1481B/production/_99859938_mixmayanpic.png"/>
          <p:cNvPicPr>
            <a:picLocks noChangeAspect="1" noChangeArrowheads="1"/>
          </p:cNvPicPr>
          <p:nvPr/>
        </p:nvPicPr>
        <p:blipFill>
          <a:blip r:embed="rId2" cstate="print"/>
          <a:srcRect/>
          <a:stretch>
            <a:fillRect/>
          </a:stretch>
        </p:blipFill>
        <p:spPr bwMode="auto">
          <a:xfrm>
            <a:off x="179512" y="188640"/>
            <a:ext cx="8784976" cy="6408712"/>
          </a:xfrm>
          <a:prstGeom prst="rect">
            <a:avLst/>
          </a:prstGeom>
          <a:noFill/>
        </p:spPr>
      </p:pic>
      <p:sp>
        <p:nvSpPr>
          <p:cNvPr id="4" name="3 Dikdörtgen"/>
          <p:cNvSpPr/>
          <p:nvPr/>
        </p:nvSpPr>
        <p:spPr>
          <a:xfrm>
            <a:off x="251520" y="260648"/>
            <a:ext cx="8568952" cy="1282531"/>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Kuzey Guatemala’nın ormanları altında yüzlerce yıldır gizlenmiş 60.000’den fazla ev, saray, yükseltilmiş yollar ve diğer insan yapımı kalıntılar uzaktan algılama yöntemleri ile tespit edildi.</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https://arkeofili.com/wp-content/uploads/2018/02/gua2.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4" name="3 Dikdörtgen"/>
          <p:cNvSpPr/>
          <p:nvPr/>
        </p:nvSpPr>
        <p:spPr>
          <a:xfrm>
            <a:off x="251520" y="260648"/>
            <a:ext cx="8568952" cy="867032"/>
          </a:xfrm>
          <a:prstGeom prst="rect">
            <a:avLst/>
          </a:prstGeom>
        </p:spPr>
        <p:txBody>
          <a:bodyPr wrap="square">
            <a:spAutoFit/>
          </a:bodyPr>
          <a:lstStyle/>
          <a:p>
            <a:pPr>
              <a:lnSpc>
                <a:spcPct val="150000"/>
              </a:lnSpc>
            </a:pPr>
            <a:r>
              <a:rPr lang="tr-TR" dirty="0" err="1" smtClean="0">
                <a:solidFill>
                  <a:schemeClr val="bg1"/>
                </a:solidFill>
                <a:latin typeface="Bahnschrift SemiLight" pitchFamily="34" charset="0"/>
              </a:rPr>
              <a:t>LiDAR</a:t>
            </a:r>
            <a:r>
              <a:rPr lang="tr-TR" dirty="0" smtClean="0">
                <a:solidFill>
                  <a:schemeClr val="bg1"/>
                </a:solidFill>
                <a:latin typeface="Bahnschrift SemiLight" pitchFamily="34" charset="0"/>
              </a:rPr>
              <a:t> olarak bilinen lazer teknolojisi, toprak altındaki antik kalıntıları ortaya çıkarmak için orman bitki örtüsünü dijital olarak kaldırıyor.</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https://news.artnet.com/app/news-upload/2018/09/23-unprecedente.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6" name="5 Dikdörtgen"/>
          <p:cNvSpPr/>
          <p:nvPr/>
        </p:nvSpPr>
        <p:spPr>
          <a:xfrm>
            <a:off x="323528" y="4869160"/>
            <a:ext cx="8424936" cy="1754326"/>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Lidar teknolojisi havadan 3B lazer tarama ile nesneler ve yüzeyler arasındaki mesafeyi ölçebiliyor. Güçlü hesaplama tekniklerine sahip, gölgelik noktalarda da çalışabilen ve altındaki zeminin seviyesini bularak yüzeyin ayrıntılı bir yükseklik haritasını oluşturabiliyor.</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https://arkeofili.com/wp-content/uploads/2018/02/gua3.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6" name="5 Dikdörtgen"/>
          <p:cNvSpPr/>
          <p:nvPr/>
        </p:nvSpPr>
        <p:spPr>
          <a:xfrm>
            <a:off x="395536" y="6093296"/>
            <a:ext cx="8568952" cy="462050"/>
          </a:xfrm>
          <a:prstGeom prst="rect">
            <a:avLst/>
          </a:prstGeom>
        </p:spPr>
        <p:txBody>
          <a:bodyPr wrap="square">
            <a:spAutoFit/>
          </a:bodyPr>
          <a:lstStyle/>
          <a:p>
            <a:pPr algn="ctr">
              <a:lnSpc>
                <a:spcPct val="150000"/>
              </a:lnSpc>
            </a:pPr>
            <a:r>
              <a:rPr lang="tr-TR" dirty="0" smtClean="0">
                <a:solidFill>
                  <a:schemeClr val="bg1"/>
                </a:solidFill>
                <a:latin typeface="Bahnschrift SemiLight" pitchFamily="34" charset="0"/>
              </a:rPr>
              <a:t>Lazer taramaları, 60.000’den fazla bilinmeyen Maya yapısını ortaya çıkardı</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8" name="Picture 4" descr="https://www.tripsavvy.com/thmb/jA7qabHnsvkD0hqKHv81Q2sihAk=/4368x2912/filters:fill(auto,1)/aerial-of-tikal-archeological-site--148848285-5c8f92e646e0fb000146ad7d.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6" name="5 Dikdörtgen"/>
          <p:cNvSpPr/>
          <p:nvPr/>
        </p:nvSpPr>
        <p:spPr>
          <a:xfrm>
            <a:off x="395536" y="6093296"/>
            <a:ext cx="8568952" cy="462050"/>
          </a:xfrm>
          <a:prstGeom prst="rect">
            <a:avLst/>
          </a:prstGeom>
        </p:spPr>
        <p:txBody>
          <a:bodyPr wrap="square">
            <a:spAutoFit/>
          </a:bodyPr>
          <a:lstStyle/>
          <a:p>
            <a:pPr algn="ctr">
              <a:lnSpc>
                <a:spcPct val="150000"/>
              </a:lnSpc>
            </a:pPr>
            <a:r>
              <a:rPr lang="tr-TR" dirty="0" smtClean="0">
                <a:solidFill>
                  <a:schemeClr val="bg1"/>
                </a:solidFill>
                <a:latin typeface="Bahnschrift SemiLight" pitchFamily="34" charset="0"/>
              </a:rPr>
              <a:t>Lazer taramaları, 60.000’den fazla bilinmeyen Maya yapısını ortaya çıkardı</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https://media.npr.org/assets/img/2018/02/02/08_tikal_puro_close_custom-984084aade628c614d2d20497e92d15d9e04c37a-s800-c85.png"/>
          <p:cNvPicPr>
            <a:picLocks noChangeAspect="1" noChangeArrowheads="1"/>
          </p:cNvPicPr>
          <p:nvPr/>
        </p:nvPicPr>
        <p:blipFill>
          <a:blip r:embed="rId2" cstate="print"/>
          <a:srcRect/>
          <a:stretch>
            <a:fillRect/>
          </a:stretch>
        </p:blipFill>
        <p:spPr bwMode="auto">
          <a:xfrm>
            <a:off x="179512" y="188640"/>
            <a:ext cx="8784976" cy="6457554"/>
          </a:xfrm>
          <a:prstGeom prst="rect">
            <a:avLst/>
          </a:prstGeom>
          <a:noFill/>
        </p:spPr>
      </p:pic>
      <p:sp>
        <p:nvSpPr>
          <p:cNvPr id="6" name="5 Dikdörtgen"/>
          <p:cNvSpPr/>
          <p:nvPr/>
        </p:nvSpPr>
        <p:spPr>
          <a:xfrm>
            <a:off x="251520" y="260648"/>
            <a:ext cx="8568952" cy="462050"/>
          </a:xfrm>
          <a:prstGeom prst="rect">
            <a:avLst/>
          </a:prstGeom>
        </p:spPr>
        <p:txBody>
          <a:bodyPr wrap="square">
            <a:spAutoFit/>
          </a:bodyPr>
          <a:lstStyle/>
          <a:p>
            <a:pPr algn="ctr">
              <a:lnSpc>
                <a:spcPct val="150000"/>
              </a:lnSpc>
            </a:pPr>
            <a:r>
              <a:rPr lang="tr-TR" dirty="0" smtClean="0">
                <a:solidFill>
                  <a:schemeClr val="bg1"/>
                </a:solidFill>
                <a:latin typeface="Bahnschrift SemiLight" pitchFamily="34" charset="0"/>
              </a:rPr>
              <a:t>Lazer taramaları, 60.000’den fazla bilinmeyen Maya yapısını ortaya çıkardı</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1414746"/>
          </a:xfrm>
          <a:prstGeom prst="rect">
            <a:avLst/>
          </a:prstGeom>
        </p:spPr>
        <p:txBody>
          <a:bodyPr wrap="square">
            <a:spAutoFit/>
          </a:bodyPr>
          <a:lstStyle/>
          <a:p>
            <a:pPr algn="just">
              <a:lnSpc>
                <a:spcPct val="150000"/>
              </a:lnSpc>
            </a:pPr>
            <a:r>
              <a:rPr lang="tr-TR" sz="2000" dirty="0" smtClean="0">
                <a:latin typeface="Bahnschrift SemiLight" pitchFamily="34" charset="0"/>
              </a:rPr>
              <a:t>Google timelapse sayfası ile dünya üzerindeki herhangi bir konumun mekansal değişimini (1984-2018) görüntüleyebilirsiniz. </a:t>
            </a:r>
          </a:p>
          <a:p>
            <a:pPr algn="just">
              <a:lnSpc>
                <a:spcPct val="150000"/>
              </a:lnSpc>
            </a:pPr>
            <a:r>
              <a:rPr lang="tr-TR" sz="2000" dirty="0" smtClean="0">
                <a:latin typeface="Bahnschrift SemiLight" pitchFamily="34" charset="0"/>
                <a:hlinkClick r:id="rId4"/>
              </a:rPr>
              <a:t>https://earthengine.google.com/timelapse/</a:t>
            </a:r>
            <a:endParaRPr lang="tr-TR" sz="2000" dirty="0">
              <a:latin typeface="Bahnschrift SemiLight" pitchFamily="34" charset="0"/>
            </a:endParaRPr>
          </a:p>
        </p:txBody>
      </p:sp>
      <p:sp>
        <p:nvSpPr>
          <p:cNvPr id="229386" name="AutoShape 10" descr="About us Icons - Download 44 Free About us icons he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sp>
        <p:nvSpPr>
          <p:cNvPr id="229388" name="AutoShape 12" descr="About us Icons - Download 44 Free About us icons he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pic>
        <p:nvPicPr>
          <p:cNvPr id="229390"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516216" y="1628800"/>
            <a:ext cx="2212504" cy="221250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MEKANSAL VERİLER  HARİTALARA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NASIL  AKTARILIR?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827584" y="764704"/>
            <a:ext cx="7560840" cy="489654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100" dirty="0" smtClean="0">
                <a:solidFill>
                  <a:schemeClr val="bg1"/>
                </a:solidFill>
                <a:latin typeface="Bahnschrift Light" pitchFamily="34" charset="0"/>
              </a:rPr>
              <a:t>CBS-Coğrafi Bilgi Sistemleri  </a:t>
            </a:r>
            <a:br>
              <a:rPr lang="tr-TR" sz="3100" dirty="0" smtClean="0">
                <a:solidFill>
                  <a:schemeClr val="bg1"/>
                </a:solidFill>
                <a:latin typeface="Bahnschrift Light" pitchFamily="34" charset="0"/>
              </a:rPr>
            </a:br>
            <a:r>
              <a:rPr lang="tr-TR" sz="3100" dirty="0" smtClean="0">
                <a:solidFill>
                  <a:schemeClr val="bg1"/>
                </a:solidFill>
                <a:latin typeface="Bahnschrift Light" pitchFamily="34" charset="0"/>
              </a:rPr>
              <a:t>Doğal ve beşerî sistemlere ait her türlü verinin bir veri tabanında toplanması; amaca göre bu verilerle çeşitli analizler yapılması; bu analizlerin sonuçlarının harita, tablo ve grafik şeklinde gösterilmesi için tasarlanmış olan bir bilgisayar sistemidir.</a:t>
            </a:r>
            <a:r>
              <a:rPr lang="tr-TR" sz="4000" b="1" dirty="0" smtClean="0">
                <a:solidFill>
                  <a:srgbClr val="0070C0"/>
                </a:solidFill>
              </a:rPr>
              <a:t/>
            </a:r>
            <a:br>
              <a:rPr lang="tr-TR" sz="4000" b="1" dirty="0" smtClean="0">
                <a:solidFill>
                  <a:srgbClr val="0070C0"/>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1340768"/>
            <a:ext cx="8136904" cy="360040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3100" dirty="0" smtClean="0">
                <a:solidFill>
                  <a:schemeClr val="bg1"/>
                </a:solidFill>
                <a:latin typeface="Bahnschrift SemiLight" pitchFamily="34" charset="0"/>
              </a:rPr>
              <a:t>Dünya üzerindeki mekânsal veriler; </a:t>
            </a:r>
            <a:br>
              <a:rPr lang="tr-TR" sz="3100" dirty="0" smtClean="0">
                <a:solidFill>
                  <a:schemeClr val="bg1"/>
                </a:solidFill>
                <a:latin typeface="Bahnschrift SemiLight" pitchFamily="34" charset="0"/>
              </a:rPr>
            </a:br>
            <a:r>
              <a:rPr lang="tr-TR" sz="3100" dirty="0" smtClean="0">
                <a:solidFill>
                  <a:schemeClr val="accent5">
                    <a:lumMod val="60000"/>
                    <a:lumOff val="40000"/>
                  </a:schemeClr>
                </a:solidFill>
                <a:latin typeface="Bahnschrift SemiLight" pitchFamily="34" charset="0"/>
              </a:rPr>
              <a:t>nokta, çizgi ve alan</a:t>
            </a:r>
            <a:r>
              <a:rPr lang="tr-TR" sz="3100" dirty="0" smtClean="0">
                <a:solidFill>
                  <a:schemeClr val="bg1"/>
                </a:solidFill>
                <a:latin typeface="Bahnschrift SemiLight" pitchFamily="34" charset="0"/>
              </a:rPr>
              <a:t> olarak harita üzerine  aktarılabilir. </a:t>
            </a:r>
            <a:r>
              <a:rPr lang="tr-TR" sz="2700" b="1" dirty="0" smtClean="0">
                <a:solidFill>
                  <a:schemeClr val="bg1"/>
                </a:solidFill>
                <a:latin typeface="Bahnschrift SemiLight" pitchFamily="34" charset="0"/>
              </a:rPr>
              <a:t/>
            </a:r>
            <a:br>
              <a:rPr lang="tr-TR" sz="2700" b="1" dirty="0" smtClean="0">
                <a:solidFill>
                  <a:schemeClr val="bg1"/>
                </a:solidFill>
                <a:latin typeface="Bahnschrift SemiLight" pitchFamily="34" charset="0"/>
              </a:rPr>
            </a:br>
            <a:r>
              <a:rPr lang="tr-TR" sz="4000" dirty="0" smtClean="0">
                <a:solidFill>
                  <a:schemeClr val="bg1"/>
                </a:solidFill>
                <a:latin typeface="Bahnschrift SemiLight" pitchFamily="34" charset="0"/>
              </a:rPr>
              <a:t/>
            </a:r>
            <a:br>
              <a:rPr lang="tr-TR" sz="4000" dirty="0" smtClean="0">
                <a:solidFill>
                  <a:schemeClr val="bg1"/>
                </a:solidFill>
                <a:latin typeface="Bahnschrift SemiLight" pitchFamily="34" charset="0"/>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dministrator\Desktop\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1124744"/>
            <a:ext cx="7307014" cy="505931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3 Dikdörtgen"/>
          <p:cNvSpPr/>
          <p:nvPr/>
        </p:nvSpPr>
        <p:spPr>
          <a:xfrm>
            <a:off x="179512" y="6309320"/>
            <a:ext cx="8424936" cy="369332"/>
          </a:xfrm>
          <a:prstGeom prst="rect">
            <a:avLst/>
          </a:prstGeom>
        </p:spPr>
        <p:txBody>
          <a:bodyPr wrap="square">
            <a:spAutoFit/>
          </a:bodyPr>
          <a:lstStyle/>
          <a:p>
            <a:r>
              <a:rPr lang="tr-TR" dirty="0" smtClean="0"/>
              <a:t>MEB 9.Sınıf Ders Kitabından</a:t>
            </a:r>
            <a:endParaRPr lang="tr-T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1340768"/>
            <a:ext cx="8136904" cy="360040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2800" dirty="0" smtClean="0">
                <a:solidFill>
                  <a:schemeClr val="bg1"/>
                </a:solidFill>
                <a:latin typeface="Bahnschrift SemiLight" pitchFamily="34" charset="0"/>
              </a:rPr>
              <a:t>Göller, denizler,ova,orman,tarım alanları, sanayi bölgeleri vb. </a:t>
            </a:r>
            <a:r>
              <a:rPr lang="tr-TR" sz="2800" dirty="0" smtClean="0">
                <a:solidFill>
                  <a:schemeClr val="accent5">
                    <a:lumMod val="60000"/>
                    <a:lumOff val="40000"/>
                  </a:schemeClr>
                </a:solidFill>
                <a:latin typeface="Bahnschrift SemiLight" pitchFamily="34" charset="0"/>
              </a:rPr>
              <a:t>alan</a:t>
            </a:r>
            <a:r>
              <a:rPr lang="tr-TR" sz="2800" dirty="0" smtClean="0">
                <a:solidFill>
                  <a:schemeClr val="bg1"/>
                </a:solidFill>
                <a:latin typeface="Bahnschrift SemiLight" pitchFamily="34" charset="0"/>
              </a:rPr>
              <a:t> olarak; akarsular,yollar, fay hatları, sınırlar vb. </a:t>
            </a:r>
            <a:r>
              <a:rPr lang="tr-TR" sz="2800" dirty="0" smtClean="0">
                <a:solidFill>
                  <a:schemeClr val="accent5">
                    <a:lumMod val="60000"/>
                    <a:lumOff val="40000"/>
                  </a:schemeClr>
                </a:solidFill>
                <a:latin typeface="Bahnschrift SemiLight" pitchFamily="34" charset="0"/>
              </a:rPr>
              <a:t>çizgiler </a:t>
            </a:r>
            <a:r>
              <a:rPr lang="tr-TR" sz="2800" dirty="0" smtClean="0">
                <a:solidFill>
                  <a:schemeClr val="bg1"/>
                </a:solidFill>
                <a:latin typeface="Bahnschrift SemiLight" pitchFamily="34" charset="0"/>
              </a:rPr>
              <a:t>şeklinde; ölçeğe bağlı olarak değişmekle beraber genellikle yerleşim merkezleri, doruklar vb. </a:t>
            </a:r>
            <a:r>
              <a:rPr lang="tr-TR" sz="2800" dirty="0" smtClean="0">
                <a:solidFill>
                  <a:schemeClr val="accent5">
                    <a:lumMod val="60000"/>
                    <a:lumOff val="40000"/>
                  </a:schemeClr>
                </a:solidFill>
                <a:latin typeface="Bahnschrift SemiLight" pitchFamily="34" charset="0"/>
              </a:rPr>
              <a:t>nokta </a:t>
            </a:r>
            <a:r>
              <a:rPr lang="tr-TR" sz="2800" dirty="0" smtClean="0">
                <a:solidFill>
                  <a:schemeClr val="bg1"/>
                </a:solidFill>
                <a:latin typeface="Bahnschrift SemiLight" pitchFamily="34" charset="0"/>
              </a:rPr>
              <a:t>şeklinde haritalara aktarılır.</a:t>
            </a:r>
            <a:r>
              <a:rPr lang="tr-TR" sz="2700" dirty="0" smtClean="0">
                <a:solidFill>
                  <a:schemeClr val="bg1"/>
                </a:solidFill>
                <a:latin typeface="Bahnschrift SemiLight" pitchFamily="34" charset="0"/>
              </a:rPr>
              <a:t> </a:t>
            </a:r>
            <a:r>
              <a:rPr lang="tr-TR" sz="2700" b="1" dirty="0" smtClean="0">
                <a:solidFill>
                  <a:schemeClr val="bg1"/>
                </a:solidFill>
                <a:latin typeface="Bahnschrift SemiLight" pitchFamily="34" charset="0"/>
              </a:rPr>
              <a:t/>
            </a:r>
            <a:br>
              <a:rPr lang="tr-TR" sz="2700" b="1" dirty="0" smtClean="0">
                <a:solidFill>
                  <a:schemeClr val="bg1"/>
                </a:solidFill>
                <a:latin typeface="Bahnschrift SemiLight" pitchFamily="34" charset="0"/>
              </a:rPr>
            </a:br>
            <a:r>
              <a:rPr lang="tr-TR" sz="4000" dirty="0" smtClean="0">
                <a:solidFill>
                  <a:schemeClr val="bg1"/>
                </a:solidFill>
                <a:latin typeface="Bahnschrift SemiLight" pitchFamily="34" charset="0"/>
              </a:rPr>
              <a:t/>
            </a:r>
            <a:br>
              <a:rPr lang="tr-TR" sz="4000" dirty="0" smtClean="0">
                <a:solidFill>
                  <a:schemeClr val="bg1"/>
                </a:solidFill>
                <a:latin typeface="Bahnschrift SemiLight" pitchFamily="34" charset="0"/>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alasayvan.net/attachments/cografya-89426d1431766740/fiziki-ve-siyasi-haritalar-hakk-nda-bilgiler.jpg"/>
          <p:cNvPicPr>
            <a:picLocks noChangeAspect="1" noChangeArrowheads="1"/>
          </p:cNvPicPr>
          <p:nvPr/>
        </p:nvPicPr>
        <p:blipFill>
          <a:blip r:embed="rId2" cstate="print"/>
          <a:srcRect/>
          <a:stretch>
            <a:fillRect/>
          </a:stretch>
        </p:blipFill>
        <p:spPr bwMode="auto">
          <a:xfrm>
            <a:off x="0" y="1124744"/>
            <a:ext cx="9144000" cy="5544616"/>
          </a:xfrm>
          <a:prstGeom prst="rect">
            <a:avLst/>
          </a:prstGeom>
          <a:noFill/>
        </p:spPr>
      </p:pic>
      <p:cxnSp>
        <p:nvCxnSpPr>
          <p:cNvPr id="6" name="5 Düz Ok Bağlayıcısı"/>
          <p:cNvCxnSpPr/>
          <p:nvPr/>
        </p:nvCxnSpPr>
        <p:spPr>
          <a:xfrm flipH="1" flipV="1">
            <a:off x="6444208" y="836712"/>
            <a:ext cx="1512168" cy="2808312"/>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sp>
        <p:nvSpPr>
          <p:cNvPr id="9" name="8 Metin kutusu"/>
          <p:cNvSpPr txBox="1"/>
          <p:nvPr/>
        </p:nvSpPr>
        <p:spPr>
          <a:xfrm>
            <a:off x="5868144" y="332656"/>
            <a:ext cx="1187624" cy="461665"/>
          </a:xfrm>
          <a:prstGeom prst="rect">
            <a:avLst/>
          </a:prstGeom>
          <a:noFill/>
        </p:spPr>
        <p:txBody>
          <a:bodyPr wrap="square" rtlCol="0">
            <a:spAutoFit/>
          </a:bodyPr>
          <a:lstStyle/>
          <a:p>
            <a:pPr algn="ctr"/>
            <a:r>
              <a:rPr lang="tr-TR" sz="2400" dirty="0" smtClean="0">
                <a:latin typeface="Bahnschrift Light" pitchFamily="34" charset="0"/>
              </a:rPr>
              <a:t>Alan </a:t>
            </a:r>
            <a:endParaRPr lang="tr-TR" sz="2400" dirty="0">
              <a:latin typeface="Bahnschrift Light" pitchFamily="34" charset="0"/>
            </a:endParaRPr>
          </a:p>
        </p:txBody>
      </p:sp>
      <p:cxnSp>
        <p:nvCxnSpPr>
          <p:cNvPr id="10" name="9 Düz Ok Bağlayıcısı"/>
          <p:cNvCxnSpPr/>
          <p:nvPr/>
        </p:nvCxnSpPr>
        <p:spPr>
          <a:xfrm flipV="1">
            <a:off x="2339752" y="620688"/>
            <a:ext cx="216024" cy="2304256"/>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sp>
        <p:nvSpPr>
          <p:cNvPr id="13" name="12 Metin kutusu"/>
          <p:cNvSpPr txBox="1"/>
          <p:nvPr/>
        </p:nvSpPr>
        <p:spPr>
          <a:xfrm>
            <a:off x="1979712" y="188640"/>
            <a:ext cx="1187624" cy="461665"/>
          </a:xfrm>
          <a:prstGeom prst="rect">
            <a:avLst/>
          </a:prstGeom>
          <a:noFill/>
        </p:spPr>
        <p:txBody>
          <a:bodyPr wrap="square" rtlCol="0">
            <a:spAutoFit/>
          </a:bodyPr>
          <a:lstStyle/>
          <a:p>
            <a:pPr algn="ctr"/>
            <a:r>
              <a:rPr lang="tr-TR" sz="2400" dirty="0" smtClean="0">
                <a:latin typeface="Bahnschrift Light" pitchFamily="34" charset="0"/>
              </a:rPr>
              <a:t>Çizgi </a:t>
            </a:r>
            <a:endParaRPr lang="tr-TR" sz="2400" dirty="0">
              <a:latin typeface="Bahnschrift Light" pitchFamily="34" charset="0"/>
            </a:endParaRPr>
          </a:p>
        </p:txBody>
      </p:sp>
      <p:sp>
        <p:nvSpPr>
          <p:cNvPr id="14" name="13 Metin kutusu"/>
          <p:cNvSpPr txBox="1"/>
          <p:nvPr/>
        </p:nvSpPr>
        <p:spPr>
          <a:xfrm>
            <a:off x="3779912" y="116632"/>
            <a:ext cx="1187624" cy="461665"/>
          </a:xfrm>
          <a:prstGeom prst="rect">
            <a:avLst/>
          </a:prstGeom>
          <a:noFill/>
        </p:spPr>
        <p:txBody>
          <a:bodyPr wrap="square" rtlCol="0">
            <a:spAutoFit/>
          </a:bodyPr>
          <a:lstStyle/>
          <a:p>
            <a:pPr algn="ctr"/>
            <a:r>
              <a:rPr lang="tr-TR" sz="2400" dirty="0" smtClean="0">
                <a:latin typeface="Bahnschrift Light" pitchFamily="34" charset="0"/>
              </a:rPr>
              <a:t>Nokta </a:t>
            </a:r>
            <a:endParaRPr lang="tr-TR" sz="2400" dirty="0">
              <a:latin typeface="Bahnschrift Light" pitchFamily="34" charset="0"/>
            </a:endParaRPr>
          </a:p>
        </p:txBody>
      </p:sp>
      <p:cxnSp>
        <p:nvCxnSpPr>
          <p:cNvPr id="15" name="14 Düz Ok Bağlayıcısı"/>
          <p:cNvCxnSpPr>
            <a:endCxn id="14" idx="2"/>
          </p:cNvCxnSpPr>
          <p:nvPr/>
        </p:nvCxnSpPr>
        <p:spPr>
          <a:xfrm flipV="1">
            <a:off x="4355976" y="578297"/>
            <a:ext cx="17748" cy="2058615"/>
          </a:xfrm>
          <a:prstGeom prst="straightConnector1">
            <a:avLst/>
          </a:prstGeom>
          <a:ln>
            <a:prstDash val="sysDash"/>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İZDÜŞÜM ALAN NEDİR?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dwallpaper-world_39086372.jpg"/>
          <p:cNvPicPr>
            <a:picLocks noChangeAspect="1"/>
          </p:cNvPicPr>
          <p:nvPr/>
        </p:nvPicPr>
        <p:blipFill>
          <a:blip r:embed="rId2" cstate="print"/>
          <a:stretch>
            <a:fillRect/>
          </a:stretch>
        </p:blipFill>
        <p:spPr>
          <a:xfrm>
            <a:off x="179512" y="188640"/>
            <a:ext cx="8784976" cy="6480720"/>
          </a:xfrm>
          <a:prstGeom prst="rect">
            <a:avLst/>
          </a:prstGeom>
        </p:spPr>
      </p:pic>
      <p:sp>
        <p:nvSpPr>
          <p:cNvPr id="27652" name="Rectangle 4"/>
          <p:cNvSpPr>
            <a:spLocks noChangeArrowheads="1"/>
          </p:cNvSpPr>
          <p:nvPr/>
        </p:nvSpPr>
        <p:spPr bwMode="auto">
          <a:xfrm>
            <a:off x="251520" y="722312"/>
            <a:ext cx="8352928" cy="21544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400" b="0" i="0" u="none" strike="noStrike" cap="none" normalizeH="0" baseline="0" dirty="0" smtClean="0">
                <a:ln>
                  <a:noFill/>
                </a:ln>
                <a:solidFill>
                  <a:srgbClr val="000000"/>
                </a:solidFill>
                <a:effectLst/>
                <a:latin typeface="Bahnschrift Light" pitchFamily="34" charset="0"/>
                <a:cs typeface="Times New Roman" pitchFamily="18" charset="0"/>
              </a:rPr>
              <a:t> </a:t>
            </a:r>
            <a:endParaRPr kumimoji="0" lang="tr-TR" sz="1400" b="0" i="0" u="none" strike="noStrike" cap="none" normalizeH="0" baseline="0" dirty="0" smtClean="0">
              <a:ln>
                <a:noFill/>
              </a:ln>
              <a:solidFill>
                <a:schemeClr val="tx1"/>
              </a:solidFill>
              <a:effectLst/>
              <a:latin typeface="Bahnschrift Light" pitchFamily="34" charset="0"/>
              <a:cs typeface="Arial" pitchFamily="34" charset="0"/>
            </a:endParaRPr>
          </a:p>
        </p:txBody>
      </p:sp>
      <p:sp>
        <p:nvSpPr>
          <p:cNvPr id="7" name="6 Dikdörtgen"/>
          <p:cNvSpPr/>
          <p:nvPr/>
        </p:nvSpPr>
        <p:spPr>
          <a:xfrm>
            <a:off x="323528" y="332656"/>
            <a:ext cx="8424936" cy="1338828"/>
          </a:xfrm>
          <a:prstGeom prst="rect">
            <a:avLst/>
          </a:prstGeom>
        </p:spPr>
        <p:txBody>
          <a:bodyPr wrap="square">
            <a:spAutoFit/>
          </a:bodyPr>
          <a:lstStyle/>
          <a:p>
            <a:pPr>
              <a:lnSpc>
                <a:spcPct val="150000"/>
              </a:lnSpc>
            </a:pPr>
            <a:r>
              <a:rPr lang="tr-TR" u="sng" dirty="0" smtClean="0">
                <a:solidFill>
                  <a:srgbClr val="FF0000"/>
                </a:solidFill>
                <a:latin typeface="Bahnschrift Light" pitchFamily="34" charset="0"/>
              </a:rPr>
              <a:t>Gerçek Alan;</a:t>
            </a:r>
          </a:p>
          <a:p>
            <a:pPr>
              <a:lnSpc>
                <a:spcPct val="150000"/>
              </a:lnSpc>
            </a:pPr>
            <a:r>
              <a:rPr lang="tr-TR" dirty="0" smtClean="0">
                <a:solidFill>
                  <a:schemeClr val="bg1"/>
                </a:solidFill>
                <a:latin typeface="Bahnschrift Light" pitchFamily="34" charset="0"/>
              </a:rPr>
              <a:t>Yer şekillerinin engebe, eğim ve yükseltilerini dikkate alarak hesaplanır.</a:t>
            </a:r>
          </a:p>
          <a:p>
            <a:pPr>
              <a:lnSpc>
                <a:spcPct val="150000"/>
              </a:lnSpc>
            </a:pPr>
            <a:endParaRPr lang="tr-TR" dirty="0" smtClean="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hdwallpaper-world_39086372.jpg"/>
          <p:cNvPicPr>
            <a:picLocks noChangeAspect="1"/>
          </p:cNvPicPr>
          <p:nvPr/>
        </p:nvPicPr>
        <p:blipFill>
          <a:blip r:embed="rId2" cstate="print"/>
          <a:stretch>
            <a:fillRect/>
          </a:stretch>
        </p:blipFill>
        <p:spPr>
          <a:xfrm>
            <a:off x="179512" y="188640"/>
            <a:ext cx="8784976" cy="6480720"/>
          </a:xfrm>
          <a:prstGeom prst="rect">
            <a:avLst/>
          </a:prstGeom>
        </p:spPr>
      </p:pic>
      <p:sp>
        <p:nvSpPr>
          <p:cNvPr id="27652" name="Rectangle 4"/>
          <p:cNvSpPr>
            <a:spLocks noChangeArrowheads="1"/>
          </p:cNvSpPr>
          <p:nvPr/>
        </p:nvSpPr>
        <p:spPr bwMode="auto">
          <a:xfrm>
            <a:off x="251520" y="722312"/>
            <a:ext cx="8352928" cy="21544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400" b="0" i="0" u="none" strike="noStrike" cap="none" normalizeH="0" baseline="0" dirty="0" smtClean="0">
                <a:ln>
                  <a:noFill/>
                </a:ln>
                <a:solidFill>
                  <a:srgbClr val="000000"/>
                </a:solidFill>
                <a:effectLst/>
                <a:latin typeface="Bahnschrift Light" pitchFamily="34" charset="0"/>
                <a:cs typeface="Times New Roman" pitchFamily="18" charset="0"/>
              </a:rPr>
              <a:t> </a:t>
            </a:r>
            <a:endParaRPr kumimoji="0" lang="tr-TR" sz="1400" b="0" i="0" u="none" strike="noStrike" cap="none" normalizeH="0" baseline="0" dirty="0" smtClean="0">
              <a:ln>
                <a:noFill/>
              </a:ln>
              <a:solidFill>
                <a:schemeClr val="tx1"/>
              </a:solidFill>
              <a:effectLst/>
              <a:latin typeface="Bahnschrift Light" pitchFamily="34" charset="0"/>
              <a:cs typeface="Arial" pitchFamily="34" charset="0"/>
            </a:endParaRPr>
          </a:p>
        </p:txBody>
      </p:sp>
      <p:sp>
        <p:nvSpPr>
          <p:cNvPr id="8" name="7 Dikdörtgen"/>
          <p:cNvSpPr/>
          <p:nvPr/>
        </p:nvSpPr>
        <p:spPr>
          <a:xfrm>
            <a:off x="251520" y="332656"/>
            <a:ext cx="8280920" cy="923330"/>
          </a:xfrm>
          <a:prstGeom prst="rect">
            <a:avLst/>
          </a:prstGeom>
        </p:spPr>
        <p:txBody>
          <a:bodyPr wrap="square">
            <a:spAutoFit/>
          </a:bodyPr>
          <a:lstStyle/>
          <a:p>
            <a:pPr>
              <a:lnSpc>
                <a:spcPct val="150000"/>
              </a:lnSpc>
            </a:pPr>
            <a:r>
              <a:rPr lang="tr-TR" u="sng" dirty="0" smtClean="0">
                <a:solidFill>
                  <a:srgbClr val="FF0000"/>
                </a:solidFill>
                <a:latin typeface="Bahnschrift Light" pitchFamily="34" charset="0"/>
              </a:rPr>
              <a:t>İzdüşüm  Alan;</a:t>
            </a:r>
          </a:p>
          <a:p>
            <a:pPr>
              <a:lnSpc>
                <a:spcPct val="150000"/>
              </a:lnSpc>
            </a:pPr>
            <a:r>
              <a:rPr lang="tr-TR" dirty="0" smtClean="0">
                <a:solidFill>
                  <a:schemeClr val="bg1"/>
                </a:solidFill>
                <a:latin typeface="Bahnschrift Light" pitchFamily="34" charset="0"/>
              </a:rPr>
              <a:t>Her yer düz ve deniz seviyesinde kabul edilir.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1340768"/>
            <a:ext cx="8136904" cy="360040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3100" dirty="0" smtClean="0">
                <a:solidFill>
                  <a:schemeClr val="bg1"/>
                </a:solidFill>
                <a:latin typeface="Bahnschrift SemiLight" pitchFamily="34" charset="0"/>
              </a:rPr>
              <a:t>Haritalara aktarılan alan </a:t>
            </a:r>
            <a:r>
              <a:rPr lang="tr-TR" sz="3100" dirty="0" smtClean="0">
                <a:solidFill>
                  <a:schemeClr val="accent5">
                    <a:lumMod val="60000"/>
                    <a:lumOff val="40000"/>
                  </a:schemeClr>
                </a:solidFill>
                <a:latin typeface="Bahnschrift SemiLight" pitchFamily="34" charset="0"/>
              </a:rPr>
              <a:t>izdüşüm alandır.</a:t>
            </a:r>
            <a:br>
              <a:rPr lang="tr-TR" sz="3100" dirty="0" smtClean="0">
                <a:solidFill>
                  <a:schemeClr val="accent5">
                    <a:lumMod val="60000"/>
                    <a:lumOff val="40000"/>
                  </a:schemeClr>
                </a:solidFill>
                <a:latin typeface="Bahnschrift SemiLight" pitchFamily="34" charset="0"/>
              </a:rPr>
            </a:br>
            <a:r>
              <a:rPr lang="tr-TR" sz="3100" dirty="0" smtClean="0">
                <a:solidFill>
                  <a:schemeClr val="bg1"/>
                </a:solidFill>
                <a:latin typeface="Bahnschrift SemiLight" pitchFamily="34" charset="0"/>
              </a:rPr>
              <a:t>Harita üzerinde bir alan hesaplanırken her yer düzmüş gibi kabul edilir.</a:t>
            </a:r>
            <a:r>
              <a:rPr lang="tr-TR" sz="3100" b="1" dirty="0" smtClean="0">
                <a:solidFill>
                  <a:schemeClr val="bg1"/>
                </a:solidFill>
                <a:latin typeface="Bahnschrift SemiLight" pitchFamily="34" charset="0"/>
              </a:rPr>
              <a:t/>
            </a:r>
            <a:br>
              <a:rPr lang="tr-TR" sz="3100" b="1" dirty="0" smtClean="0">
                <a:solidFill>
                  <a:schemeClr val="bg1"/>
                </a:solidFill>
                <a:latin typeface="Bahnschrift SemiLight" pitchFamily="34" charset="0"/>
              </a:rPr>
            </a:br>
            <a:r>
              <a:rPr lang="tr-TR" sz="4000" dirty="0" smtClean="0">
                <a:solidFill>
                  <a:schemeClr val="bg1"/>
                </a:solidFill>
                <a:latin typeface="Bahnschrift SemiLight" pitchFamily="34" charset="0"/>
              </a:rPr>
              <a:t/>
            </a:r>
            <a:br>
              <a:rPr lang="tr-TR" sz="4000" dirty="0" smtClean="0">
                <a:solidFill>
                  <a:schemeClr val="bg1"/>
                </a:solidFill>
                <a:latin typeface="Bahnschrift SemiLight" pitchFamily="34" charset="0"/>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ttps://images.fineartamerica.com/images/artworkimages/mediumlarge/1/turkey-country-3d-render-topographic-map-neutral-frank-ramspott.jpg"/>
          <p:cNvPicPr>
            <a:picLocks noChangeAspect="1" noChangeArrowheads="1"/>
          </p:cNvPicPr>
          <p:nvPr/>
        </p:nvPicPr>
        <p:blipFill>
          <a:blip r:embed="rId3" cstate="print"/>
          <a:srcRect t="16800" b="17681"/>
          <a:stretch>
            <a:fillRect/>
          </a:stretch>
        </p:blipFill>
        <p:spPr bwMode="auto">
          <a:xfrm>
            <a:off x="179512" y="188640"/>
            <a:ext cx="8784976" cy="6480720"/>
          </a:xfrm>
          <a:prstGeom prst="rect">
            <a:avLst/>
          </a:prstGeom>
          <a:noFill/>
        </p:spPr>
      </p:pic>
      <p:sp>
        <p:nvSpPr>
          <p:cNvPr id="4" name="3 Dikdörtgen"/>
          <p:cNvSpPr/>
          <p:nvPr/>
        </p:nvSpPr>
        <p:spPr>
          <a:xfrm>
            <a:off x="1907704" y="764704"/>
            <a:ext cx="4572000" cy="867032"/>
          </a:xfrm>
          <a:prstGeom prst="rect">
            <a:avLst/>
          </a:prstGeom>
        </p:spPr>
        <p:txBody>
          <a:bodyPr>
            <a:spAutoFit/>
          </a:bodyPr>
          <a:lstStyle/>
          <a:p>
            <a:pPr algn="ctr">
              <a:lnSpc>
                <a:spcPct val="150000"/>
              </a:lnSpc>
            </a:pPr>
            <a:r>
              <a:rPr lang="tr-TR" dirty="0" smtClean="0">
                <a:latin typeface="Bahnschrift SemiLight" pitchFamily="34" charset="0"/>
              </a:rPr>
              <a:t>Türkiye’nin gerçek alanı ; 814.578 km² </a:t>
            </a:r>
          </a:p>
          <a:p>
            <a:pPr algn="ctr">
              <a:lnSpc>
                <a:spcPct val="150000"/>
              </a:lnSpc>
            </a:pPr>
            <a:r>
              <a:rPr lang="tr-TR" dirty="0" smtClean="0">
                <a:latin typeface="Bahnschrift SemiLight" pitchFamily="34" charset="0"/>
              </a:rPr>
              <a:t> iz düşüm alanı ; 779.452 km² dir.</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https://images.fineartamerica.com/images/artworkimages/mediumlarge/1/west-mediterranean-sea-3d-render-topographic-map-neutral-frank-ramspott.jpg"/>
          <p:cNvPicPr>
            <a:picLocks noChangeAspect="1" noChangeArrowheads="1"/>
          </p:cNvPicPr>
          <p:nvPr/>
        </p:nvPicPr>
        <p:blipFill>
          <a:blip r:embed="rId3" cstate="print"/>
          <a:srcRect t="13440" b="9281"/>
          <a:stretch>
            <a:fillRect/>
          </a:stretch>
        </p:blipFill>
        <p:spPr bwMode="auto">
          <a:xfrm>
            <a:off x="251520" y="233264"/>
            <a:ext cx="8640960" cy="6436096"/>
          </a:xfrm>
          <a:prstGeom prst="rect">
            <a:avLst/>
          </a:prstGeom>
          <a:noFill/>
        </p:spPr>
      </p:pic>
      <p:sp>
        <p:nvSpPr>
          <p:cNvPr id="4" name="3 Dikdörtgen"/>
          <p:cNvSpPr/>
          <p:nvPr/>
        </p:nvSpPr>
        <p:spPr>
          <a:xfrm>
            <a:off x="2483768" y="5733256"/>
            <a:ext cx="6480720" cy="867032"/>
          </a:xfrm>
          <a:prstGeom prst="rect">
            <a:avLst/>
          </a:prstGeom>
        </p:spPr>
        <p:txBody>
          <a:bodyPr wrap="square">
            <a:spAutoFit/>
          </a:bodyPr>
          <a:lstStyle/>
          <a:p>
            <a:pPr lvl="0" fontAlgn="base">
              <a:lnSpc>
                <a:spcPct val="150000"/>
              </a:lnSpc>
              <a:spcBef>
                <a:spcPct val="0"/>
              </a:spcBef>
              <a:spcAft>
                <a:spcPct val="0"/>
              </a:spcAft>
            </a:pPr>
            <a:r>
              <a:rPr lang="tr-TR" dirty="0" smtClean="0">
                <a:latin typeface="Bahnschrift Light" pitchFamily="34" charset="0"/>
                <a:cs typeface="Times New Roman" pitchFamily="18" charset="0"/>
              </a:rPr>
              <a:t>Gerçek alanla izdüşüm alan arasındaki  fark </a:t>
            </a:r>
          </a:p>
          <a:p>
            <a:pPr lvl="0" fontAlgn="base">
              <a:lnSpc>
                <a:spcPct val="150000"/>
              </a:lnSpc>
              <a:spcBef>
                <a:spcPct val="0"/>
              </a:spcBef>
              <a:spcAft>
                <a:spcPct val="0"/>
              </a:spcAft>
            </a:pPr>
            <a:r>
              <a:rPr lang="tr-TR" dirty="0" smtClean="0">
                <a:latin typeface="Bahnschrift Light" pitchFamily="34" charset="0"/>
                <a:cs typeface="Times New Roman" pitchFamily="18" charset="0"/>
              </a:rPr>
              <a:t>ne kadar fazla ise o bölge o kadar engebelidir.</a:t>
            </a:r>
            <a:endParaRPr lang="tr-TR" dirty="0" smtClean="0">
              <a:latin typeface="Bahnschrift Light"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cstate="print"/>
          <a:srcRect l="9681" t="19313" r="34976" b="6250"/>
          <a:stretch>
            <a:fillRect/>
          </a:stretch>
        </p:blipFill>
        <p:spPr bwMode="auto">
          <a:xfrm>
            <a:off x="539552" y="332656"/>
            <a:ext cx="7776864"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East Mediterranean Sea 3D Render Topographic Map Neutral Digital Art by  Frank Ramspott"/>
          <p:cNvPicPr>
            <a:picLocks noChangeAspect="1" noChangeArrowheads="1"/>
          </p:cNvPicPr>
          <p:nvPr/>
        </p:nvPicPr>
        <p:blipFill>
          <a:blip r:embed="rId3" cstate="print"/>
          <a:srcRect t="13476" b="3424"/>
          <a:stretch>
            <a:fillRect/>
          </a:stretch>
        </p:blipFill>
        <p:spPr bwMode="auto">
          <a:xfrm>
            <a:off x="179512" y="188640"/>
            <a:ext cx="8712968" cy="6480720"/>
          </a:xfrm>
          <a:prstGeom prst="rect">
            <a:avLst/>
          </a:prstGeom>
          <a:noFill/>
        </p:spPr>
      </p:pic>
      <p:sp>
        <p:nvSpPr>
          <p:cNvPr id="4" name="3 Dikdörtgen"/>
          <p:cNvSpPr/>
          <p:nvPr/>
        </p:nvSpPr>
        <p:spPr>
          <a:xfrm>
            <a:off x="395536" y="5085184"/>
            <a:ext cx="6264696" cy="1338828"/>
          </a:xfrm>
          <a:prstGeom prst="rect">
            <a:avLst/>
          </a:prstGeom>
        </p:spPr>
        <p:txBody>
          <a:bodyPr wrap="square">
            <a:spAutoFit/>
          </a:bodyPr>
          <a:lstStyle/>
          <a:p>
            <a:pPr algn="just">
              <a:lnSpc>
                <a:spcPct val="150000"/>
              </a:lnSpc>
            </a:pPr>
            <a:r>
              <a:rPr lang="tr-TR" dirty="0" smtClean="0">
                <a:latin typeface="Bahnschrift Light" pitchFamily="34" charset="0"/>
              </a:rPr>
              <a:t>Türkiye,İsviçre,Norveç,Şili, Afganistan vb ülkelerde gerçek alan ile izdüşüm alan arasındaki fark fazla iken;Mısır Hollanda Belçika,Libya Bangladeş vb ülkelerde fark azdır.</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7544" y="1556792"/>
            <a:ext cx="3888432" cy="4392488"/>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latin typeface="AR DARLING" pitchFamily="2" charset="0"/>
              </a:rPr>
              <a:t>    </a:t>
            </a:r>
            <a:br>
              <a:rPr lang="tr-TR" sz="4900" dirty="0" smtClean="0">
                <a:solidFill>
                  <a:schemeClr val="bg1"/>
                </a:solidFill>
                <a:latin typeface="AR DARLING" pitchFamily="2" charset="0"/>
              </a:rPr>
            </a:br>
            <a:r>
              <a:rPr lang="tr-TR" sz="4900" dirty="0" smtClean="0">
                <a:solidFill>
                  <a:schemeClr val="bg1"/>
                </a:solidFill>
                <a:latin typeface="AR DARLING" pitchFamily="2" charset="0"/>
              </a:rPr>
              <a:t/>
            </a:r>
            <a:br>
              <a:rPr lang="tr-TR" sz="49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4000" dirty="0" smtClean="0">
                <a:solidFill>
                  <a:schemeClr val="bg1"/>
                </a:solidFill>
                <a:latin typeface="AR DARLING" pitchFamily="2" charset="0"/>
              </a:rPr>
              <a:t/>
            </a:r>
            <a:br>
              <a:rPr lang="tr-TR" sz="4000" dirty="0" smtClean="0">
                <a:solidFill>
                  <a:schemeClr val="bg1"/>
                </a:solidFill>
                <a:latin typeface="AR DARLING" pitchFamily="2" charset="0"/>
              </a:rPr>
            </a:br>
            <a:r>
              <a:rPr lang="tr-TR" sz="3600" dirty="0" smtClean="0">
                <a:solidFill>
                  <a:schemeClr val="bg1"/>
                </a:solidFill>
              </a:rPr>
              <a:t/>
            </a:r>
            <a:br>
              <a:rPr lang="tr-TR" sz="3600" dirty="0" smtClean="0">
                <a:solidFill>
                  <a:schemeClr val="bg1"/>
                </a:solidFill>
              </a:rPr>
            </a:br>
            <a:r>
              <a:rPr lang="tr-TR" sz="3200" dirty="0" smtClean="0"/>
              <a:t> </a:t>
            </a:r>
            <a:r>
              <a:rPr lang="tr-TR" sz="3200" b="1" dirty="0" smtClean="0"/>
              <a:t/>
            </a:r>
            <a:br>
              <a:rPr lang="tr-TR" sz="3200" b="1" dirty="0" smtClean="0"/>
            </a:br>
            <a:r>
              <a:rPr lang="tr-TR" sz="4000" dirty="0" smtClean="0"/>
              <a:t/>
            </a:r>
            <a:br>
              <a:rPr lang="tr-TR" sz="4000" dirty="0" smtClean="0"/>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77858" name="Picture 2" descr="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r="1134"/>
          <a:stretch>
            <a:fillRect/>
          </a:stretch>
        </p:blipFill>
        <p:spPr bwMode="auto">
          <a:xfrm>
            <a:off x="611560" y="476672"/>
            <a:ext cx="7776864" cy="6001724"/>
          </a:xfrm>
          <a:prstGeom prst="rect">
            <a:avLst/>
          </a:prstGeom>
          <a:noFill/>
          <a:ln w="9525">
            <a:noFill/>
            <a:miter lim="800000"/>
            <a:headEnd/>
            <a:tailEnd/>
          </a:ln>
        </p:spPr>
      </p:pic>
      <p:sp>
        <p:nvSpPr>
          <p:cNvPr id="5" name="4 Metin kutusu"/>
          <p:cNvSpPr txBox="1"/>
          <p:nvPr/>
        </p:nvSpPr>
        <p:spPr>
          <a:xfrm>
            <a:off x="3131840" y="2996952"/>
            <a:ext cx="2664296" cy="923330"/>
          </a:xfrm>
          <a:prstGeom prst="rect">
            <a:avLst/>
          </a:prstGeom>
          <a:noFill/>
        </p:spPr>
        <p:txBody>
          <a:bodyPr wrap="square" rtlCol="0">
            <a:spAutoFit/>
          </a:bodyPr>
          <a:lstStyle/>
          <a:p>
            <a:pPr algn="ctr"/>
            <a:r>
              <a:rPr lang="tr-TR" sz="5400" dirty="0" smtClean="0">
                <a:latin typeface="Bahnschrift Light" pitchFamily="34" charset="0"/>
              </a:rPr>
              <a:t>CBS</a:t>
            </a:r>
            <a:endParaRPr lang="tr-TR" sz="5400" dirty="0">
              <a:latin typeface="Bahnschrift Light"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764704"/>
            <a:ext cx="7848872" cy="489654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2800" dirty="0" smtClean="0"/>
              <a:t/>
            </a:r>
            <a:br>
              <a:rPr lang="tr-TR" sz="2800" dirty="0" smtClean="0"/>
            </a:br>
            <a:r>
              <a:rPr lang="tr-TR" sz="3600" dirty="0" smtClean="0">
                <a:solidFill>
                  <a:schemeClr val="bg1"/>
                </a:solidFill>
                <a:latin typeface="Bahnschrift Light" pitchFamily="34" charset="0"/>
              </a:rPr>
              <a:t>CBS’nin temel öğeleri ve bileşenleri; bilgisayar (donanım), CBS programı, veriler, veri yönetimi analiz yöntemleri ve kullanıcılardır. </a:t>
            </a:r>
            <a:r>
              <a:rPr lang="tr-TR" sz="4000" b="1" dirty="0" smtClean="0">
                <a:solidFill>
                  <a:srgbClr val="0070C0"/>
                </a:solidFill>
              </a:rPr>
              <a:t/>
            </a:r>
            <a:br>
              <a:rPr lang="tr-TR" sz="4000" b="1" dirty="0" smtClean="0">
                <a:solidFill>
                  <a:srgbClr val="0070C0"/>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332656"/>
            <a:ext cx="8568952" cy="1754326"/>
          </a:xfrm>
          <a:prstGeom prst="rect">
            <a:avLst/>
          </a:prstGeom>
        </p:spPr>
        <p:txBody>
          <a:bodyPr wrap="square">
            <a:spAutoFit/>
          </a:bodyPr>
          <a:lstStyle/>
          <a:p>
            <a:pPr algn="just">
              <a:lnSpc>
                <a:spcPct val="150000"/>
              </a:lnSpc>
            </a:pPr>
            <a:r>
              <a:rPr lang="tr-TR" dirty="0" smtClean="0">
                <a:solidFill>
                  <a:srgbClr val="FF0000"/>
                </a:solidFill>
                <a:latin typeface="Bahnschrift Light" pitchFamily="34" charset="0"/>
              </a:rPr>
              <a:t>MTA Yerbilimleri Harita Görüntüleyici ve Çizim Editörü </a:t>
            </a:r>
            <a:r>
              <a:rPr lang="tr-TR" dirty="0" smtClean="0">
                <a:latin typeface="Bahnschrift Light" pitchFamily="34" charset="0"/>
              </a:rPr>
              <a:t>ile yaşadığınız bölgedeki aktif fayları,jeolojik formasyonları,depremleri,heyelanları,magmatik kayaçları görüntüleyebilir,basit bir arayüz ile CBS deneyimi yaşayabilirsiniz</a:t>
            </a:r>
            <a:r>
              <a:rPr lang="tr-TR" dirty="0" smtClean="0"/>
              <a:t>.</a:t>
            </a:r>
          </a:p>
          <a:p>
            <a:pPr algn="just">
              <a:lnSpc>
                <a:spcPct val="150000"/>
              </a:lnSpc>
            </a:pPr>
            <a:r>
              <a:rPr lang="tr-TR" dirty="0" smtClean="0">
                <a:hlinkClick r:id="rId4"/>
              </a:rPr>
              <a:t>http://yerbilimleri.mta.gov.tr/anasayfa.aspx</a:t>
            </a:r>
            <a:r>
              <a:rPr lang="tr-TR" dirty="0" smtClean="0"/>
              <a:t> </a:t>
            </a:r>
            <a:endParaRPr lang="tr-TR" dirty="0"/>
          </a:p>
        </p:txBody>
      </p:sp>
      <p:sp>
        <p:nvSpPr>
          <p:cNvPr id="229386" name="AutoShape 10" descr="About us Icons - Download 44 Free About us icons he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sp>
        <p:nvSpPr>
          <p:cNvPr id="229388" name="AutoShape 12" descr="About us Icons - Download 44 Free About us icons he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pic>
        <p:nvPicPr>
          <p:cNvPr id="229390"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516216" y="1628800"/>
            <a:ext cx="2212504" cy="221250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descr="Resim"/>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7132</TotalTime>
  <Words>464</Words>
  <Application>Microsoft Office PowerPoint</Application>
  <PresentationFormat>Ekran Gösterisi (4:3)</PresentationFormat>
  <Paragraphs>62</Paragraphs>
  <Slides>51</Slides>
  <Notes>11</Notes>
  <HiddenSlides>0</HiddenSlides>
  <MMClips>0</MMClips>
  <ScaleCrop>false</ScaleCrop>
  <HeadingPairs>
    <vt:vector size="4" baseType="variant">
      <vt:variant>
        <vt:lpstr>Tema</vt:lpstr>
      </vt:variant>
      <vt:variant>
        <vt:i4>1</vt:i4>
      </vt:variant>
      <vt:variant>
        <vt:lpstr>Slayt Başlıkları</vt:lpstr>
      </vt:variant>
      <vt:variant>
        <vt:i4>51</vt:i4>
      </vt:variant>
    </vt:vector>
  </HeadingPairs>
  <TitlesOfParts>
    <vt:vector size="52" baseType="lpstr">
      <vt:lpstr>Ofis Teması</vt:lpstr>
      <vt:lpstr>COĞRAFYA-9</vt:lpstr>
      <vt:lpstr>HARİTA BİLGİSİ</vt:lpstr>
      <vt:lpstr>CBS NEDİR?</vt:lpstr>
      <vt:lpstr>  CBS-Coğrafi Bilgi Sistemleri   Doğal ve beşerî sistemlere ait her türlü verinin bir veri tabanında toplanması; amaca göre bu verilerle çeşitli analizler yapılması; bu analizlerin sonuçlarının harita, tablo ve grafik şeklinde gösterilmesi için tasarlanmış olan bir bilgisayar sistemidir.   </vt:lpstr>
      <vt:lpstr>Slayt 5</vt:lpstr>
      <vt:lpstr>Slayt 6</vt:lpstr>
      <vt:lpstr>   CBS’nin temel öğeleri ve bileşenleri; bilgisayar (donanım), CBS programı, veriler, veri yönetimi analiz yöntemleri ve kullanıcılardır.    </vt:lpstr>
      <vt:lpstr>Slayt 8</vt:lpstr>
      <vt:lpstr>Slayt 9</vt:lpstr>
      <vt:lpstr>CBS NASIL ORTAYA ÇIKMIŞTIR?</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UZAKTAN ALGILAMA SİSTEMLERİ  NE İŞE YARAMAKTADIR?</vt:lpstr>
      <vt:lpstr> Atmosfer veya uzayda bir platforma yerleştirilmiş algılayıcı aracılığıyla yeryüzündeki fiziki ve beşerî her türlü mekânsal özelliğe ait bilginin toplanması, incelenmesi ve kaydedilmesi yöntemidir.   </vt:lpstr>
      <vt:lpstr>Slayt 26</vt:lpstr>
      <vt:lpstr>Slayt 27</vt:lpstr>
      <vt:lpstr>   .Arazi kullanımı, toprak, jeoloji, yeryüzü şekilleri, bitki örtüsü, tarım, sanayi, ulaşım gibi mekânsal veriler bu teknikle kolay bir şekilde haritalanır. Aynı zamanda madenler, yer altı suları, deniz ve okyanus tabanları gibi unsurların belirlenmesinde de uzaktan algılamadan faydalanılır.  </vt:lpstr>
      <vt:lpstr>Slayt 29</vt:lpstr>
      <vt:lpstr>Slayt 30</vt:lpstr>
      <vt:lpstr>Slayt 31</vt:lpstr>
      <vt:lpstr>Slayt 32</vt:lpstr>
      <vt:lpstr>Slayt 33</vt:lpstr>
      <vt:lpstr>Slayt 34</vt:lpstr>
      <vt:lpstr>Slayt 35</vt:lpstr>
      <vt:lpstr>Slayt 36</vt:lpstr>
      <vt:lpstr>Slayt 37</vt:lpstr>
      <vt:lpstr>Slayt 38</vt:lpstr>
      <vt:lpstr>MEKANSAL VERİLER  HARİTALARA  NASIL  AKTARILIR?</vt:lpstr>
      <vt:lpstr>       Dünya üzerindeki mekânsal veriler;  nokta, çizgi ve alan olarak harita üzerine  aktarılabilir.     </vt:lpstr>
      <vt:lpstr>Slayt 41</vt:lpstr>
      <vt:lpstr>       Göller, denizler,ova,orman,tarım alanları, sanayi bölgeleri vb. alan olarak; akarsular,yollar, fay hatları, sınırlar vb. çizgiler şeklinde; ölçeğe bağlı olarak değişmekle beraber genellikle yerleşim merkezleri, doruklar vb. nokta şeklinde haritalara aktarılır.     </vt:lpstr>
      <vt:lpstr>Slayt 43</vt:lpstr>
      <vt:lpstr>İZDÜŞÜM ALAN NEDİR?</vt:lpstr>
      <vt:lpstr>Slayt 45</vt:lpstr>
      <vt:lpstr>Slayt 46</vt:lpstr>
      <vt:lpstr>       Haritalara aktarılan alan izdüşüm alandır. Harita üzerinde bir alan hesaplanırken her yer düzmüş gibi kabul edilir.    </vt:lpstr>
      <vt:lpstr>Slayt 48</vt:lpstr>
      <vt:lpstr>Slayt 49</vt:lpstr>
      <vt:lpstr>Slayt 50</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PC</dc:creator>
  <cp:lastModifiedBy>PC</cp:lastModifiedBy>
  <cp:revision>802</cp:revision>
  <dcterms:created xsi:type="dcterms:W3CDTF">2015-09-21T22:31:35Z</dcterms:created>
  <dcterms:modified xsi:type="dcterms:W3CDTF">2021-01-06T22:47:34Z</dcterms:modified>
</cp:coreProperties>
</file>