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604" r:id="rId2"/>
    <p:sldId id="605" r:id="rId3"/>
    <p:sldId id="606" r:id="rId4"/>
    <p:sldId id="681" r:id="rId5"/>
    <p:sldId id="569" r:id="rId6"/>
    <p:sldId id="654" r:id="rId7"/>
    <p:sldId id="684" r:id="rId8"/>
    <p:sldId id="675" r:id="rId9"/>
    <p:sldId id="411" r:id="rId10"/>
    <p:sldId id="676" r:id="rId11"/>
    <p:sldId id="673" r:id="rId12"/>
    <p:sldId id="698" r:id="rId13"/>
    <p:sldId id="459" r:id="rId14"/>
    <p:sldId id="461" r:id="rId15"/>
    <p:sldId id="677" r:id="rId16"/>
    <p:sldId id="704" r:id="rId17"/>
    <p:sldId id="711" r:id="rId18"/>
    <p:sldId id="760" r:id="rId19"/>
    <p:sldId id="682" r:id="rId20"/>
    <p:sldId id="692" r:id="rId21"/>
    <p:sldId id="769" r:id="rId22"/>
    <p:sldId id="670" r:id="rId23"/>
    <p:sldId id="454" r:id="rId24"/>
    <p:sldId id="671" r:id="rId25"/>
    <p:sldId id="643" r:id="rId26"/>
    <p:sldId id="644" r:id="rId27"/>
    <p:sldId id="645" r:id="rId28"/>
    <p:sldId id="646" r:id="rId29"/>
    <p:sldId id="647" r:id="rId30"/>
    <p:sldId id="648" r:id="rId31"/>
    <p:sldId id="455" r:id="rId32"/>
    <p:sldId id="624" r:id="rId33"/>
    <p:sldId id="761" r:id="rId34"/>
    <p:sldId id="762" r:id="rId35"/>
    <p:sldId id="649" r:id="rId36"/>
    <p:sldId id="763" r:id="rId37"/>
    <p:sldId id="641" r:id="rId38"/>
    <p:sldId id="457" r:id="rId39"/>
    <p:sldId id="264" r:id="rId40"/>
    <p:sldId id="700" r:id="rId41"/>
    <p:sldId id="699" r:id="rId42"/>
    <p:sldId id="702" r:id="rId43"/>
    <p:sldId id="701" r:id="rId44"/>
    <p:sldId id="703" r:id="rId45"/>
    <p:sldId id="458" r:id="rId46"/>
    <p:sldId id="707" r:id="rId47"/>
    <p:sldId id="755" r:id="rId48"/>
    <p:sldId id="756" r:id="rId49"/>
    <p:sldId id="706" r:id="rId50"/>
    <p:sldId id="765" r:id="rId51"/>
    <p:sldId id="666" r:id="rId52"/>
    <p:sldId id="764" r:id="rId53"/>
    <p:sldId id="710" r:id="rId54"/>
    <p:sldId id="667" r:id="rId55"/>
    <p:sldId id="717" r:id="rId56"/>
    <p:sldId id="766" r:id="rId57"/>
    <p:sldId id="462" r:id="rId58"/>
    <p:sldId id="718" r:id="rId59"/>
    <p:sldId id="770" r:id="rId60"/>
    <p:sldId id="774" r:id="rId61"/>
    <p:sldId id="720" r:id="rId62"/>
    <p:sldId id="722" r:id="rId63"/>
    <p:sldId id="724" r:id="rId64"/>
    <p:sldId id="773" r:id="rId65"/>
    <p:sldId id="565" r:id="rId66"/>
    <p:sldId id="733" r:id="rId67"/>
    <p:sldId id="599" r:id="rId68"/>
    <p:sldId id="603" r:id="rId69"/>
    <p:sldId id="629" r:id="rId70"/>
    <p:sldId id="632" r:id="rId71"/>
    <p:sldId id="716" r:id="rId72"/>
    <p:sldId id="727" r:id="rId73"/>
    <p:sldId id="714" r:id="rId74"/>
    <p:sldId id="715" r:id="rId75"/>
    <p:sldId id="690" r:id="rId76"/>
    <p:sldId id="712" r:id="rId77"/>
    <p:sldId id="826" r:id="rId78"/>
    <p:sldId id="827" r:id="rId7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Koyu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ema Uygulanmış Stil 2 - Vurgu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ema Uygulanmış Stil 2 - Vurgu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ema Uygulanmış Stil 2 - Vurgu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ema Uygulanmış Stil 2 - Vurgu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Açık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6147" autoAdjust="0"/>
  </p:normalViewPr>
  <p:slideViewPr>
    <p:cSldViewPr>
      <p:cViewPr>
        <p:scale>
          <a:sx n="70" d="100"/>
          <a:sy n="70" d="100"/>
        </p:scale>
        <p:origin x="-1320" y="-1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6ED4C1-1F92-4E2B-AD0A-67BA5CE738C6}" type="datetimeFigureOut">
              <a:rPr lang="tr-TR" smtClean="0"/>
              <a:pPr/>
              <a:t>7.1.2021</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ABF2E7-576C-452D-B8B1-B199661CA903}"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a:t>
            </a:fld>
            <a:endParaRPr 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33</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34</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35</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36</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37</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40</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41</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42</a:t>
            </a:fld>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43</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44</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12</a:t>
            </a:fld>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45</a:t>
            </a:fld>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46</a:t>
            </a:fld>
            <a:endParaRPr 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47</a:t>
            </a:fld>
            <a:endParaRPr 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48</a:t>
            </a:fld>
            <a:endParaRPr lang="tr-T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49</a:t>
            </a:fld>
            <a:endParaRPr lang="tr-T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50</a:t>
            </a:fld>
            <a:endParaRPr lang="tr-T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59</a:t>
            </a:fld>
            <a:endParaRPr lang="tr-T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63</a:t>
            </a:fld>
            <a:endParaRPr lang="tr-T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70</a:t>
            </a:fld>
            <a:endParaRPr lang="tr-T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78</a:t>
            </a:fld>
            <a:endParaRPr lang="tr-T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16</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17</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18</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19</a:t>
            </a:fld>
            <a:endParaRPr lang="tr-T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28</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29</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30</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7.1.2021</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bilimteknik.tubitak.gov.tr/sites/default/files/posterler/piri_reis.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t.co/6IfyTDhIkZ?amp=1"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620688"/>
            <a:ext cx="8352928" cy="1728192"/>
          </a:xfrm>
        </p:spPr>
        <p:txBody>
          <a:bodyPr>
            <a:normAutofit/>
          </a:bodyPr>
          <a:lstStyle/>
          <a:p>
            <a:r>
              <a:rPr lang="tr-TR" sz="105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COĞRAFYA-9</a:t>
            </a:r>
            <a:endParaRPr lang="tr-TR" sz="105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915816" y="2348880"/>
            <a:ext cx="3366374" cy="3168352"/>
          </a:xfrm>
          <a:prstGeom prst="rect">
            <a:avLst/>
          </a:prstGeom>
          <a:noFill/>
          <a:ln w="9525" algn="in">
            <a:noFill/>
            <a:miter lim="800000"/>
            <a:headEnd/>
            <a:tailEnd/>
          </a:ln>
        </p:spPr>
      </p:pic>
      <p:sp>
        <p:nvSpPr>
          <p:cNvPr id="7" name="1 Başlık"/>
          <p:cNvSpPr txBox="1">
            <a:spLocks/>
          </p:cNvSpPr>
          <p:nvPr/>
        </p:nvSpPr>
        <p:spPr>
          <a:xfrm>
            <a:off x="395536" y="6093296"/>
            <a:ext cx="8352928" cy="43204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cografyasever.com</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 2021              </a:t>
            </a: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@cgrfysvr</a:t>
            </a:r>
            <a:endParaRPr kumimoji="0" lang="tr-TR" sz="10500"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https://odatv4.com/images2/2020_08/2020_08_15/ataturk-cephede-harita-incelerken-5027.jpg"/>
          <p:cNvPicPr>
            <a:picLocks noChangeAspect="1" noChangeArrowheads="1"/>
          </p:cNvPicPr>
          <p:nvPr/>
        </p:nvPicPr>
        <p:blipFill>
          <a:blip r:embed="rId2" cstate="print"/>
          <a:srcRect/>
          <a:stretch>
            <a:fillRect/>
          </a:stretch>
        </p:blipFill>
        <p:spPr bwMode="auto">
          <a:xfrm>
            <a:off x="251520" y="260648"/>
            <a:ext cx="3024336" cy="3528392"/>
          </a:xfrm>
          <a:prstGeom prst="rect">
            <a:avLst/>
          </a:prstGeom>
          <a:noFill/>
        </p:spPr>
      </p:pic>
      <p:pic>
        <p:nvPicPr>
          <p:cNvPr id="263172" name="Picture 4" descr="https://i.pinimg.com/736x/80/d8/bd/80d8bd1bdd482a8840cc411215bee51d.jpg"/>
          <p:cNvPicPr>
            <a:picLocks noChangeAspect="1" noChangeArrowheads="1"/>
          </p:cNvPicPr>
          <p:nvPr/>
        </p:nvPicPr>
        <p:blipFill>
          <a:blip r:embed="rId3" cstate="print"/>
          <a:srcRect/>
          <a:stretch>
            <a:fillRect/>
          </a:stretch>
        </p:blipFill>
        <p:spPr bwMode="auto">
          <a:xfrm>
            <a:off x="3419872" y="260648"/>
            <a:ext cx="5544616" cy="3543300"/>
          </a:xfrm>
          <a:prstGeom prst="rect">
            <a:avLst/>
          </a:prstGeom>
          <a:noFill/>
        </p:spPr>
      </p:pic>
      <p:pic>
        <p:nvPicPr>
          <p:cNvPr id="263174" name="Picture 6" descr="\&quot;\&quot;"/>
          <p:cNvPicPr>
            <a:picLocks noChangeAspect="1" noChangeArrowheads="1"/>
          </p:cNvPicPr>
          <p:nvPr/>
        </p:nvPicPr>
        <p:blipFill>
          <a:blip r:embed="rId4" cstate="print"/>
          <a:srcRect/>
          <a:stretch>
            <a:fillRect/>
          </a:stretch>
        </p:blipFill>
        <p:spPr bwMode="auto">
          <a:xfrm>
            <a:off x="251520" y="3933056"/>
            <a:ext cx="4680520" cy="2736304"/>
          </a:xfrm>
          <a:prstGeom prst="rect">
            <a:avLst/>
          </a:prstGeom>
          <a:noFill/>
        </p:spPr>
      </p:pic>
      <p:pic>
        <p:nvPicPr>
          <p:cNvPr id="263176" name="Picture 8" descr="\&quot;\&quot;"/>
          <p:cNvPicPr>
            <a:picLocks noChangeAspect="1" noChangeArrowheads="1"/>
          </p:cNvPicPr>
          <p:nvPr/>
        </p:nvPicPr>
        <p:blipFill>
          <a:blip r:embed="rId5" cstate="print"/>
          <a:srcRect/>
          <a:stretch>
            <a:fillRect/>
          </a:stretch>
        </p:blipFill>
        <p:spPr bwMode="auto">
          <a:xfrm>
            <a:off x="5076056" y="3933056"/>
            <a:ext cx="3888432" cy="266429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83568" y="1772816"/>
            <a:ext cx="8136904" cy="4608512"/>
          </a:xfrm>
        </p:spPr>
        <p:txBody>
          <a:bodyPr>
            <a:normAutofit fontScale="90000"/>
          </a:bodyPr>
          <a:lstStyle/>
          <a:p>
            <a:pPr algn="l">
              <a:lnSpc>
                <a:spcPct val="150000"/>
              </a:lnSpc>
            </a:pPr>
            <a:r>
              <a:rPr lang="tr-TR" sz="3600" dirty="0" smtClean="0">
                <a:solidFill>
                  <a:schemeClr val="bg1"/>
                </a:solidFill>
                <a:latin typeface="Bahnschrift Light" pitchFamily="34" charset="0"/>
              </a:rPr>
              <a:t>Bir çizimin harita kabul edilmesi için;</a:t>
            </a:r>
            <a:br>
              <a:rPr lang="tr-TR" sz="3600" dirty="0" smtClean="0">
                <a:solidFill>
                  <a:schemeClr val="bg1"/>
                </a:solidFill>
                <a:latin typeface="Bahnschrift Light" pitchFamily="34" charset="0"/>
              </a:rPr>
            </a:br>
            <a:r>
              <a:rPr lang="tr-TR" sz="3600" dirty="0" smtClean="0">
                <a:solidFill>
                  <a:schemeClr val="bg1"/>
                </a:solidFill>
                <a:latin typeface="Bahnschrift Light" pitchFamily="34" charset="0"/>
              </a:rPr>
              <a:t># </a:t>
            </a:r>
            <a:r>
              <a:rPr lang="tr-TR" sz="3600" dirty="0" smtClean="0">
                <a:solidFill>
                  <a:schemeClr val="accent5">
                    <a:lumMod val="60000"/>
                    <a:lumOff val="40000"/>
                  </a:schemeClr>
                </a:solidFill>
                <a:latin typeface="Bahnschrift Light" pitchFamily="34" charset="0"/>
              </a:rPr>
              <a:t>Kuşbakışı görünümü </a:t>
            </a:r>
            <a:r>
              <a:rPr lang="tr-TR" sz="3600" dirty="0" smtClean="0">
                <a:solidFill>
                  <a:schemeClr val="bg1"/>
                </a:solidFill>
                <a:latin typeface="Bahnschrift Light" pitchFamily="34" charset="0"/>
              </a:rPr>
              <a:t> olmalı,</a:t>
            </a:r>
            <a:br>
              <a:rPr lang="tr-TR" sz="3600" dirty="0" smtClean="0">
                <a:solidFill>
                  <a:schemeClr val="bg1"/>
                </a:solidFill>
                <a:latin typeface="Bahnschrift Light" pitchFamily="34" charset="0"/>
              </a:rPr>
            </a:br>
            <a:r>
              <a:rPr lang="tr-TR" sz="3600" dirty="0" smtClean="0">
                <a:solidFill>
                  <a:schemeClr val="bg1"/>
                </a:solidFill>
                <a:latin typeface="Bahnschrift Light" pitchFamily="34" charset="0"/>
              </a:rPr>
              <a:t> # Belirli bir </a:t>
            </a:r>
            <a:r>
              <a:rPr lang="tr-TR" sz="3600" dirty="0" smtClean="0">
                <a:solidFill>
                  <a:schemeClr val="accent5">
                    <a:lumMod val="60000"/>
                    <a:lumOff val="40000"/>
                  </a:schemeClr>
                </a:solidFill>
                <a:latin typeface="Bahnschrift Light" pitchFamily="34" charset="0"/>
              </a:rPr>
              <a:t>ölçek</a:t>
            </a:r>
            <a:r>
              <a:rPr lang="tr-TR" sz="3600" dirty="0" smtClean="0">
                <a:solidFill>
                  <a:schemeClr val="bg1"/>
                </a:solidFill>
                <a:latin typeface="Bahnschrift Light" pitchFamily="34" charset="0"/>
              </a:rPr>
              <a:t> dahilinde küçültülmeli,</a:t>
            </a:r>
            <a:br>
              <a:rPr lang="tr-TR" sz="3600" dirty="0" smtClean="0">
                <a:solidFill>
                  <a:schemeClr val="bg1"/>
                </a:solidFill>
                <a:latin typeface="Bahnschrift Light" pitchFamily="34" charset="0"/>
              </a:rPr>
            </a:br>
            <a:r>
              <a:rPr lang="tr-TR" sz="3600" dirty="0" smtClean="0">
                <a:solidFill>
                  <a:schemeClr val="bg1"/>
                </a:solidFill>
                <a:latin typeface="Bahnschrift Light" pitchFamily="34" charset="0"/>
              </a:rPr>
              <a:t># </a:t>
            </a:r>
            <a:r>
              <a:rPr lang="tr-TR" sz="3600" dirty="0" smtClean="0">
                <a:solidFill>
                  <a:schemeClr val="accent5">
                    <a:lumMod val="60000"/>
                    <a:lumOff val="40000"/>
                  </a:schemeClr>
                </a:solidFill>
                <a:latin typeface="Bahnschrift Light" pitchFamily="34" charset="0"/>
              </a:rPr>
              <a:t>Düzleme aktarılması </a:t>
            </a:r>
            <a:r>
              <a:rPr lang="tr-TR" sz="3600" dirty="0" smtClean="0">
                <a:solidFill>
                  <a:schemeClr val="bg1"/>
                </a:solidFill>
                <a:latin typeface="Bahnschrift Light" pitchFamily="34" charset="0"/>
              </a:rPr>
              <a:t>gerekmektedir. </a:t>
            </a:r>
            <a:r>
              <a:rPr lang="tr-TR" sz="3600" dirty="0" smtClean="0"/>
              <a:t/>
            </a:r>
            <a:br>
              <a:rPr lang="tr-TR" sz="36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KROKİ VE PLAN NEDİR?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827584" y="764704"/>
            <a:ext cx="7560840" cy="4896544"/>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000" dirty="0" smtClean="0">
                <a:solidFill>
                  <a:schemeClr val="bg1"/>
                </a:solidFill>
                <a:latin typeface="Bahnschrift Light" pitchFamily="34" charset="0"/>
              </a:rPr>
              <a:t>Ölçeği olmayan ,kabataslak çizimlere </a:t>
            </a:r>
            <a:r>
              <a:rPr lang="tr-TR" sz="4000" dirty="0" smtClean="0">
                <a:solidFill>
                  <a:schemeClr val="accent5">
                    <a:lumMod val="60000"/>
                    <a:lumOff val="40000"/>
                  </a:schemeClr>
                </a:solidFill>
                <a:latin typeface="Bahnschrift Light" pitchFamily="34" charset="0"/>
              </a:rPr>
              <a:t>kroki </a:t>
            </a:r>
            <a:r>
              <a:rPr lang="tr-TR" sz="4000" dirty="0" smtClean="0">
                <a:solidFill>
                  <a:schemeClr val="bg1"/>
                </a:solidFill>
                <a:latin typeface="Bahnschrift Light" pitchFamily="34" charset="0"/>
              </a:rPr>
              <a:t>adı verilir.</a:t>
            </a: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51520" y="188640"/>
            <a:ext cx="8642719" cy="6408712"/>
          </a:xfrm>
          <a:prstGeom prst="rect">
            <a:avLst/>
          </a:prstGeom>
          <a:noFill/>
          <a:ln w="9525">
            <a:noFill/>
            <a:miter lim="800000"/>
            <a:headEnd/>
            <a:tailEnd/>
          </a:ln>
        </p:spPr>
      </p:pic>
      <p:sp>
        <p:nvSpPr>
          <p:cNvPr id="3" name="2 Metin kutusu"/>
          <p:cNvSpPr txBox="1"/>
          <p:nvPr/>
        </p:nvSpPr>
        <p:spPr>
          <a:xfrm>
            <a:off x="467544" y="4869160"/>
            <a:ext cx="2232248" cy="507831"/>
          </a:xfrm>
          <a:prstGeom prst="rect">
            <a:avLst/>
          </a:prstGeom>
          <a:noFill/>
        </p:spPr>
        <p:txBody>
          <a:bodyPr wrap="square" rtlCol="0">
            <a:spAutoFit/>
          </a:bodyPr>
          <a:lstStyle/>
          <a:p>
            <a:pPr algn="just">
              <a:lnSpc>
                <a:spcPct val="150000"/>
              </a:lnSpc>
            </a:pPr>
            <a:r>
              <a:rPr lang="tr-TR" dirty="0" smtClean="0">
                <a:latin typeface="Bahnschrift Light" pitchFamily="34" charset="0"/>
              </a:rPr>
              <a:t>Kuş bakışı görünüm</a:t>
            </a:r>
            <a:endParaRPr lang="tr-TR" dirty="0">
              <a:latin typeface="Bahnschrift SemiLight" pitchFamily="34" charset="0"/>
            </a:endParaRPr>
          </a:p>
        </p:txBody>
      </p:sp>
      <p:sp>
        <p:nvSpPr>
          <p:cNvPr id="4" name="3 Metin kutusu"/>
          <p:cNvSpPr txBox="1"/>
          <p:nvPr/>
        </p:nvSpPr>
        <p:spPr>
          <a:xfrm>
            <a:off x="467544" y="5373216"/>
            <a:ext cx="2232248" cy="507831"/>
          </a:xfrm>
          <a:prstGeom prst="rect">
            <a:avLst/>
          </a:prstGeom>
          <a:noFill/>
        </p:spPr>
        <p:txBody>
          <a:bodyPr wrap="square" rtlCol="0">
            <a:spAutoFit/>
          </a:bodyPr>
          <a:lstStyle/>
          <a:p>
            <a:pPr algn="just">
              <a:lnSpc>
                <a:spcPct val="150000"/>
              </a:lnSpc>
            </a:pPr>
            <a:r>
              <a:rPr lang="tr-TR" dirty="0" smtClean="0">
                <a:latin typeface="Bahnschrift Light" pitchFamily="34" charset="0"/>
              </a:rPr>
              <a:t>Düzleme aktarma</a:t>
            </a:r>
            <a:endParaRPr lang="tr-TR" dirty="0">
              <a:latin typeface="Bahnschrift SemiLight" pitchFamily="34" charset="0"/>
            </a:endParaRPr>
          </a:p>
        </p:txBody>
      </p:sp>
      <p:sp>
        <p:nvSpPr>
          <p:cNvPr id="5" name="4 Metin kutusu"/>
          <p:cNvSpPr txBox="1"/>
          <p:nvPr/>
        </p:nvSpPr>
        <p:spPr>
          <a:xfrm>
            <a:off x="467544" y="5877272"/>
            <a:ext cx="2232248" cy="507831"/>
          </a:xfrm>
          <a:prstGeom prst="rect">
            <a:avLst/>
          </a:prstGeom>
          <a:noFill/>
        </p:spPr>
        <p:txBody>
          <a:bodyPr wrap="square" rtlCol="0">
            <a:spAutoFit/>
          </a:bodyPr>
          <a:lstStyle/>
          <a:p>
            <a:pPr algn="just">
              <a:lnSpc>
                <a:spcPct val="150000"/>
              </a:lnSpc>
            </a:pPr>
            <a:r>
              <a:rPr lang="tr-TR" dirty="0" smtClean="0">
                <a:latin typeface="Bahnschrift Light" pitchFamily="34" charset="0"/>
              </a:rPr>
              <a:t>Ölçek</a:t>
            </a:r>
            <a:endParaRPr lang="tr-TR" dirty="0">
              <a:latin typeface="Bahnschrift SemiLight" pitchFamily="34" charset="0"/>
            </a:endParaRPr>
          </a:p>
        </p:txBody>
      </p:sp>
      <p:pic>
        <p:nvPicPr>
          <p:cNvPr id="286722" name="Picture 2" descr="File:Flat tick icon.svg - Wikimedia Commons"/>
          <p:cNvPicPr>
            <a:picLocks noChangeAspect="1" noChangeArrowheads="1"/>
          </p:cNvPicPr>
          <p:nvPr/>
        </p:nvPicPr>
        <p:blipFill>
          <a:blip r:embed="rId3" cstate="print"/>
          <a:srcRect/>
          <a:stretch>
            <a:fillRect/>
          </a:stretch>
        </p:blipFill>
        <p:spPr bwMode="auto">
          <a:xfrm>
            <a:off x="179512" y="4941168"/>
            <a:ext cx="347937" cy="347937"/>
          </a:xfrm>
          <a:prstGeom prst="rect">
            <a:avLst/>
          </a:prstGeom>
          <a:noFill/>
        </p:spPr>
      </p:pic>
      <p:pic>
        <p:nvPicPr>
          <p:cNvPr id="7" name="Picture 2" descr="File:Flat tick icon.svg - Wikimedia Commons"/>
          <p:cNvPicPr>
            <a:picLocks noChangeAspect="1" noChangeArrowheads="1"/>
          </p:cNvPicPr>
          <p:nvPr/>
        </p:nvPicPr>
        <p:blipFill>
          <a:blip r:embed="rId3" cstate="print"/>
          <a:srcRect/>
          <a:stretch>
            <a:fillRect/>
          </a:stretch>
        </p:blipFill>
        <p:spPr bwMode="auto">
          <a:xfrm>
            <a:off x="179512" y="5445224"/>
            <a:ext cx="347937" cy="347937"/>
          </a:xfrm>
          <a:prstGeom prst="rect">
            <a:avLst/>
          </a:prstGeom>
          <a:noFill/>
        </p:spPr>
      </p:pic>
      <p:pic>
        <p:nvPicPr>
          <p:cNvPr id="286726" name="Picture 6" descr="File:Deletion icon.svg - Wikipedia"/>
          <p:cNvPicPr>
            <a:picLocks noChangeAspect="1" noChangeArrowheads="1"/>
          </p:cNvPicPr>
          <p:nvPr/>
        </p:nvPicPr>
        <p:blipFill>
          <a:blip r:embed="rId4" cstate="print"/>
          <a:srcRect/>
          <a:stretch>
            <a:fillRect/>
          </a:stretch>
        </p:blipFill>
        <p:spPr bwMode="auto">
          <a:xfrm>
            <a:off x="107504" y="5877272"/>
            <a:ext cx="432048" cy="43204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548680"/>
            <a:ext cx="8136904" cy="4752528"/>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5300" dirty="0" smtClean="0">
                <a:solidFill>
                  <a:schemeClr val="bg1"/>
                </a:solidFill>
                <a:latin typeface="Bahnschrift SemiLight" pitchFamily="34" charset="0"/>
              </a:rPr>
              <a:t/>
            </a:r>
            <a:br>
              <a:rPr lang="tr-TR" sz="5300" dirty="0" smtClean="0">
                <a:solidFill>
                  <a:schemeClr val="bg1"/>
                </a:solidFill>
                <a:latin typeface="Bahnschrift SemiLight" pitchFamily="34" charset="0"/>
              </a:rPr>
            </a:br>
            <a:r>
              <a:rPr lang="tr-TR" sz="5300" dirty="0" smtClean="0">
                <a:solidFill>
                  <a:schemeClr val="bg1"/>
                </a:solidFill>
                <a:latin typeface="Bahnschrift SemiLight" pitchFamily="34" charset="0"/>
              </a:rPr>
              <a:t> </a:t>
            </a:r>
            <a:br>
              <a:rPr lang="tr-TR" sz="5300" dirty="0" smtClean="0">
                <a:solidFill>
                  <a:schemeClr val="bg1"/>
                </a:solidFill>
                <a:latin typeface="Bahnschrift SemiLight" pitchFamily="34" charset="0"/>
              </a:rPr>
            </a:br>
            <a:r>
              <a:rPr lang="tr-TR" sz="3600" dirty="0" smtClean="0">
                <a:solidFill>
                  <a:schemeClr val="bg1"/>
                </a:solidFill>
                <a:latin typeface="Bahnschrift Light" pitchFamily="34" charset="0"/>
              </a:rPr>
              <a:t>Ölçeği 1 / 20.000’ den büyük olan </a:t>
            </a:r>
            <a:br>
              <a:rPr lang="tr-TR" sz="3600" dirty="0" smtClean="0">
                <a:solidFill>
                  <a:schemeClr val="bg1"/>
                </a:solidFill>
                <a:latin typeface="Bahnschrift Light" pitchFamily="34" charset="0"/>
              </a:rPr>
            </a:br>
            <a:r>
              <a:rPr lang="tr-TR" sz="3600" dirty="0" smtClean="0">
                <a:solidFill>
                  <a:schemeClr val="bg1"/>
                </a:solidFill>
                <a:latin typeface="Bahnschrift Light" pitchFamily="34" charset="0"/>
              </a:rPr>
              <a:t>ayrıntılı haritalara </a:t>
            </a:r>
            <a:r>
              <a:rPr lang="tr-TR" sz="3600" dirty="0" smtClean="0">
                <a:solidFill>
                  <a:schemeClr val="accent5">
                    <a:lumMod val="60000"/>
                    <a:lumOff val="40000"/>
                  </a:schemeClr>
                </a:solidFill>
                <a:latin typeface="Bahnschrift Light" pitchFamily="34" charset="0"/>
              </a:rPr>
              <a:t>plan</a:t>
            </a:r>
            <a:r>
              <a:rPr lang="tr-TR" sz="3600" dirty="0" smtClean="0">
                <a:solidFill>
                  <a:schemeClr val="bg1"/>
                </a:solidFill>
                <a:latin typeface="Bahnschrift Light" pitchFamily="34" charset="0"/>
              </a:rPr>
              <a:t> adı verilmektedir.</a:t>
            </a:r>
            <a:r>
              <a:rPr lang="tr-TR" sz="3200" dirty="0" smtClean="0"/>
              <a:t/>
            </a:r>
            <a:br>
              <a:rPr lang="tr-TR" sz="3200" dirty="0" smtClean="0"/>
            </a:br>
            <a:r>
              <a:rPr lang="tr-TR" sz="3200" dirty="0" smtClean="0"/>
              <a:t> </a:t>
            </a:r>
            <a:br>
              <a:rPr lang="tr-TR" sz="3200" dirty="0" smtClean="0"/>
            </a:br>
            <a:r>
              <a:rPr lang="tr-TR" sz="3600" dirty="0" smtClean="0">
                <a:solidFill>
                  <a:schemeClr val="bg1"/>
                </a:solidFill>
              </a:rPr>
              <a:t/>
            </a:r>
            <a:br>
              <a:rPr lang="tr-TR" sz="3600" dirty="0" smtClean="0">
                <a:solidFill>
                  <a:schemeClr val="bg1"/>
                </a:solidFill>
              </a:rPr>
            </a:br>
            <a:r>
              <a:rPr lang="tr-TR" sz="36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https://cdn.islamansiklopedisi.org.tr/madde/6/buyuk-carsi--bursa-2.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5" name="Rectangle 4"/>
          <p:cNvSpPr>
            <a:spLocks noChangeArrowheads="1"/>
          </p:cNvSpPr>
          <p:nvPr/>
        </p:nvSpPr>
        <p:spPr bwMode="auto">
          <a:xfrm>
            <a:off x="251520" y="94320"/>
            <a:ext cx="8892480" cy="46166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nSpc>
                <a:spcPct val="150000"/>
              </a:lnSpc>
            </a:pPr>
            <a:r>
              <a:rPr lang="tr-TR" sz="2000" dirty="0" smtClean="0">
                <a:latin typeface="Bahnschrift Light" pitchFamily="34" charset="0"/>
              </a:rPr>
              <a:t>Bursa Hanlar Bölgesi Planı</a:t>
            </a:r>
            <a:endParaRPr kumimoji="0" lang="tr-TR" sz="2000" b="0" i="0" u="none" strike="noStrike" cap="none" normalizeH="0" baseline="0" dirty="0" smtClean="0">
              <a:ln>
                <a:noFill/>
              </a:ln>
              <a:effectLst/>
              <a:latin typeface="Bahnschrift Light" pitchFamily="34" charset="0"/>
              <a:cs typeface="Arial" pitchFamily="34" charset="0"/>
            </a:endParaRPr>
          </a:p>
        </p:txBody>
      </p:sp>
      <p:sp>
        <p:nvSpPr>
          <p:cNvPr id="4" name="3 Metin kutusu"/>
          <p:cNvSpPr txBox="1"/>
          <p:nvPr/>
        </p:nvSpPr>
        <p:spPr>
          <a:xfrm>
            <a:off x="251520" y="6309320"/>
            <a:ext cx="8712968" cy="338554"/>
          </a:xfrm>
          <a:prstGeom prst="rect">
            <a:avLst/>
          </a:prstGeom>
          <a:noFill/>
        </p:spPr>
        <p:txBody>
          <a:bodyPr wrap="square" rtlCol="0">
            <a:spAutoFit/>
          </a:bodyPr>
          <a:lstStyle/>
          <a:p>
            <a:r>
              <a:rPr lang="tr-TR" sz="1200" dirty="0" smtClean="0">
                <a:latin typeface="Bahnschrift Light" pitchFamily="34" charset="0"/>
              </a:rPr>
              <a:t>                                                                                                               TDV İslam Ansiklopedisi’nden alınmıştır.</a:t>
            </a:r>
            <a:r>
              <a:rPr lang="tr-TR" sz="1600" dirty="0" smtClean="0">
                <a:latin typeface="Bahnschrift Light" pitchFamily="34" charset="0"/>
              </a:rPr>
              <a:t> </a:t>
            </a:r>
            <a:endParaRPr lang="tr-TR" sz="1600" dirty="0">
              <a:latin typeface="Bahnschrift Light"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https://i.pinimg.com/originals/65/b0/fc/65b0fc467523642b13ef2201d5d038b2.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HARİTALAR\EqbgSv2XEAEBrqM.jpg"/>
          <p:cNvPicPr>
            <a:picLocks noChangeAspect="1" noChangeArrowheads="1"/>
          </p:cNvPicPr>
          <p:nvPr/>
        </p:nvPicPr>
        <p:blipFill>
          <a:blip r:embed="rId3" cstate="print"/>
          <a:srcRect/>
          <a:stretch>
            <a:fillRect/>
          </a:stretch>
        </p:blipFill>
        <p:spPr bwMode="auto">
          <a:xfrm rot="10800000">
            <a:off x="179512" y="188640"/>
            <a:ext cx="8784976" cy="6480720"/>
          </a:xfrm>
          <a:prstGeom prst="rect">
            <a:avLst/>
          </a:prstGeom>
          <a:noFill/>
        </p:spPr>
      </p:pic>
      <p:sp>
        <p:nvSpPr>
          <p:cNvPr id="4" name="3 Metin kutusu"/>
          <p:cNvSpPr txBox="1"/>
          <p:nvPr/>
        </p:nvSpPr>
        <p:spPr>
          <a:xfrm>
            <a:off x="251520" y="6309320"/>
            <a:ext cx="8712968" cy="338554"/>
          </a:xfrm>
          <a:prstGeom prst="rect">
            <a:avLst/>
          </a:prstGeom>
          <a:noFill/>
        </p:spPr>
        <p:txBody>
          <a:bodyPr wrap="square" rtlCol="0">
            <a:spAutoFit/>
          </a:bodyPr>
          <a:lstStyle/>
          <a:p>
            <a:r>
              <a:rPr lang="tr-TR" sz="1200" dirty="0" smtClean="0">
                <a:latin typeface="Bahnschrift Light" pitchFamily="34" charset="0"/>
              </a:rPr>
              <a:t>   @cografyaegitimidernegi’nden alınmıştır.</a:t>
            </a:r>
            <a:r>
              <a:rPr lang="tr-TR" sz="1600" dirty="0" smtClean="0">
                <a:latin typeface="Bahnschrift Light" pitchFamily="34" charset="0"/>
              </a:rPr>
              <a:t> </a:t>
            </a:r>
            <a:endParaRPr lang="tr-TR" sz="1600" dirty="0">
              <a:latin typeface="Bahnschrift Light" pitchFamily="34" charset="0"/>
            </a:endParaRPr>
          </a:p>
        </p:txBody>
      </p:sp>
      <p:sp>
        <p:nvSpPr>
          <p:cNvPr id="5" name="4 Metin kutusu"/>
          <p:cNvSpPr txBox="1"/>
          <p:nvPr/>
        </p:nvSpPr>
        <p:spPr>
          <a:xfrm>
            <a:off x="0" y="260648"/>
            <a:ext cx="9144000" cy="369332"/>
          </a:xfrm>
          <a:prstGeom prst="rect">
            <a:avLst/>
          </a:prstGeom>
          <a:noFill/>
        </p:spPr>
        <p:txBody>
          <a:bodyPr wrap="square" rtlCol="0">
            <a:spAutoFit/>
          </a:bodyPr>
          <a:lstStyle/>
          <a:p>
            <a:pPr algn="ctr"/>
            <a:r>
              <a:rPr lang="tr-TR" dirty="0" smtClean="0">
                <a:latin typeface="Bahnschrift Light" pitchFamily="34" charset="0"/>
              </a:rPr>
              <a:t>Ankara Şehir Planı (1940)</a:t>
            </a:r>
            <a:endParaRPr lang="tr-TR" dirty="0">
              <a:latin typeface="Bahnschrift Light"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HARİTACILIĞIN GELİŞİMİ NASILDIR?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404664"/>
            <a:ext cx="8352928" cy="1944216"/>
          </a:xfrm>
        </p:spPr>
        <p:txBody>
          <a:bodyPr>
            <a:noAutofit/>
          </a:bodyPr>
          <a:lstStyle/>
          <a:p>
            <a:r>
              <a:rPr lang="tr-TR" sz="60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HARİTA BİLGİSİ</a:t>
            </a:r>
            <a:endParaRPr lang="tr-TR" sz="60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915816" y="2348880"/>
            <a:ext cx="3366374" cy="3168352"/>
          </a:xfrm>
          <a:prstGeom prst="rect">
            <a:avLst/>
          </a:prstGeom>
          <a:noFill/>
          <a:ln w="9525" algn="in">
            <a:noFill/>
            <a:miter lim="800000"/>
            <a:headEnd/>
            <a:tailEnd/>
          </a:ln>
        </p:spPr>
      </p:pic>
      <p:sp>
        <p:nvSpPr>
          <p:cNvPr id="7" name="1 Başlık"/>
          <p:cNvSpPr txBox="1">
            <a:spLocks/>
          </p:cNvSpPr>
          <p:nvPr/>
        </p:nvSpPr>
        <p:spPr>
          <a:xfrm>
            <a:off x="395536" y="6093296"/>
            <a:ext cx="8352928" cy="43204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cografyasever.com /</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a:t>
            </a:r>
            <a:r>
              <a:rPr lang="tr-TR" sz="10500" spc="300" dirty="0" smtClean="0">
                <a:solidFill>
                  <a:schemeClr val="bg1"/>
                </a:solidFill>
                <a:effectLst>
                  <a:outerShdw blurRad="38100" dist="38100" dir="2700000" algn="tl">
                    <a:srgbClr val="000000">
                      <a:alpha val="43137"/>
                    </a:srgbClr>
                  </a:outerShdw>
                </a:effectLst>
                <a:latin typeface="Berlin Sans FB" pitchFamily="34" charset="0"/>
                <a:ea typeface="+mj-ea"/>
                <a:cs typeface="Calibri Light" pitchFamily="34" charset="0"/>
              </a:rPr>
              <a:t>9.1.6 / 2021     </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a:t>
            </a: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@cgrfysvr</a:t>
            </a:r>
            <a:endParaRPr kumimoji="0" lang="tr-TR" sz="10500"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79512" y="5805264"/>
            <a:ext cx="8784976" cy="923330"/>
          </a:xfrm>
          <a:prstGeom prst="rect">
            <a:avLst/>
          </a:prstGeom>
          <a:noFill/>
        </p:spPr>
        <p:txBody>
          <a:bodyPr wrap="square" rtlCol="0">
            <a:spAutoFit/>
          </a:bodyPr>
          <a:lstStyle/>
          <a:p>
            <a:pPr algn="just">
              <a:lnSpc>
                <a:spcPct val="150000"/>
              </a:lnSpc>
            </a:pPr>
            <a:r>
              <a:rPr lang="tr-TR" dirty="0" smtClean="0">
                <a:latin typeface="Bahnschrift Light" pitchFamily="34" charset="0"/>
              </a:rPr>
              <a:t>Dünyanın en eski haritası olarak kabul edilen bu çizim; Ukrayna’da </a:t>
            </a:r>
            <a:r>
              <a:rPr lang="tr-TR" dirty="0" err="1" smtClean="0">
                <a:latin typeface="Bahnschrift Light" pitchFamily="34" charset="0"/>
              </a:rPr>
              <a:t>Mezhyrich’te</a:t>
            </a:r>
            <a:r>
              <a:rPr lang="tr-TR" dirty="0" smtClean="0">
                <a:latin typeface="Bahnschrift Light" pitchFamily="34" charset="0"/>
              </a:rPr>
              <a:t> bir fildişi üzerine çizili olarak bulunmuş. (M.Ö.12.050)</a:t>
            </a:r>
            <a:endParaRPr lang="tr-TR" dirty="0">
              <a:latin typeface="Bahnschrift SemiLight" pitchFamily="34" charset="0"/>
            </a:endParaRPr>
          </a:p>
        </p:txBody>
      </p:sp>
      <p:pic>
        <p:nvPicPr>
          <p:cNvPr id="59394" name="Picture 2" descr="Resim"/>
          <p:cNvPicPr>
            <a:picLocks noChangeAspect="1" noChangeArrowheads="1"/>
          </p:cNvPicPr>
          <p:nvPr/>
        </p:nvPicPr>
        <p:blipFill>
          <a:blip r:embed="rId2" cstate="print"/>
          <a:srcRect/>
          <a:stretch>
            <a:fillRect/>
          </a:stretch>
        </p:blipFill>
        <p:spPr bwMode="auto">
          <a:xfrm>
            <a:off x="179512" y="188640"/>
            <a:ext cx="8784976" cy="561662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im"/>
          <p:cNvPicPr>
            <a:picLocks noChangeAspect="1" noChangeArrowheads="1"/>
          </p:cNvPicPr>
          <p:nvPr/>
        </p:nvPicPr>
        <p:blipFill>
          <a:blip r:embed="rId2" cstate="print"/>
          <a:srcRect b="8974"/>
          <a:stretch>
            <a:fillRect/>
          </a:stretch>
        </p:blipFill>
        <p:spPr bwMode="auto">
          <a:xfrm>
            <a:off x="179512" y="188640"/>
            <a:ext cx="8784976" cy="6480720"/>
          </a:xfrm>
          <a:prstGeom prst="rect">
            <a:avLst/>
          </a:prstGeom>
          <a:noFill/>
        </p:spPr>
      </p:pic>
      <p:sp>
        <p:nvSpPr>
          <p:cNvPr id="3" name="2 Metin kutusu"/>
          <p:cNvSpPr txBox="1"/>
          <p:nvPr/>
        </p:nvSpPr>
        <p:spPr>
          <a:xfrm>
            <a:off x="179512" y="6165304"/>
            <a:ext cx="8784976" cy="451534"/>
          </a:xfrm>
          <a:prstGeom prst="rect">
            <a:avLst/>
          </a:prstGeom>
          <a:noFill/>
        </p:spPr>
        <p:txBody>
          <a:bodyPr wrap="square" rtlCol="0">
            <a:spAutoFit/>
          </a:bodyPr>
          <a:lstStyle/>
          <a:p>
            <a:pPr algn="just">
              <a:lnSpc>
                <a:spcPct val="150000"/>
              </a:lnSpc>
            </a:pPr>
            <a:r>
              <a:rPr lang="tr-TR" dirty="0" smtClean="0">
                <a:latin typeface="Bahnschrift Light" pitchFamily="34" charset="0"/>
              </a:rPr>
              <a:t>Dünyadaki en eski harita kabul edilin çizim </a:t>
            </a:r>
            <a:r>
              <a:rPr lang="tr-TR" dirty="0" smtClean="0">
                <a:latin typeface="Bahnschrift Light" pitchFamily="34" charset="0"/>
              </a:rPr>
              <a:t>bir köyü tasvir etmektedir</a:t>
            </a:r>
            <a:r>
              <a:rPr lang="tr-TR" dirty="0" smtClean="0">
                <a:latin typeface="Bahnschrift Light" pitchFamily="34" charset="0"/>
              </a:rPr>
              <a:t>.(MÖ.12.050)</a:t>
            </a:r>
            <a:endParaRPr lang="tr-TR" dirty="0">
              <a:latin typeface="Bahnschrift SemiLight"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descr="Untitled 6"/>
          <p:cNvPicPr>
            <a:picLocks noChangeAspect="1" noChangeArrowheads="1"/>
          </p:cNvPicPr>
          <p:nvPr/>
        </p:nvPicPr>
        <p:blipFill>
          <a:blip r:embed="rId2" cstate="print"/>
          <a:srcRect/>
          <a:stretch>
            <a:fillRect/>
          </a:stretch>
        </p:blipFill>
        <p:spPr bwMode="auto">
          <a:xfrm>
            <a:off x="395536" y="1124744"/>
            <a:ext cx="8063987" cy="4392488"/>
          </a:xfrm>
          <a:prstGeom prst="rect">
            <a:avLst/>
          </a:prstGeom>
          <a:noFill/>
          <a:ln w="9525" algn="in">
            <a:noFill/>
            <a:miter lim="800000"/>
            <a:headEnd/>
            <a:tailEnd/>
          </a:ln>
          <a:effectLst/>
        </p:spPr>
      </p:pic>
      <p:sp>
        <p:nvSpPr>
          <p:cNvPr id="6" name="5 Metin kutusu"/>
          <p:cNvSpPr txBox="1"/>
          <p:nvPr/>
        </p:nvSpPr>
        <p:spPr>
          <a:xfrm>
            <a:off x="0" y="6021288"/>
            <a:ext cx="8964488" cy="430887"/>
          </a:xfrm>
          <a:prstGeom prst="rect">
            <a:avLst/>
          </a:prstGeom>
          <a:noFill/>
        </p:spPr>
        <p:txBody>
          <a:bodyPr wrap="square" rtlCol="0">
            <a:spAutoFit/>
          </a:bodyPr>
          <a:lstStyle/>
          <a:p>
            <a:pPr algn="ctr"/>
            <a:r>
              <a:rPr lang="tr-TR" sz="2200" dirty="0" smtClean="0">
                <a:latin typeface="Bahnschrift Light" pitchFamily="34" charset="0"/>
              </a:rPr>
              <a:t>Çatalhöyük şehir planı ilk haritalardan kabul edilmekte.(MÖ.6200)</a:t>
            </a:r>
            <a:endParaRPr lang="tr-TR" sz="2200" dirty="0">
              <a:latin typeface="Bahnschrift Light"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0" y="6237312"/>
            <a:ext cx="8964488" cy="430887"/>
          </a:xfrm>
          <a:prstGeom prst="rect">
            <a:avLst/>
          </a:prstGeom>
          <a:noFill/>
        </p:spPr>
        <p:txBody>
          <a:bodyPr wrap="square" rtlCol="0">
            <a:spAutoFit/>
          </a:bodyPr>
          <a:lstStyle/>
          <a:p>
            <a:pPr algn="ctr"/>
            <a:r>
              <a:rPr lang="tr-TR" sz="2200" dirty="0" smtClean="0">
                <a:latin typeface="Bahnschrift Light" pitchFamily="34" charset="0"/>
              </a:rPr>
              <a:t>Papirüs üzerinde Nil Nehri Taşkın Alanları –Mısır (MÖ.1160)</a:t>
            </a:r>
            <a:endParaRPr lang="tr-TR" sz="2200" dirty="0">
              <a:latin typeface="Bahnschrift Light" pitchFamily="34" charset="0"/>
            </a:endParaRPr>
          </a:p>
        </p:txBody>
      </p:sp>
      <p:pic>
        <p:nvPicPr>
          <p:cNvPr id="226307" name="Picture 3" descr="The Turin Papyrus, Reproduction of Ancient Egyptian Map of Gold Mines,  c.1300 BC' Giclee Print | Art.com"/>
          <p:cNvPicPr>
            <a:picLocks noChangeAspect="1" noChangeArrowheads="1"/>
          </p:cNvPicPr>
          <p:nvPr/>
        </p:nvPicPr>
        <p:blipFill>
          <a:blip r:embed="rId2" cstate="print"/>
          <a:srcRect/>
          <a:stretch>
            <a:fillRect/>
          </a:stretch>
        </p:blipFill>
        <p:spPr bwMode="auto">
          <a:xfrm>
            <a:off x="0" y="188640"/>
            <a:ext cx="8604448" cy="5976664"/>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79512" y="6237312"/>
            <a:ext cx="8784976" cy="430887"/>
          </a:xfrm>
          <a:prstGeom prst="rect">
            <a:avLst/>
          </a:prstGeom>
          <a:noFill/>
        </p:spPr>
        <p:txBody>
          <a:bodyPr wrap="square" rtlCol="0">
            <a:spAutoFit/>
          </a:bodyPr>
          <a:lstStyle/>
          <a:p>
            <a:pPr algn="ctr"/>
            <a:r>
              <a:rPr lang="tr-TR" sz="2200" dirty="0" smtClean="0">
                <a:latin typeface="Bahnschrift Light" pitchFamily="34" charset="0"/>
              </a:rPr>
              <a:t>Papirüs üzerinde Nil Nehri Taşkın Alanları –Mısır (MÖ.1160)</a:t>
            </a:r>
            <a:endParaRPr lang="tr-TR" sz="2200" dirty="0">
              <a:latin typeface="Bahnschrift Light" pitchFamily="34" charset="0"/>
            </a:endParaRPr>
          </a:p>
        </p:txBody>
      </p:sp>
      <p:pic>
        <p:nvPicPr>
          <p:cNvPr id="226305" name="Picture 1"/>
          <p:cNvPicPr>
            <a:picLocks noChangeAspect="1" noChangeArrowheads="1"/>
          </p:cNvPicPr>
          <p:nvPr/>
        </p:nvPicPr>
        <p:blipFill>
          <a:blip r:embed="rId2" cstate="print"/>
          <a:srcRect t="2652" b="2318"/>
          <a:stretch>
            <a:fillRect/>
          </a:stretch>
        </p:blipFill>
        <p:spPr bwMode="auto">
          <a:xfrm>
            <a:off x="251520" y="188640"/>
            <a:ext cx="8640960" cy="59766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8" name="Picture 4" descr="Journey Through Ancient History with the Oldest World Maps - Catawiki"/>
          <p:cNvPicPr>
            <a:picLocks noChangeAspect="1" noChangeArrowheads="1"/>
          </p:cNvPicPr>
          <p:nvPr/>
        </p:nvPicPr>
        <p:blipFill>
          <a:blip r:embed="rId2" cstate="print"/>
          <a:srcRect/>
          <a:stretch>
            <a:fillRect/>
          </a:stretch>
        </p:blipFill>
        <p:spPr bwMode="auto">
          <a:xfrm>
            <a:off x="251520" y="764704"/>
            <a:ext cx="8712968" cy="5040560"/>
          </a:xfrm>
          <a:prstGeom prst="rect">
            <a:avLst/>
          </a:prstGeom>
          <a:noFill/>
        </p:spPr>
      </p:pic>
      <p:sp>
        <p:nvSpPr>
          <p:cNvPr id="5" name="4 Metin kutusu"/>
          <p:cNvSpPr txBox="1"/>
          <p:nvPr/>
        </p:nvSpPr>
        <p:spPr>
          <a:xfrm>
            <a:off x="0" y="6093296"/>
            <a:ext cx="9144000" cy="369332"/>
          </a:xfrm>
          <a:prstGeom prst="rect">
            <a:avLst/>
          </a:prstGeom>
          <a:noFill/>
        </p:spPr>
        <p:txBody>
          <a:bodyPr wrap="square" rtlCol="0">
            <a:spAutoFit/>
          </a:bodyPr>
          <a:lstStyle/>
          <a:p>
            <a:pPr algn="ctr"/>
            <a:r>
              <a:rPr lang="tr-TR" dirty="0" smtClean="0">
                <a:latin typeface="Bahnschrift Light" pitchFamily="34" charset="0"/>
              </a:rPr>
              <a:t>Babiller tarafından kil tablete işlenmiş,Kerkük çevresini gösteren çizimler (MÖ.600)</a:t>
            </a:r>
            <a:endParaRPr lang="tr-TR" dirty="0">
              <a:latin typeface="Bahnschrift Light"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0" y="6093296"/>
            <a:ext cx="8964488" cy="461665"/>
          </a:xfrm>
          <a:prstGeom prst="rect">
            <a:avLst/>
          </a:prstGeom>
          <a:noFill/>
        </p:spPr>
        <p:txBody>
          <a:bodyPr wrap="square" rtlCol="0">
            <a:spAutoFit/>
          </a:bodyPr>
          <a:lstStyle/>
          <a:p>
            <a:pPr algn="ctr"/>
            <a:r>
              <a:rPr lang="tr-TR" sz="2400" dirty="0" smtClean="0">
                <a:latin typeface="Bahnschrift Light" pitchFamily="34" charset="0"/>
              </a:rPr>
              <a:t>Aneksimendros tarafından çizilen 3 kıtayı gösteren harita</a:t>
            </a:r>
            <a:endParaRPr lang="tr-TR" sz="2400" dirty="0">
              <a:latin typeface="Bahnschrift Light" pitchFamily="34" charset="0"/>
            </a:endParaRPr>
          </a:p>
        </p:txBody>
      </p:sp>
      <p:pic>
        <p:nvPicPr>
          <p:cNvPr id="222210" name="Picture 2" descr="Anaximander's Map"/>
          <p:cNvPicPr>
            <a:picLocks noChangeAspect="1" noChangeArrowheads="1"/>
          </p:cNvPicPr>
          <p:nvPr/>
        </p:nvPicPr>
        <p:blipFill>
          <a:blip r:embed="rId2" cstate="print"/>
          <a:srcRect/>
          <a:stretch>
            <a:fillRect/>
          </a:stretch>
        </p:blipFill>
        <p:spPr bwMode="auto">
          <a:xfrm>
            <a:off x="1403648" y="332656"/>
            <a:ext cx="6120680" cy="585901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0" y="6165304"/>
            <a:ext cx="8964488" cy="461665"/>
          </a:xfrm>
          <a:prstGeom prst="rect">
            <a:avLst/>
          </a:prstGeom>
          <a:noFill/>
        </p:spPr>
        <p:txBody>
          <a:bodyPr wrap="square" rtlCol="0">
            <a:spAutoFit/>
          </a:bodyPr>
          <a:lstStyle/>
          <a:p>
            <a:pPr algn="ctr"/>
            <a:r>
              <a:rPr lang="tr-TR" sz="2400" dirty="0" smtClean="0">
                <a:latin typeface="Bahnschrift Light" pitchFamily="34" charset="0"/>
              </a:rPr>
              <a:t>Miletli Hekatus tarafından geliştirilen harita</a:t>
            </a:r>
            <a:endParaRPr lang="tr-TR" sz="2400" dirty="0">
              <a:latin typeface="Bahnschrift Light" pitchFamily="34" charset="0"/>
            </a:endParaRPr>
          </a:p>
        </p:txBody>
      </p:sp>
      <p:pic>
        <p:nvPicPr>
          <p:cNvPr id="223234" name="Picture 2" descr="Hecateus' Map"/>
          <p:cNvPicPr>
            <a:picLocks noChangeAspect="1" noChangeArrowheads="1"/>
          </p:cNvPicPr>
          <p:nvPr/>
        </p:nvPicPr>
        <p:blipFill>
          <a:blip r:embed="rId2" cstate="print"/>
          <a:srcRect/>
          <a:stretch>
            <a:fillRect/>
          </a:stretch>
        </p:blipFill>
        <p:spPr bwMode="auto">
          <a:xfrm>
            <a:off x="1475656" y="188640"/>
            <a:ext cx="6136042" cy="597666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Eratosthenes - Wikiwand"/>
          <p:cNvPicPr>
            <a:picLocks noChangeAspect="1" noChangeArrowheads="1"/>
          </p:cNvPicPr>
          <p:nvPr/>
        </p:nvPicPr>
        <p:blipFill>
          <a:blip r:embed="rId3" cstate="print"/>
          <a:srcRect/>
          <a:stretch>
            <a:fillRect/>
          </a:stretch>
        </p:blipFill>
        <p:spPr bwMode="auto">
          <a:xfrm>
            <a:off x="179512" y="188640"/>
            <a:ext cx="8796625" cy="6480720"/>
          </a:xfrm>
          <a:prstGeom prst="rect">
            <a:avLst/>
          </a:prstGeom>
          <a:noFill/>
        </p:spPr>
      </p:pic>
      <p:sp>
        <p:nvSpPr>
          <p:cNvPr id="5" name="4 Metin kutusu"/>
          <p:cNvSpPr txBox="1"/>
          <p:nvPr/>
        </p:nvSpPr>
        <p:spPr>
          <a:xfrm>
            <a:off x="179512" y="5589240"/>
            <a:ext cx="8964488" cy="461665"/>
          </a:xfrm>
          <a:prstGeom prst="rect">
            <a:avLst/>
          </a:prstGeom>
          <a:noFill/>
        </p:spPr>
        <p:txBody>
          <a:bodyPr wrap="square" rtlCol="0">
            <a:spAutoFit/>
          </a:bodyPr>
          <a:lstStyle/>
          <a:p>
            <a:pPr algn="ctr"/>
            <a:r>
              <a:rPr lang="tr-TR" sz="2400" dirty="0" smtClean="0">
                <a:latin typeface="Bahnschrift Light" pitchFamily="34" charset="0"/>
              </a:rPr>
              <a:t>Eratosthenes’in Dünya Haritası</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Resim"/>
          <p:cNvPicPr>
            <a:picLocks noChangeAspect="1" noChangeArrowheads="1"/>
          </p:cNvPicPr>
          <p:nvPr/>
        </p:nvPicPr>
        <p:blipFill>
          <a:blip r:embed="rId3" cstate="print"/>
          <a:srcRect/>
          <a:stretch>
            <a:fillRect/>
          </a:stretch>
        </p:blipFill>
        <p:spPr bwMode="auto">
          <a:xfrm>
            <a:off x="179512" y="188640"/>
            <a:ext cx="8784976" cy="6525344"/>
          </a:xfrm>
          <a:prstGeom prst="rect">
            <a:avLst/>
          </a:prstGeom>
          <a:noFill/>
        </p:spPr>
      </p:pic>
      <p:sp>
        <p:nvSpPr>
          <p:cNvPr id="4" name="3 Metin kutusu"/>
          <p:cNvSpPr txBox="1"/>
          <p:nvPr/>
        </p:nvSpPr>
        <p:spPr>
          <a:xfrm>
            <a:off x="3131840" y="6093296"/>
            <a:ext cx="8784976" cy="400110"/>
          </a:xfrm>
          <a:prstGeom prst="rect">
            <a:avLst/>
          </a:prstGeom>
          <a:noFill/>
        </p:spPr>
        <p:txBody>
          <a:bodyPr wrap="square" rtlCol="0">
            <a:spAutoFit/>
          </a:bodyPr>
          <a:lstStyle/>
          <a:p>
            <a:r>
              <a:rPr lang="tr-TR" sz="2000" dirty="0" smtClean="0">
                <a:solidFill>
                  <a:schemeClr val="bg1"/>
                </a:solidFill>
                <a:latin typeface="Bahnschrift Light" pitchFamily="34" charset="0"/>
              </a:rPr>
              <a:t>Strabon’un Dünya Haritası</a:t>
            </a:r>
            <a:endParaRPr lang="tr-TR" sz="20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HARİTA NEDİR?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8" name="Picture 6" descr="https://www.bilimveutopya.com.tr/sites/default/files/yazi-makale-gorselleri/2018/Nisan/batlamyusuncografyasi.jpg"/>
          <p:cNvPicPr>
            <a:picLocks noChangeAspect="1" noChangeArrowheads="1"/>
          </p:cNvPicPr>
          <p:nvPr/>
        </p:nvPicPr>
        <p:blipFill>
          <a:blip r:embed="rId3" cstate="print"/>
          <a:srcRect/>
          <a:stretch>
            <a:fillRect/>
          </a:stretch>
        </p:blipFill>
        <p:spPr bwMode="auto">
          <a:xfrm>
            <a:off x="179512" y="188640"/>
            <a:ext cx="8784976" cy="6552728"/>
          </a:xfrm>
          <a:prstGeom prst="rect">
            <a:avLst/>
          </a:prstGeom>
          <a:noFill/>
        </p:spPr>
      </p:pic>
      <p:pic>
        <p:nvPicPr>
          <p:cNvPr id="7" name="Picture 6" descr="BATLAMYUS KİMDİR, HAYATI, KURAMI, EVREN MODELİ"/>
          <p:cNvPicPr>
            <a:picLocks noChangeAspect="1" noChangeArrowheads="1"/>
          </p:cNvPicPr>
          <p:nvPr/>
        </p:nvPicPr>
        <p:blipFill>
          <a:blip r:embed="rId4" cstate="print"/>
          <a:srcRect/>
          <a:stretch>
            <a:fillRect/>
          </a:stretch>
        </p:blipFill>
        <p:spPr bwMode="auto">
          <a:xfrm rot="21246181">
            <a:off x="619511" y="4214983"/>
            <a:ext cx="1855552" cy="2220119"/>
          </a:xfrm>
          <a:prstGeom prst="rect">
            <a:avLst/>
          </a:prstGeom>
          <a:noFill/>
        </p:spPr>
      </p:pic>
      <p:sp>
        <p:nvSpPr>
          <p:cNvPr id="4" name="3 Metin kutusu"/>
          <p:cNvSpPr txBox="1"/>
          <p:nvPr/>
        </p:nvSpPr>
        <p:spPr>
          <a:xfrm>
            <a:off x="179512" y="5589240"/>
            <a:ext cx="8964488" cy="461665"/>
          </a:xfrm>
          <a:prstGeom prst="rect">
            <a:avLst/>
          </a:prstGeom>
          <a:noFill/>
        </p:spPr>
        <p:txBody>
          <a:bodyPr wrap="square" rtlCol="0">
            <a:spAutoFit/>
          </a:bodyPr>
          <a:lstStyle/>
          <a:p>
            <a:pPr algn="ctr"/>
            <a:r>
              <a:rPr lang="tr-TR" sz="2400" dirty="0" smtClean="0">
                <a:latin typeface="Bahnschrift Light" pitchFamily="34" charset="0"/>
              </a:rPr>
              <a:t>Batlamyus’un Dünya Haritası</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HARİTA ile ilgili görsel sonucu"/>
          <p:cNvPicPr>
            <a:picLocks noChangeAspect="1" noChangeArrowheads="1"/>
          </p:cNvPicPr>
          <p:nvPr/>
        </p:nvPicPr>
        <p:blipFill>
          <a:blip r:embed="rId2" cstate="print"/>
          <a:srcRect/>
          <a:stretch>
            <a:fillRect/>
          </a:stretch>
        </p:blipFill>
        <p:spPr bwMode="auto">
          <a:xfrm>
            <a:off x="-180528" y="-171400"/>
            <a:ext cx="9540552" cy="6669360"/>
          </a:xfrm>
          <a:prstGeom prst="rect">
            <a:avLst/>
          </a:prstGeom>
          <a:noFill/>
        </p:spPr>
      </p:pic>
      <p:sp>
        <p:nvSpPr>
          <p:cNvPr id="5" name="4 Metin kutusu"/>
          <p:cNvSpPr txBox="1"/>
          <p:nvPr/>
        </p:nvSpPr>
        <p:spPr>
          <a:xfrm>
            <a:off x="0" y="6309320"/>
            <a:ext cx="8964488" cy="461665"/>
          </a:xfrm>
          <a:prstGeom prst="rect">
            <a:avLst/>
          </a:prstGeom>
          <a:noFill/>
        </p:spPr>
        <p:txBody>
          <a:bodyPr wrap="square" rtlCol="0">
            <a:spAutoFit/>
          </a:bodyPr>
          <a:lstStyle/>
          <a:p>
            <a:pPr algn="ctr"/>
            <a:r>
              <a:rPr lang="tr-TR" sz="2400" dirty="0" smtClean="0">
                <a:latin typeface="Bahnschrift Light" pitchFamily="34" charset="0"/>
              </a:rPr>
              <a:t>Türkler tarafından  (Kaşgarlı Mahmut ) çizilen ilk harita</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0" y="6309320"/>
            <a:ext cx="8964488" cy="461665"/>
          </a:xfrm>
          <a:prstGeom prst="rect">
            <a:avLst/>
          </a:prstGeom>
          <a:noFill/>
        </p:spPr>
        <p:txBody>
          <a:bodyPr wrap="square" rtlCol="0">
            <a:spAutoFit/>
          </a:bodyPr>
          <a:lstStyle/>
          <a:p>
            <a:pPr algn="ctr"/>
            <a:r>
              <a:rPr lang="tr-TR" sz="2400" dirty="0" smtClean="0">
                <a:latin typeface="Bahnschrift Light" pitchFamily="34" charset="0"/>
              </a:rPr>
              <a:t>Türkler tarafından  (Kaşgarlı Mahmut ) çizilen ilk harita</a:t>
            </a:r>
            <a:endParaRPr lang="tr-TR" sz="2400" dirty="0">
              <a:latin typeface="Bahnschrift Light" pitchFamily="34" charset="0"/>
            </a:endParaRPr>
          </a:p>
        </p:txBody>
      </p:sp>
      <p:pic>
        <p:nvPicPr>
          <p:cNvPr id="204802" name="Picture 2" descr="Kaşgarlı Mahmut - Divan-ı Lügat'it-Türk Türk Dünyası haritası | Harita,  Tarih, Haritalar"/>
          <p:cNvPicPr>
            <a:picLocks noChangeAspect="1" noChangeArrowheads="1"/>
          </p:cNvPicPr>
          <p:nvPr/>
        </p:nvPicPr>
        <p:blipFill>
          <a:blip r:embed="rId2" cstate="print"/>
          <a:srcRect/>
          <a:stretch>
            <a:fillRect/>
          </a:stretch>
        </p:blipFill>
        <p:spPr bwMode="auto">
          <a:xfrm>
            <a:off x="827584" y="188640"/>
            <a:ext cx="7200800" cy="6148963"/>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drisi Map | Bidoun"/>
          <p:cNvPicPr>
            <a:picLocks noChangeAspect="1" noChangeArrowheads="1"/>
          </p:cNvPicPr>
          <p:nvPr/>
        </p:nvPicPr>
        <p:blipFill>
          <a:blip r:embed="rId3" cstate="print"/>
          <a:srcRect/>
          <a:stretch>
            <a:fillRect/>
          </a:stretch>
        </p:blipFill>
        <p:spPr bwMode="auto">
          <a:xfrm>
            <a:off x="251520" y="188640"/>
            <a:ext cx="8640960" cy="6480720"/>
          </a:xfrm>
          <a:prstGeom prst="rect">
            <a:avLst/>
          </a:prstGeom>
          <a:noFill/>
        </p:spPr>
      </p:pic>
      <p:sp>
        <p:nvSpPr>
          <p:cNvPr id="3" name="2 Metin kutusu"/>
          <p:cNvSpPr txBox="1"/>
          <p:nvPr/>
        </p:nvSpPr>
        <p:spPr>
          <a:xfrm>
            <a:off x="323528" y="4869160"/>
            <a:ext cx="8352928" cy="1846659"/>
          </a:xfrm>
          <a:prstGeom prst="rect">
            <a:avLst/>
          </a:prstGeom>
          <a:noFill/>
        </p:spPr>
        <p:txBody>
          <a:bodyPr wrap="square" rtlCol="0">
            <a:spAutoFit/>
          </a:bodyPr>
          <a:lstStyle/>
          <a:p>
            <a:endParaRPr lang="tr-TR" sz="2400" dirty="0" smtClean="0"/>
          </a:p>
          <a:p>
            <a:pPr algn="just">
              <a:lnSpc>
                <a:spcPct val="150000"/>
              </a:lnSpc>
            </a:pPr>
            <a:r>
              <a:rPr lang="tr-TR" sz="2000" b="1" dirty="0" smtClean="0">
                <a:latin typeface="Bahnschrift SemiLight" pitchFamily="34" charset="0"/>
              </a:rPr>
              <a:t>İdrisi 1154 yılında Uzak Diyarlara Hoş Seyahatler Kitabı (Roger’in Kitabı) adlı eserine bir de dünya haritası koymuştur. Bu harita 300 yıl boyunca dünyanın en doğru haritası olarak kabul edilmiştir. </a:t>
            </a:r>
            <a:endParaRPr lang="tr-TR" sz="2000" b="1" dirty="0">
              <a:latin typeface="Bahnschrift SemiLight"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descr="File:Second half of Al'Idrisi World Map.jpg - Wikimedia Commons"/>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179512" y="6237312"/>
            <a:ext cx="8964488" cy="430887"/>
          </a:xfrm>
          <a:prstGeom prst="rect">
            <a:avLst/>
          </a:prstGeom>
          <a:noFill/>
        </p:spPr>
        <p:txBody>
          <a:bodyPr wrap="square" rtlCol="0">
            <a:spAutoFit/>
          </a:bodyPr>
          <a:lstStyle/>
          <a:p>
            <a:r>
              <a:rPr lang="tr-TR" sz="2200" dirty="0" smtClean="0">
                <a:solidFill>
                  <a:schemeClr val="bg1"/>
                </a:solidFill>
                <a:latin typeface="Bahnschrift Light" pitchFamily="34" charset="0"/>
              </a:rPr>
              <a:t>İdrisi’nin gümüşten yer küresi</a:t>
            </a:r>
            <a:endParaRPr lang="tr-TR" sz="22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8" name="Picture 2" descr="data-cke-saved-src=http://www.bilimgenc.tubitak.gov.tr/sites/default/files/topkapi_sarayi_koleksiyonu.jpeg"/>
          <p:cNvPicPr>
            <a:picLocks noChangeAspect="1" noChangeArrowheads="1"/>
          </p:cNvPicPr>
          <p:nvPr/>
        </p:nvPicPr>
        <p:blipFill>
          <a:blip r:embed="rId3" cstate="print"/>
          <a:srcRect/>
          <a:stretch>
            <a:fillRect/>
          </a:stretch>
        </p:blipFill>
        <p:spPr bwMode="auto">
          <a:xfrm>
            <a:off x="251520" y="260648"/>
            <a:ext cx="8640960" cy="6336704"/>
          </a:xfrm>
          <a:prstGeom prst="rect">
            <a:avLst/>
          </a:prstGeom>
          <a:noFill/>
        </p:spPr>
      </p:pic>
      <p:sp>
        <p:nvSpPr>
          <p:cNvPr id="3" name="2 Metin kutusu"/>
          <p:cNvSpPr txBox="1"/>
          <p:nvPr/>
        </p:nvSpPr>
        <p:spPr>
          <a:xfrm>
            <a:off x="179512" y="6093296"/>
            <a:ext cx="8964488" cy="461665"/>
          </a:xfrm>
          <a:prstGeom prst="rect">
            <a:avLst/>
          </a:prstGeom>
          <a:noFill/>
        </p:spPr>
        <p:txBody>
          <a:bodyPr wrap="square" rtlCol="0">
            <a:spAutoFit/>
          </a:bodyPr>
          <a:lstStyle/>
          <a:p>
            <a:pPr algn="ctr"/>
            <a:r>
              <a:rPr lang="tr-TR" sz="2400" dirty="0" smtClean="0">
                <a:latin typeface="Bahnschrift Light" pitchFamily="34" charset="0"/>
              </a:rPr>
              <a:t>İdrisi tarafından çizilen küre şeklindeki  Dünya Haritası</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Resim"/>
          <p:cNvPicPr>
            <a:picLocks noChangeAspect="1" noChangeArrowheads="1"/>
          </p:cNvPicPr>
          <p:nvPr/>
        </p:nvPicPr>
        <p:blipFill>
          <a:blip r:embed="rId3" cstate="print"/>
          <a:srcRect/>
          <a:stretch>
            <a:fillRect/>
          </a:stretch>
        </p:blipFill>
        <p:spPr bwMode="auto">
          <a:xfrm>
            <a:off x="251520" y="188640"/>
            <a:ext cx="8640960" cy="5976664"/>
          </a:xfrm>
          <a:prstGeom prst="rect">
            <a:avLst/>
          </a:prstGeom>
          <a:noFill/>
        </p:spPr>
      </p:pic>
      <p:sp>
        <p:nvSpPr>
          <p:cNvPr id="3" name="2 Metin kutusu"/>
          <p:cNvSpPr txBox="1"/>
          <p:nvPr/>
        </p:nvSpPr>
        <p:spPr>
          <a:xfrm>
            <a:off x="107504" y="6237312"/>
            <a:ext cx="8928992" cy="430887"/>
          </a:xfrm>
          <a:prstGeom prst="rect">
            <a:avLst/>
          </a:prstGeom>
          <a:noFill/>
        </p:spPr>
        <p:txBody>
          <a:bodyPr wrap="square" rtlCol="0">
            <a:spAutoFit/>
          </a:bodyPr>
          <a:lstStyle/>
          <a:p>
            <a:r>
              <a:rPr lang="tr-TR" sz="2000" dirty="0" smtClean="0">
                <a:latin typeface="Bahnschrift SemiLight" pitchFamily="34" charset="0"/>
              </a:rPr>
              <a:t>         </a:t>
            </a:r>
            <a:r>
              <a:rPr lang="tr-TR" sz="2200" dirty="0" err="1" smtClean="0">
                <a:latin typeface="Bahnschrift SemiLight" pitchFamily="34" charset="0"/>
              </a:rPr>
              <a:t>Belhli</a:t>
            </a:r>
            <a:r>
              <a:rPr lang="tr-TR" sz="2200" dirty="0" smtClean="0">
                <a:latin typeface="Bahnschrift SemiLight" pitchFamily="34" charset="0"/>
              </a:rPr>
              <a:t> Ebu </a:t>
            </a:r>
            <a:r>
              <a:rPr lang="tr-TR" sz="2200" dirty="0" err="1" smtClean="0">
                <a:latin typeface="Bahnschrift SemiLight" pitchFamily="34" charset="0"/>
              </a:rPr>
              <a:t>Zeyd’in</a:t>
            </a:r>
            <a:r>
              <a:rPr lang="tr-TR" sz="2200" dirty="0" smtClean="0">
                <a:latin typeface="Bahnschrift SemiLight" pitchFamily="34" charset="0"/>
              </a:rPr>
              <a:t> Dünya Haritası (Haritacılık Okulu Kurucusu) </a:t>
            </a:r>
            <a:endParaRPr lang="tr-TR" sz="2200" dirty="0">
              <a:latin typeface="Bahnschrift SemiLight"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Pîrî Reis Kolomb haritasını nasıl aldı: Kara devleti Osmanlı - Yetkin Report"/>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Metin kutusu"/>
          <p:cNvSpPr txBox="1"/>
          <p:nvPr/>
        </p:nvSpPr>
        <p:spPr>
          <a:xfrm>
            <a:off x="2699792" y="5445224"/>
            <a:ext cx="4032448" cy="400110"/>
          </a:xfrm>
          <a:prstGeom prst="rect">
            <a:avLst/>
          </a:prstGeom>
          <a:noFill/>
        </p:spPr>
        <p:txBody>
          <a:bodyPr wrap="square" rtlCol="0">
            <a:spAutoFit/>
          </a:bodyPr>
          <a:lstStyle/>
          <a:p>
            <a:pPr algn="ctr"/>
            <a:r>
              <a:rPr lang="tr-TR" sz="2000" dirty="0" smtClean="0">
                <a:latin typeface="Bahnschrift Light" pitchFamily="34" charset="0"/>
              </a:rPr>
              <a:t>Piri Reis’in Akdeniz Haritası</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metinsoylu.com/upload/Image/ARSIV/haberler/harita_tamamlamak.JPG"/>
          <p:cNvPicPr>
            <a:picLocks noChangeAspect="1" noChangeArrowheads="1"/>
          </p:cNvPicPr>
          <p:nvPr/>
        </p:nvPicPr>
        <p:blipFill>
          <a:blip r:embed="rId2" cstate="print"/>
          <a:srcRect/>
          <a:stretch>
            <a:fillRect/>
          </a:stretch>
        </p:blipFill>
        <p:spPr bwMode="auto">
          <a:xfrm>
            <a:off x="251520" y="0"/>
            <a:ext cx="4896544" cy="6669360"/>
          </a:xfrm>
          <a:prstGeom prst="rect">
            <a:avLst/>
          </a:prstGeom>
          <a:noFill/>
        </p:spPr>
      </p:pic>
      <p:pic>
        <p:nvPicPr>
          <p:cNvPr id="50178" name="Picture 2" descr="HARİTA ile ilgili görsel sonucu"/>
          <p:cNvPicPr>
            <a:picLocks noChangeAspect="1" noChangeArrowheads="1"/>
          </p:cNvPicPr>
          <p:nvPr/>
        </p:nvPicPr>
        <p:blipFill>
          <a:blip r:embed="rId3" cstate="print"/>
          <a:srcRect/>
          <a:stretch>
            <a:fillRect/>
          </a:stretch>
        </p:blipFill>
        <p:spPr bwMode="auto">
          <a:xfrm>
            <a:off x="5220072" y="5013176"/>
            <a:ext cx="3923928" cy="1844824"/>
          </a:xfrm>
          <a:prstGeom prst="rect">
            <a:avLst/>
          </a:prstGeom>
          <a:noFill/>
        </p:spPr>
      </p:pic>
      <p:pic>
        <p:nvPicPr>
          <p:cNvPr id="50180" name="Picture 4" descr="http://www.sureyelken.com/wp-content/uploads/2011/02/konu_1109-843x1024.jpg"/>
          <p:cNvPicPr>
            <a:picLocks noChangeAspect="1" noChangeArrowheads="1"/>
          </p:cNvPicPr>
          <p:nvPr/>
        </p:nvPicPr>
        <p:blipFill>
          <a:blip r:embed="rId4" cstate="print"/>
          <a:srcRect/>
          <a:stretch>
            <a:fillRect/>
          </a:stretch>
        </p:blipFill>
        <p:spPr bwMode="auto">
          <a:xfrm>
            <a:off x="5148064" y="476672"/>
            <a:ext cx="3702134" cy="4497017"/>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ARİTA ile ilgili görsel sonucu"/>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0" y="6165304"/>
            <a:ext cx="8964488" cy="400110"/>
          </a:xfrm>
          <a:prstGeom prst="rect">
            <a:avLst/>
          </a:prstGeom>
          <a:noFill/>
        </p:spPr>
        <p:txBody>
          <a:bodyPr wrap="square" rtlCol="0">
            <a:spAutoFit/>
          </a:bodyPr>
          <a:lstStyle/>
          <a:p>
            <a:pPr algn="r"/>
            <a:r>
              <a:rPr lang="tr-TR" sz="2000" dirty="0" smtClean="0">
                <a:solidFill>
                  <a:schemeClr val="bg1"/>
                </a:solidFill>
                <a:latin typeface="Bahnschrift Light" pitchFamily="34" charset="0"/>
              </a:rPr>
              <a:t>Piri Reis’in Dünya Haritası –Güney Amerika Kıyıları</a:t>
            </a:r>
            <a:endParaRPr lang="tr-TR" sz="20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827584" y="404664"/>
            <a:ext cx="7560840" cy="5976664"/>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600" dirty="0" smtClean="0">
                <a:solidFill>
                  <a:schemeClr val="bg1"/>
                </a:solidFill>
                <a:latin typeface="Bahnschrift Light" pitchFamily="34" charset="0"/>
              </a:rPr>
              <a:t>Yeryüzünün tamamının ya da bir bölümünün </a:t>
            </a:r>
            <a:r>
              <a:rPr lang="tr-TR" sz="3600" dirty="0" smtClean="0">
                <a:solidFill>
                  <a:schemeClr val="accent5">
                    <a:lumMod val="60000"/>
                    <a:lumOff val="40000"/>
                  </a:schemeClr>
                </a:solidFill>
                <a:latin typeface="Bahnschrift Light" pitchFamily="34" charset="0"/>
              </a:rPr>
              <a:t>kuş bakışı </a:t>
            </a:r>
            <a:r>
              <a:rPr lang="tr-TR" sz="3600" dirty="0" smtClean="0">
                <a:solidFill>
                  <a:schemeClr val="bg1"/>
                </a:solidFill>
                <a:latin typeface="Bahnschrift Light" pitchFamily="34" charset="0"/>
              </a:rPr>
              <a:t>görünümünün </a:t>
            </a:r>
            <a:r>
              <a:rPr lang="tr-TR" sz="3600" dirty="0" smtClean="0">
                <a:solidFill>
                  <a:schemeClr val="accent5">
                    <a:lumMod val="60000"/>
                    <a:lumOff val="40000"/>
                  </a:schemeClr>
                </a:solidFill>
                <a:latin typeface="Bahnschrift Light" pitchFamily="34" charset="0"/>
              </a:rPr>
              <a:t>belli bir oranda </a:t>
            </a:r>
            <a:r>
              <a:rPr lang="tr-TR" sz="3600" dirty="0" smtClean="0">
                <a:solidFill>
                  <a:schemeClr val="bg1"/>
                </a:solidFill>
                <a:latin typeface="Bahnschrift Light" pitchFamily="34" charset="0"/>
              </a:rPr>
              <a:t>küçültülerek </a:t>
            </a:r>
            <a:r>
              <a:rPr lang="tr-TR" sz="3600" dirty="0" smtClean="0">
                <a:solidFill>
                  <a:schemeClr val="accent5">
                    <a:lumMod val="60000"/>
                    <a:lumOff val="40000"/>
                  </a:schemeClr>
                </a:solidFill>
                <a:latin typeface="Bahnschrift Light" pitchFamily="34" charset="0"/>
              </a:rPr>
              <a:t>düzlem </a:t>
            </a:r>
            <a:r>
              <a:rPr lang="tr-TR" sz="3600" dirty="0" smtClean="0">
                <a:solidFill>
                  <a:schemeClr val="bg1"/>
                </a:solidFill>
                <a:latin typeface="Bahnschrift Light" pitchFamily="34" charset="0"/>
              </a:rPr>
              <a:t>üzerine aktarılmasına harita denir. </a:t>
            </a:r>
            <a:br>
              <a:rPr lang="tr-TR" sz="3600" dirty="0" smtClean="0">
                <a:solidFill>
                  <a:schemeClr val="bg1"/>
                </a:solidFill>
                <a:latin typeface="Bahnschrift Light" pitchFamily="34" charset="0"/>
              </a:rPr>
            </a:br>
            <a:r>
              <a:rPr lang="tr-TR" sz="3600" dirty="0" smtClean="0">
                <a:solidFill>
                  <a:schemeClr val="bg1"/>
                </a:solidFill>
                <a:latin typeface="Bahnschrift Light" pitchFamily="34" charset="0"/>
              </a:rPr>
              <a:t>Harita bilimine </a:t>
            </a:r>
            <a:r>
              <a:rPr lang="tr-TR" sz="3600" dirty="0" smtClean="0">
                <a:solidFill>
                  <a:schemeClr val="accent5">
                    <a:lumMod val="60000"/>
                    <a:lumOff val="40000"/>
                  </a:schemeClr>
                </a:solidFill>
                <a:latin typeface="Bahnschrift Light" pitchFamily="34" charset="0"/>
              </a:rPr>
              <a:t>kartografya</a:t>
            </a:r>
            <a:r>
              <a:rPr lang="tr-TR" sz="3600" dirty="0" smtClean="0">
                <a:solidFill>
                  <a:schemeClr val="bg1"/>
                </a:solidFill>
                <a:latin typeface="Bahnschrift Light" pitchFamily="34" charset="0"/>
              </a:rPr>
              <a:t> denir. </a:t>
            </a:r>
            <a:r>
              <a:rPr lang="tr-TR" sz="3600" dirty="0" smtClean="0"/>
              <a:t/>
            </a:r>
            <a:br>
              <a:rPr lang="tr-TR" sz="36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PİRİ REİS DÜNYA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HARİTASINI NASIL ÇİZDİ?</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PP.jpg"/>
          <p:cNvPicPr>
            <a:picLocks noChangeAspect="1"/>
          </p:cNvPicPr>
          <p:nvPr/>
        </p:nvPicPr>
        <p:blipFill>
          <a:blip r:embed="rId3" cstate="print"/>
          <a:stretch>
            <a:fillRect/>
          </a:stretch>
        </p:blipFill>
        <p:spPr>
          <a:xfrm>
            <a:off x="179512" y="188640"/>
            <a:ext cx="8712968" cy="648072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PPPPPPPPPPP.jpg"/>
          <p:cNvPicPr>
            <a:picLocks noChangeAspect="1"/>
          </p:cNvPicPr>
          <p:nvPr/>
        </p:nvPicPr>
        <p:blipFill>
          <a:blip r:embed="rId3" cstate="print"/>
          <a:stretch>
            <a:fillRect/>
          </a:stretch>
        </p:blipFill>
        <p:spPr>
          <a:xfrm>
            <a:off x="179512" y="260648"/>
            <a:ext cx="8784976" cy="6336704"/>
          </a:xfrm>
          <a:prstGeom prst="rect">
            <a:avLst/>
          </a:prstGeom>
        </p:spPr>
      </p:pic>
      <p:pic>
        <p:nvPicPr>
          <p:cNvPr id="3" name="2 Resim" descr="PPPP.jpg"/>
          <p:cNvPicPr>
            <a:picLocks noChangeAspect="1"/>
          </p:cNvPicPr>
          <p:nvPr/>
        </p:nvPicPr>
        <p:blipFill>
          <a:blip r:embed="rId4" cstate="print"/>
          <a:srcRect t="6593"/>
          <a:stretch>
            <a:fillRect/>
          </a:stretch>
        </p:blipFill>
        <p:spPr>
          <a:xfrm>
            <a:off x="179512" y="2636912"/>
            <a:ext cx="8784976" cy="170448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pppppd.jpg"/>
          <p:cNvPicPr>
            <a:picLocks noChangeAspect="1"/>
          </p:cNvPicPr>
          <p:nvPr/>
        </p:nvPicPr>
        <p:blipFill>
          <a:blip r:embed="rId3" cstate="print"/>
          <a:stretch>
            <a:fillRect/>
          </a:stretch>
        </p:blipFill>
        <p:spPr>
          <a:xfrm>
            <a:off x="323528" y="332656"/>
            <a:ext cx="8481866" cy="619268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3" descr="C:\Users\PC\Desktop\MEDİA\geography-teacher-class_74855-5512.jpg"/>
          <p:cNvPicPr>
            <a:picLocks noChangeAspect="1" noChangeArrowheads="1"/>
          </p:cNvPicPr>
          <p:nvPr/>
        </p:nvPicPr>
        <p:blipFill>
          <a:blip r:embed="rId3" cstate="print"/>
          <a:srcRect/>
          <a:stretch>
            <a:fillRect/>
          </a:stretch>
        </p:blipFill>
        <p:spPr bwMode="auto">
          <a:xfrm>
            <a:off x="251520" y="1844824"/>
            <a:ext cx="8568952" cy="5013176"/>
          </a:xfrm>
          <a:prstGeom prst="rect">
            <a:avLst/>
          </a:prstGeom>
          <a:noFill/>
        </p:spPr>
      </p:pic>
      <p:sp>
        <p:nvSpPr>
          <p:cNvPr id="3" name="2 Dikdörtgen"/>
          <p:cNvSpPr/>
          <p:nvPr/>
        </p:nvSpPr>
        <p:spPr>
          <a:xfrm>
            <a:off x="323528" y="332656"/>
            <a:ext cx="8568952" cy="1338828"/>
          </a:xfrm>
          <a:prstGeom prst="rect">
            <a:avLst/>
          </a:prstGeom>
        </p:spPr>
        <p:txBody>
          <a:bodyPr wrap="square">
            <a:spAutoFit/>
          </a:bodyPr>
          <a:lstStyle/>
          <a:p>
            <a:pPr algn="just">
              <a:lnSpc>
                <a:spcPct val="150000"/>
              </a:lnSpc>
            </a:pPr>
            <a:r>
              <a:rPr lang="tr-TR" dirty="0" smtClean="0">
                <a:latin typeface="Bahnschrift Light" pitchFamily="34" charset="0"/>
              </a:rPr>
              <a:t>Piri Reis’in 1513 Dünya Haritasını incelemek  ve anlattıklarını  öğrenmek için </a:t>
            </a:r>
            <a:r>
              <a:rPr lang="tr-TR" dirty="0" smtClean="0">
                <a:solidFill>
                  <a:srgbClr val="FF0000"/>
                </a:solidFill>
                <a:latin typeface="Bahnschrift Light" pitchFamily="34" charset="0"/>
                <a:hlinkClick r:id="rId4"/>
              </a:rPr>
              <a:t>https://bilimteknik.tubitak.gov.tr/sites/default/files/posterler/piri_reis.pdf</a:t>
            </a:r>
            <a:r>
              <a:rPr lang="tr-TR" dirty="0" smtClean="0">
                <a:solidFill>
                  <a:srgbClr val="FF0000"/>
                </a:solidFill>
                <a:latin typeface="Bahnschrift Light" pitchFamily="34" charset="0"/>
              </a:rPr>
              <a:t> </a:t>
            </a:r>
            <a:r>
              <a:rPr lang="tr-TR" dirty="0" smtClean="0">
                <a:latin typeface="Bahnschrift Light" pitchFamily="34" charset="0"/>
              </a:rPr>
              <a:t>adresindeki  posteri pdf olarak indirebilirsiniz.</a:t>
            </a:r>
            <a:endParaRPr lang="tr-TR" dirty="0"/>
          </a:p>
        </p:txBody>
      </p:sp>
      <p:pic>
        <p:nvPicPr>
          <p:cNvPr id="5" name="Picture 14" descr="https://icons.iconarchive.com/icons/icons8/ios7/512/Very-Basic-About-icon.png"/>
          <p:cNvPicPr>
            <a:picLocks noChangeAspect="1" noChangeArrowheads="1"/>
          </p:cNvPicPr>
          <p:nvPr/>
        </p:nvPicPr>
        <p:blipFill>
          <a:blip r:embed="rId5" cstate="print"/>
          <a:srcRect/>
          <a:stretch>
            <a:fillRect/>
          </a:stretch>
        </p:blipFill>
        <p:spPr bwMode="auto">
          <a:xfrm>
            <a:off x="6516216" y="1628800"/>
            <a:ext cx="2212504" cy="2212505"/>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PİRİ REİS PNG ile ilgili görsel sonucu"/>
          <p:cNvPicPr>
            <a:picLocks noChangeAspect="1" noChangeArrowheads="1"/>
          </p:cNvPicPr>
          <p:nvPr/>
        </p:nvPicPr>
        <p:blipFill>
          <a:blip r:embed="rId3" cstate="print"/>
          <a:srcRect/>
          <a:stretch>
            <a:fillRect/>
          </a:stretch>
        </p:blipFill>
        <p:spPr bwMode="auto">
          <a:xfrm>
            <a:off x="179513" y="188640"/>
            <a:ext cx="8784975" cy="6480720"/>
          </a:xfrm>
          <a:prstGeom prst="rect">
            <a:avLst/>
          </a:prstGeom>
          <a:noFill/>
        </p:spPr>
      </p:pic>
      <p:sp>
        <p:nvSpPr>
          <p:cNvPr id="4" name="3 Metin kutusu"/>
          <p:cNvSpPr txBox="1"/>
          <p:nvPr/>
        </p:nvSpPr>
        <p:spPr>
          <a:xfrm>
            <a:off x="323528" y="6165304"/>
            <a:ext cx="4824536" cy="400110"/>
          </a:xfrm>
          <a:prstGeom prst="rect">
            <a:avLst/>
          </a:prstGeom>
          <a:noFill/>
        </p:spPr>
        <p:txBody>
          <a:bodyPr wrap="square" rtlCol="0">
            <a:spAutoFit/>
          </a:bodyPr>
          <a:lstStyle/>
          <a:p>
            <a:r>
              <a:rPr lang="tr-TR" sz="2000" dirty="0" smtClean="0">
                <a:solidFill>
                  <a:schemeClr val="bg1"/>
                </a:solidFill>
                <a:latin typeface="Bahnschrift Light" pitchFamily="34" charset="0"/>
              </a:rPr>
              <a:t>Bilgisayar oyunlarında Piri Reis</a:t>
            </a:r>
            <a:endParaRPr lang="tr-TR" sz="20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323528" y="3140968"/>
            <a:ext cx="4320480" cy="3323987"/>
          </a:xfrm>
          <a:prstGeom prst="rect">
            <a:avLst/>
          </a:prstGeom>
          <a:noFill/>
        </p:spPr>
        <p:txBody>
          <a:bodyPr wrap="square" rtlCol="0">
            <a:spAutoFit/>
          </a:bodyPr>
          <a:lstStyle/>
          <a:p>
            <a:pPr algn="just">
              <a:lnSpc>
                <a:spcPct val="150000"/>
              </a:lnSpc>
            </a:pPr>
            <a:r>
              <a:rPr lang="tr-TR" sz="2000" dirty="0" smtClean="0">
                <a:latin typeface="Bahnschrift Light" pitchFamily="34" charset="0"/>
              </a:rPr>
              <a:t>Piri Reis’in Dünya Haritasının günümüze kadar ulaşılabilen tek parçasını Topkapı Sarayı’nda devam eden tadilat çalışmaları kapsamında 1929 yılında Müzeler Müdürü Halil Ethem Bey tarafından tesadüfen bulunmuştur.</a:t>
            </a:r>
            <a:endParaRPr lang="tr-TR" sz="2000" dirty="0">
              <a:latin typeface="Bahnschrift Light" pitchFamily="34" charset="0"/>
            </a:endParaRPr>
          </a:p>
        </p:txBody>
      </p:sp>
      <p:pic>
        <p:nvPicPr>
          <p:cNvPr id="304130" name="Picture 2"/>
          <p:cNvPicPr>
            <a:picLocks noChangeAspect="1" noChangeArrowheads="1"/>
          </p:cNvPicPr>
          <p:nvPr/>
        </p:nvPicPr>
        <p:blipFill>
          <a:blip r:embed="rId3" cstate="print"/>
          <a:srcRect t="2564"/>
          <a:stretch>
            <a:fillRect/>
          </a:stretch>
        </p:blipFill>
        <p:spPr bwMode="auto">
          <a:xfrm>
            <a:off x="4788024" y="404664"/>
            <a:ext cx="4068960" cy="2736304"/>
          </a:xfrm>
          <a:prstGeom prst="rect">
            <a:avLst/>
          </a:prstGeom>
          <a:noFill/>
          <a:ln w="9525">
            <a:noFill/>
            <a:miter lim="800000"/>
            <a:headEnd/>
            <a:tailEnd/>
          </a:ln>
        </p:spPr>
      </p:pic>
      <p:pic>
        <p:nvPicPr>
          <p:cNvPr id="304131" name="Picture 3"/>
          <p:cNvPicPr>
            <a:picLocks noChangeAspect="1" noChangeArrowheads="1"/>
          </p:cNvPicPr>
          <p:nvPr/>
        </p:nvPicPr>
        <p:blipFill>
          <a:blip r:embed="rId4" cstate="print"/>
          <a:srcRect/>
          <a:stretch>
            <a:fillRect/>
          </a:stretch>
        </p:blipFill>
        <p:spPr bwMode="auto">
          <a:xfrm>
            <a:off x="4788024" y="3429000"/>
            <a:ext cx="4104456" cy="2880320"/>
          </a:xfrm>
          <a:prstGeom prst="rect">
            <a:avLst/>
          </a:prstGeom>
          <a:noFill/>
          <a:ln w="9525">
            <a:noFill/>
            <a:miter lim="800000"/>
            <a:headEnd/>
            <a:tailEnd/>
          </a:ln>
        </p:spPr>
      </p:pic>
      <p:pic>
        <p:nvPicPr>
          <p:cNvPr id="304142" name="Picture 14" descr="Piri Reis Kimdir? - açık lise, www.aol.meb.gov.tr, açık lise çıkmış  sorular, açık lise öğrencisi, açık lise giriş, aöl ders notları, muaf ne  demek, açık lise tv de neymiş,"/>
          <p:cNvPicPr>
            <a:picLocks noChangeAspect="1" noChangeArrowheads="1"/>
          </p:cNvPicPr>
          <p:nvPr/>
        </p:nvPicPr>
        <p:blipFill>
          <a:blip r:embed="rId5" cstate="print"/>
          <a:srcRect/>
          <a:stretch>
            <a:fillRect/>
          </a:stretch>
        </p:blipFill>
        <p:spPr bwMode="auto">
          <a:xfrm>
            <a:off x="179512" y="188640"/>
            <a:ext cx="4355976" cy="3081601"/>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323528" y="3140968"/>
            <a:ext cx="4320480" cy="3323987"/>
          </a:xfrm>
          <a:prstGeom prst="rect">
            <a:avLst/>
          </a:prstGeom>
          <a:noFill/>
        </p:spPr>
        <p:txBody>
          <a:bodyPr wrap="square" rtlCol="0">
            <a:spAutoFit/>
          </a:bodyPr>
          <a:lstStyle/>
          <a:p>
            <a:pPr algn="just">
              <a:lnSpc>
                <a:spcPct val="150000"/>
              </a:lnSpc>
            </a:pPr>
            <a:r>
              <a:rPr lang="tr-TR" sz="2000" dirty="0" smtClean="0">
                <a:latin typeface="Bahnschrift Light" pitchFamily="34" charset="0"/>
              </a:rPr>
              <a:t>Müzede tadilat yapan işçilerin kahvaltı masasının altına serdikleri haritayı fark eden Halil Ethem Bey</a:t>
            </a:r>
          </a:p>
          <a:p>
            <a:pPr algn="just">
              <a:lnSpc>
                <a:spcPct val="150000"/>
              </a:lnSpc>
            </a:pPr>
            <a:r>
              <a:rPr lang="tr-TR" sz="2000" dirty="0" smtClean="0">
                <a:latin typeface="Bahnschrift Light" pitchFamily="34" charset="0"/>
              </a:rPr>
              <a:t>5 parçadan oluştuğu düşünülen haritanın günümüze kadar gelen son parçasını çöpe atılmaktan son anda kurtarmıştır.</a:t>
            </a:r>
            <a:endParaRPr lang="tr-TR" sz="2000" dirty="0">
              <a:latin typeface="Bahnschrift Light" pitchFamily="34" charset="0"/>
            </a:endParaRPr>
          </a:p>
        </p:txBody>
      </p:sp>
      <p:pic>
        <p:nvPicPr>
          <p:cNvPr id="304130" name="Picture 2"/>
          <p:cNvPicPr>
            <a:picLocks noChangeAspect="1" noChangeArrowheads="1"/>
          </p:cNvPicPr>
          <p:nvPr/>
        </p:nvPicPr>
        <p:blipFill>
          <a:blip r:embed="rId3" cstate="print"/>
          <a:srcRect t="2564"/>
          <a:stretch>
            <a:fillRect/>
          </a:stretch>
        </p:blipFill>
        <p:spPr bwMode="auto">
          <a:xfrm>
            <a:off x="4788024" y="404664"/>
            <a:ext cx="4068960" cy="2736304"/>
          </a:xfrm>
          <a:prstGeom prst="rect">
            <a:avLst/>
          </a:prstGeom>
          <a:noFill/>
          <a:ln w="9525">
            <a:noFill/>
            <a:miter lim="800000"/>
            <a:headEnd/>
            <a:tailEnd/>
          </a:ln>
        </p:spPr>
      </p:pic>
      <p:pic>
        <p:nvPicPr>
          <p:cNvPr id="304131" name="Picture 3"/>
          <p:cNvPicPr>
            <a:picLocks noChangeAspect="1" noChangeArrowheads="1"/>
          </p:cNvPicPr>
          <p:nvPr/>
        </p:nvPicPr>
        <p:blipFill>
          <a:blip r:embed="rId4" cstate="print"/>
          <a:srcRect/>
          <a:stretch>
            <a:fillRect/>
          </a:stretch>
        </p:blipFill>
        <p:spPr bwMode="auto">
          <a:xfrm>
            <a:off x="4788024" y="3429000"/>
            <a:ext cx="4104456" cy="2880320"/>
          </a:xfrm>
          <a:prstGeom prst="rect">
            <a:avLst/>
          </a:prstGeom>
          <a:noFill/>
          <a:ln w="9525">
            <a:noFill/>
            <a:miter lim="800000"/>
            <a:headEnd/>
            <a:tailEnd/>
          </a:ln>
        </p:spPr>
      </p:pic>
      <p:pic>
        <p:nvPicPr>
          <p:cNvPr id="304142" name="Picture 14" descr="Piri Reis Kimdir? - açık lise, www.aol.meb.gov.tr, açık lise çıkmış  sorular, açık lise öğrencisi, açık lise giriş, aöl ders notları, muaf ne  demek, açık lise tv de neymiş,"/>
          <p:cNvPicPr>
            <a:picLocks noChangeAspect="1" noChangeArrowheads="1"/>
          </p:cNvPicPr>
          <p:nvPr/>
        </p:nvPicPr>
        <p:blipFill>
          <a:blip r:embed="rId5" cstate="print"/>
          <a:srcRect/>
          <a:stretch>
            <a:fillRect/>
          </a:stretch>
        </p:blipFill>
        <p:spPr bwMode="auto">
          <a:xfrm>
            <a:off x="179512" y="188640"/>
            <a:ext cx="4355976" cy="3081601"/>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323528" y="3140968"/>
            <a:ext cx="4320480" cy="3261406"/>
          </a:xfrm>
          <a:prstGeom prst="rect">
            <a:avLst/>
          </a:prstGeom>
          <a:noFill/>
        </p:spPr>
        <p:txBody>
          <a:bodyPr wrap="square" rtlCol="0">
            <a:spAutoFit/>
          </a:bodyPr>
          <a:lstStyle/>
          <a:p>
            <a:pPr algn="just">
              <a:lnSpc>
                <a:spcPct val="150000"/>
              </a:lnSpc>
            </a:pPr>
            <a:r>
              <a:rPr lang="tr-TR" sz="2000" dirty="0" smtClean="0">
                <a:latin typeface="Bahnschrift Light" pitchFamily="34" charset="0"/>
              </a:rPr>
              <a:t>Halil Ethem Bey haritanın son parçasını Cuma günü bulmuştur. Haritanın kalan 4 parçasının nerede olduğu sorusunun yanıtı   işçilerin hafta başından itibaren kahvaltı yapıp yapmadıklarında yatmaktadır. Pazartesiden Cumaya 4 gün vardır.</a:t>
            </a:r>
          </a:p>
        </p:txBody>
      </p:sp>
      <p:pic>
        <p:nvPicPr>
          <p:cNvPr id="304130" name="Picture 2"/>
          <p:cNvPicPr>
            <a:picLocks noChangeAspect="1" noChangeArrowheads="1"/>
          </p:cNvPicPr>
          <p:nvPr/>
        </p:nvPicPr>
        <p:blipFill>
          <a:blip r:embed="rId3" cstate="print"/>
          <a:srcRect t="2564"/>
          <a:stretch>
            <a:fillRect/>
          </a:stretch>
        </p:blipFill>
        <p:spPr bwMode="auto">
          <a:xfrm>
            <a:off x="4788024" y="404664"/>
            <a:ext cx="4068960" cy="2736304"/>
          </a:xfrm>
          <a:prstGeom prst="rect">
            <a:avLst/>
          </a:prstGeom>
          <a:noFill/>
          <a:ln w="9525">
            <a:noFill/>
            <a:miter lim="800000"/>
            <a:headEnd/>
            <a:tailEnd/>
          </a:ln>
        </p:spPr>
      </p:pic>
      <p:pic>
        <p:nvPicPr>
          <p:cNvPr id="304131" name="Picture 3"/>
          <p:cNvPicPr>
            <a:picLocks noChangeAspect="1" noChangeArrowheads="1"/>
          </p:cNvPicPr>
          <p:nvPr/>
        </p:nvPicPr>
        <p:blipFill>
          <a:blip r:embed="rId4" cstate="print"/>
          <a:srcRect/>
          <a:stretch>
            <a:fillRect/>
          </a:stretch>
        </p:blipFill>
        <p:spPr bwMode="auto">
          <a:xfrm>
            <a:off x="4788024" y="3429000"/>
            <a:ext cx="4104456" cy="2880320"/>
          </a:xfrm>
          <a:prstGeom prst="rect">
            <a:avLst/>
          </a:prstGeom>
          <a:noFill/>
          <a:ln w="9525">
            <a:noFill/>
            <a:miter lim="800000"/>
            <a:headEnd/>
            <a:tailEnd/>
          </a:ln>
        </p:spPr>
      </p:pic>
      <p:pic>
        <p:nvPicPr>
          <p:cNvPr id="304142" name="Picture 14" descr="Piri Reis Kimdir? - açık lise, www.aol.meb.gov.tr, açık lise çıkmış  sorular, açık lise öğrencisi, açık lise giriş, aöl ders notları, muaf ne  demek, açık lise tv de neymiş,"/>
          <p:cNvPicPr>
            <a:picLocks noChangeAspect="1" noChangeArrowheads="1"/>
          </p:cNvPicPr>
          <p:nvPr/>
        </p:nvPicPr>
        <p:blipFill>
          <a:blip r:embed="rId5" cstate="print"/>
          <a:srcRect/>
          <a:stretch>
            <a:fillRect/>
          </a:stretch>
        </p:blipFill>
        <p:spPr bwMode="auto">
          <a:xfrm>
            <a:off x="179512" y="188640"/>
            <a:ext cx="4355976" cy="3081601"/>
          </a:xfrm>
          <a:prstGeom prst="rect">
            <a:avLst/>
          </a:prstGeom>
          <a:noFill/>
        </p:spPr>
      </p:pic>
      <p:sp>
        <p:nvSpPr>
          <p:cNvPr id="6" name="5 Dikdörtgen"/>
          <p:cNvSpPr/>
          <p:nvPr/>
        </p:nvSpPr>
        <p:spPr>
          <a:xfrm>
            <a:off x="5004048" y="6350169"/>
            <a:ext cx="3837910" cy="507831"/>
          </a:xfrm>
          <a:prstGeom prst="rect">
            <a:avLst/>
          </a:prstGeom>
        </p:spPr>
        <p:txBody>
          <a:bodyPr wrap="none">
            <a:spAutoFit/>
          </a:bodyPr>
          <a:lstStyle/>
          <a:p>
            <a:pPr algn="just">
              <a:lnSpc>
                <a:spcPct val="150000"/>
              </a:lnSpc>
            </a:pPr>
            <a:r>
              <a:rPr lang="tr-TR" dirty="0" smtClean="0">
                <a:latin typeface="Bahnschrift Light" pitchFamily="34" charset="0"/>
              </a:rPr>
              <a:t>“SUNAY AKIN’ dan yararlanılmıştır.”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a/a5/Halil_Ethem_Eldem.jpg"/>
          <p:cNvPicPr>
            <a:picLocks noChangeAspect="1" noChangeArrowheads="1"/>
          </p:cNvPicPr>
          <p:nvPr/>
        </p:nvPicPr>
        <p:blipFill>
          <a:blip r:embed="rId3" cstate="print"/>
          <a:srcRect/>
          <a:stretch>
            <a:fillRect/>
          </a:stretch>
        </p:blipFill>
        <p:spPr bwMode="auto">
          <a:xfrm>
            <a:off x="4788024" y="260648"/>
            <a:ext cx="4104456" cy="6337961"/>
          </a:xfrm>
          <a:prstGeom prst="rect">
            <a:avLst/>
          </a:prstGeom>
          <a:noFill/>
        </p:spPr>
      </p:pic>
      <p:pic>
        <p:nvPicPr>
          <p:cNvPr id="2052" name="Picture 4" descr="Halil Ethem Eldem: Educated geologist, voluntary art manager | Daily Sabah"/>
          <p:cNvPicPr>
            <a:picLocks noChangeAspect="1" noChangeArrowheads="1"/>
          </p:cNvPicPr>
          <p:nvPr/>
        </p:nvPicPr>
        <p:blipFill>
          <a:blip r:embed="rId4" cstate="print"/>
          <a:srcRect l="6452" t="3409" r="6452" b="1136"/>
          <a:stretch>
            <a:fillRect/>
          </a:stretch>
        </p:blipFill>
        <p:spPr bwMode="auto">
          <a:xfrm>
            <a:off x="251520" y="260648"/>
            <a:ext cx="4320480" cy="6336704"/>
          </a:xfrm>
          <a:prstGeom prst="rect">
            <a:avLst/>
          </a:prstGeom>
          <a:noFill/>
        </p:spPr>
      </p:pic>
      <p:sp>
        <p:nvSpPr>
          <p:cNvPr id="4" name="3 Metin kutusu"/>
          <p:cNvSpPr txBox="1"/>
          <p:nvPr/>
        </p:nvSpPr>
        <p:spPr>
          <a:xfrm>
            <a:off x="4932040" y="404664"/>
            <a:ext cx="2160240" cy="400110"/>
          </a:xfrm>
          <a:prstGeom prst="rect">
            <a:avLst/>
          </a:prstGeom>
          <a:noFill/>
        </p:spPr>
        <p:txBody>
          <a:bodyPr wrap="square" rtlCol="0">
            <a:spAutoFit/>
          </a:bodyPr>
          <a:lstStyle/>
          <a:p>
            <a:r>
              <a:rPr lang="tr-TR" sz="2000" dirty="0" smtClean="0">
                <a:latin typeface="Bahnschrift Light" pitchFamily="34" charset="0"/>
              </a:rPr>
              <a:t>Halil Ethem Bey</a:t>
            </a:r>
            <a:endParaRPr lang="tr-TR" sz="2000" dirty="0">
              <a:latin typeface="Bahnschrift Light"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scontent-ams3-1.xx.fbcdn.net/v/t1.0-9/14344209_10153760951806367_8015559248580359937_n.jpg?oh=92517720608345e693a58c1f6f53f5db&amp;oe=5884DAB5"/>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
        <p:nvSpPr>
          <p:cNvPr id="4" name="Rectangle 4"/>
          <p:cNvSpPr>
            <a:spLocks noChangeArrowheads="1"/>
          </p:cNvSpPr>
          <p:nvPr/>
        </p:nvSpPr>
        <p:spPr bwMode="auto">
          <a:xfrm>
            <a:off x="5220072" y="5877272"/>
            <a:ext cx="1008112" cy="55399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r>
              <a:rPr lang="tr-TR" dirty="0" smtClean="0">
                <a:solidFill>
                  <a:schemeClr val="bg1"/>
                </a:solidFill>
                <a:latin typeface="Bahnschrift Light" pitchFamily="34" charset="0"/>
              </a:rPr>
              <a:t>Yalova</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000000"/>
                </a:solidFill>
                <a:effectLst/>
                <a:latin typeface="Bahnschrift Light" pitchFamily="34" charset="0"/>
                <a:cs typeface="Times New Roman" pitchFamily="18" charset="0"/>
              </a:rPr>
              <a:t> </a:t>
            </a:r>
            <a:endParaRPr kumimoji="0" lang="tr-TR" b="0" i="0" u="none" strike="noStrike" cap="none" normalizeH="0" baseline="0" dirty="0" smtClean="0">
              <a:ln>
                <a:noFill/>
              </a:ln>
              <a:solidFill>
                <a:schemeClr val="tx1"/>
              </a:solidFill>
              <a:effectLst/>
              <a:latin typeface="Bahnschrift Light" pitchFamily="34" charset="0"/>
              <a:cs typeface="Arial" pitchFamily="34" charset="0"/>
            </a:endParaRPr>
          </a:p>
        </p:txBody>
      </p:sp>
      <p:sp>
        <p:nvSpPr>
          <p:cNvPr id="5" name="Rectangle 4"/>
          <p:cNvSpPr>
            <a:spLocks noChangeArrowheads="1"/>
          </p:cNvSpPr>
          <p:nvPr/>
        </p:nvSpPr>
        <p:spPr bwMode="auto">
          <a:xfrm>
            <a:off x="3707904" y="1772816"/>
            <a:ext cx="1431776" cy="55399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r>
              <a:rPr lang="tr-TR" dirty="0" smtClean="0">
                <a:solidFill>
                  <a:schemeClr val="bg1"/>
                </a:solidFill>
                <a:latin typeface="Bahnschrift Light" pitchFamily="34" charset="0"/>
              </a:rPr>
              <a:t>İznik Gölü</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000000"/>
                </a:solidFill>
                <a:effectLst/>
                <a:latin typeface="Bahnschrift Light" pitchFamily="34" charset="0"/>
                <a:cs typeface="Times New Roman" pitchFamily="18" charset="0"/>
              </a:rPr>
              <a:t> </a:t>
            </a:r>
            <a:endParaRPr kumimoji="0" lang="tr-TR" b="0" i="0" u="none" strike="noStrike" cap="none" normalizeH="0" baseline="0" dirty="0" smtClean="0">
              <a:ln>
                <a:noFill/>
              </a:ln>
              <a:solidFill>
                <a:schemeClr val="tx1"/>
              </a:solidFill>
              <a:effectLst/>
              <a:latin typeface="Bahnschrift Light" pitchFamily="34" charset="0"/>
              <a:cs typeface="Arial" pitchFamily="34" charset="0"/>
            </a:endParaRPr>
          </a:p>
        </p:txBody>
      </p:sp>
      <p:sp>
        <p:nvSpPr>
          <p:cNvPr id="6" name="Rectangle 4"/>
          <p:cNvSpPr>
            <a:spLocks noChangeArrowheads="1"/>
          </p:cNvSpPr>
          <p:nvPr/>
        </p:nvSpPr>
        <p:spPr bwMode="auto">
          <a:xfrm>
            <a:off x="6948264" y="1052736"/>
            <a:ext cx="1935832" cy="55399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r>
              <a:rPr lang="tr-TR" dirty="0" smtClean="0">
                <a:solidFill>
                  <a:schemeClr val="bg1"/>
                </a:solidFill>
                <a:latin typeface="Bahnschrift Light" pitchFamily="34" charset="0"/>
              </a:rPr>
              <a:t>Gemlik Körfezi</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000000"/>
                </a:solidFill>
                <a:effectLst/>
                <a:latin typeface="Bahnschrift Light" pitchFamily="34" charset="0"/>
                <a:cs typeface="Times New Roman" pitchFamily="18" charset="0"/>
              </a:rPr>
              <a:t> </a:t>
            </a:r>
            <a:endParaRPr kumimoji="0" lang="tr-TR" b="0" i="0" u="none" strike="noStrike" cap="none" normalizeH="0" baseline="0" dirty="0" smtClean="0">
              <a:ln>
                <a:noFill/>
              </a:ln>
              <a:solidFill>
                <a:schemeClr val="tx1"/>
              </a:solidFill>
              <a:effectLst/>
              <a:latin typeface="Bahnschrift Light" pitchFamily="34" charset="0"/>
              <a:cs typeface="Arial" pitchFamily="34" charset="0"/>
            </a:endParaRPr>
          </a:p>
        </p:txBody>
      </p:sp>
      <p:sp>
        <p:nvSpPr>
          <p:cNvPr id="8" name="Rectangle 4"/>
          <p:cNvSpPr>
            <a:spLocks noChangeArrowheads="1"/>
          </p:cNvSpPr>
          <p:nvPr/>
        </p:nvSpPr>
        <p:spPr bwMode="auto">
          <a:xfrm>
            <a:off x="3347864" y="260648"/>
            <a:ext cx="1008112" cy="55399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r>
              <a:rPr lang="tr-TR" dirty="0" smtClean="0">
                <a:solidFill>
                  <a:srgbClr val="FF0000"/>
                </a:solidFill>
                <a:latin typeface="Bahnschrift Light" pitchFamily="34" charset="0"/>
              </a:rPr>
              <a:t>Uludağ</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000000"/>
                </a:solidFill>
                <a:effectLst/>
                <a:latin typeface="Bahnschrift Light" pitchFamily="34" charset="0"/>
                <a:cs typeface="Times New Roman" pitchFamily="18" charset="0"/>
              </a:rPr>
              <a:t> </a:t>
            </a:r>
            <a:endParaRPr kumimoji="0" lang="tr-TR" b="0" i="0" u="none" strike="noStrike" cap="none" normalizeH="0" baseline="0" dirty="0" smtClean="0">
              <a:ln>
                <a:noFill/>
              </a:ln>
              <a:solidFill>
                <a:schemeClr val="tx1"/>
              </a:solidFill>
              <a:effectLst/>
              <a:latin typeface="Bahnschrift Light"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https://upload.wikimedia.org/wikipedia/commons/0/04/PiriReis_ikinci.jpg"/>
          <p:cNvPicPr>
            <a:picLocks noChangeAspect="1" noChangeArrowheads="1"/>
          </p:cNvPicPr>
          <p:nvPr/>
        </p:nvPicPr>
        <p:blipFill>
          <a:blip r:embed="rId3" cstate="print"/>
          <a:srcRect/>
          <a:stretch>
            <a:fillRect/>
          </a:stretch>
        </p:blipFill>
        <p:spPr bwMode="auto">
          <a:xfrm>
            <a:off x="179512" y="188640"/>
            <a:ext cx="8784976" cy="6408712"/>
          </a:xfrm>
          <a:prstGeom prst="rect">
            <a:avLst/>
          </a:prstGeom>
          <a:noFill/>
        </p:spPr>
      </p:pic>
      <p:sp>
        <p:nvSpPr>
          <p:cNvPr id="4" name="3 Metin kutusu"/>
          <p:cNvSpPr txBox="1"/>
          <p:nvPr/>
        </p:nvSpPr>
        <p:spPr>
          <a:xfrm>
            <a:off x="1403648" y="5373216"/>
            <a:ext cx="7416824" cy="867032"/>
          </a:xfrm>
          <a:prstGeom prst="rect">
            <a:avLst/>
          </a:prstGeom>
          <a:noFill/>
        </p:spPr>
        <p:txBody>
          <a:bodyPr wrap="square" rtlCol="0">
            <a:spAutoFit/>
          </a:bodyPr>
          <a:lstStyle/>
          <a:p>
            <a:pPr algn="just">
              <a:lnSpc>
                <a:spcPct val="150000"/>
              </a:lnSpc>
            </a:pPr>
            <a:r>
              <a:rPr lang="tr-TR" b="1" dirty="0" smtClean="0">
                <a:latin typeface="Bahnschrift Light" pitchFamily="34" charset="0"/>
              </a:rPr>
              <a:t>Piri Reis’in 1528 tarihli Dünya Haritası’nın Günümüze Ulaşan Parçası: Haritada Grönland,Florida,Kanada’nın Kuzeydoğusu gösterilmekte</a:t>
            </a:r>
            <a:endParaRPr lang="tr-TR" b="1" dirty="0">
              <a:latin typeface="Bahnschrift Light"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OrteliusWorldMap1570.jpg"/>
          <p:cNvPicPr>
            <a:picLocks noChangeAspect="1" noChangeArrowheads="1"/>
          </p:cNvPicPr>
          <p:nvPr/>
        </p:nvPicPr>
        <p:blipFill>
          <a:blip r:embed="rId2" cstate="print"/>
          <a:srcRect/>
          <a:stretch>
            <a:fillRect/>
          </a:stretch>
        </p:blipFill>
        <p:spPr bwMode="auto">
          <a:xfrm>
            <a:off x="251520" y="188640"/>
            <a:ext cx="8712968" cy="6480720"/>
          </a:xfrm>
          <a:prstGeom prst="rect">
            <a:avLst/>
          </a:prstGeom>
          <a:noFill/>
        </p:spPr>
      </p:pic>
      <p:sp>
        <p:nvSpPr>
          <p:cNvPr id="4" name="3 Metin kutusu"/>
          <p:cNvSpPr txBox="1"/>
          <p:nvPr/>
        </p:nvSpPr>
        <p:spPr>
          <a:xfrm>
            <a:off x="611560" y="5157192"/>
            <a:ext cx="8208912" cy="461665"/>
          </a:xfrm>
          <a:prstGeom prst="rect">
            <a:avLst/>
          </a:prstGeom>
          <a:noFill/>
        </p:spPr>
        <p:txBody>
          <a:bodyPr wrap="square" rtlCol="0">
            <a:spAutoFit/>
          </a:bodyPr>
          <a:lstStyle/>
          <a:p>
            <a:r>
              <a:rPr lang="tr-TR" sz="2400" dirty="0" smtClean="0">
                <a:solidFill>
                  <a:schemeClr val="bg1"/>
                </a:solidFill>
              </a:rPr>
              <a:t>Abraham Ortelius tarafından hazırlanan ilk modern atlas 1570</a:t>
            </a:r>
            <a:endParaRPr lang="tr-TR" sz="24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descr="Ali Macar Reis'in Dünya haritası.jpg"/>
          <p:cNvPicPr>
            <a:picLocks noChangeAspect="1" noChangeArrowheads="1"/>
          </p:cNvPicPr>
          <p:nvPr/>
        </p:nvPicPr>
        <p:blipFill>
          <a:blip r:embed="rId2" cstate="print"/>
          <a:srcRect/>
          <a:stretch>
            <a:fillRect/>
          </a:stretch>
        </p:blipFill>
        <p:spPr bwMode="auto">
          <a:xfrm>
            <a:off x="179512" y="188640"/>
            <a:ext cx="8712968" cy="6480720"/>
          </a:xfrm>
          <a:prstGeom prst="rect">
            <a:avLst/>
          </a:prstGeom>
          <a:noFill/>
        </p:spPr>
      </p:pic>
      <p:sp>
        <p:nvSpPr>
          <p:cNvPr id="4" name="3 Metin kutusu"/>
          <p:cNvSpPr txBox="1"/>
          <p:nvPr/>
        </p:nvSpPr>
        <p:spPr>
          <a:xfrm>
            <a:off x="467544" y="6093296"/>
            <a:ext cx="8208912" cy="461665"/>
          </a:xfrm>
          <a:prstGeom prst="rect">
            <a:avLst/>
          </a:prstGeom>
          <a:noFill/>
        </p:spPr>
        <p:txBody>
          <a:bodyPr wrap="square" rtlCol="0">
            <a:spAutoFit/>
          </a:bodyPr>
          <a:lstStyle/>
          <a:p>
            <a:pPr algn="ctr"/>
            <a:r>
              <a:rPr lang="tr-TR" sz="2400" dirty="0" smtClean="0"/>
              <a:t>Ali Macar Reis’in Dünya Haritası -16.yy</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İHANNÜMÂ - TDV İslâm Ansiklopedisi"/>
          <p:cNvPicPr>
            <a:picLocks noChangeAspect="1" noChangeArrowheads="1"/>
          </p:cNvPicPr>
          <p:nvPr/>
        </p:nvPicPr>
        <p:blipFill>
          <a:blip r:embed="rId2" cstate="print"/>
          <a:srcRect r="50006"/>
          <a:stretch>
            <a:fillRect/>
          </a:stretch>
        </p:blipFill>
        <p:spPr bwMode="auto">
          <a:xfrm>
            <a:off x="179512" y="332656"/>
            <a:ext cx="8784976" cy="6336704"/>
          </a:xfrm>
          <a:prstGeom prst="rect">
            <a:avLst/>
          </a:prstGeom>
          <a:noFill/>
        </p:spPr>
      </p:pic>
      <p:sp>
        <p:nvSpPr>
          <p:cNvPr id="4" name="3 Metin kutusu"/>
          <p:cNvSpPr txBox="1"/>
          <p:nvPr/>
        </p:nvSpPr>
        <p:spPr>
          <a:xfrm>
            <a:off x="2555776" y="6237312"/>
            <a:ext cx="4824536" cy="461665"/>
          </a:xfrm>
          <a:prstGeom prst="rect">
            <a:avLst/>
          </a:prstGeom>
          <a:noFill/>
        </p:spPr>
        <p:txBody>
          <a:bodyPr wrap="square" rtlCol="0">
            <a:spAutoFit/>
          </a:bodyPr>
          <a:lstStyle/>
          <a:p>
            <a:r>
              <a:rPr lang="tr-TR" sz="2400" dirty="0" smtClean="0">
                <a:latin typeface="Bahnschrift Light" pitchFamily="34" charset="0"/>
              </a:rPr>
              <a:t>Katip Çelebi’nin Dünya Haritası</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323528" y="6165304"/>
            <a:ext cx="4824536" cy="400110"/>
          </a:xfrm>
          <a:prstGeom prst="rect">
            <a:avLst/>
          </a:prstGeom>
          <a:noFill/>
        </p:spPr>
        <p:txBody>
          <a:bodyPr wrap="square" rtlCol="0">
            <a:spAutoFit/>
          </a:bodyPr>
          <a:lstStyle/>
          <a:p>
            <a:r>
              <a:rPr lang="tr-TR" sz="2000" dirty="0" smtClean="0">
                <a:solidFill>
                  <a:schemeClr val="bg1"/>
                </a:solidFill>
                <a:latin typeface="Bahnschrift Light" pitchFamily="34" charset="0"/>
              </a:rPr>
              <a:t>Bilgisayar oyunlarında Piri Reis</a:t>
            </a:r>
            <a:endParaRPr lang="tr-TR" sz="2000" dirty="0">
              <a:solidFill>
                <a:schemeClr val="bg1"/>
              </a:solidFill>
              <a:latin typeface="Bahnschrift Light" pitchFamily="34" charset="0"/>
            </a:endParaRPr>
          </a:p>
        </p:txBody>
      </p:sp>
      <p:pic>
        <p:nvPicPr>
          <p:cNvPr id="6" name="Picture 6" descr="CİHANNÜMÂ - TDV İslâm Ansiklopedisi"/>
          <p:cNvPicPr>
            <a:picLocks noChangeAspect="1" noChangeArrowheads="1"/>
          </p:cNvPicPr>
          <p:nvPr/>
        </p:nvPicPr>
        <p:blipFill>
          <a:blip r:embed="rId2" cstate="print"/>
          <a:srcRect l="50000"/>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descr="Photo of a genuine hand drawn world map, it was drawn in 1844 and therefore the countries are named as they were in that period. The biggest challenge is that it is impossible to portray the reality of the spherical world on a flat map"/>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
        <p:nvSpPr>
          <p:cNvPr id="4" name="3 Metin kutusu"/>
          <p:cNvSpPr txBox="1"/>
          <p:nvPr/>
        </p:nvSpPr>
        <p:spPr>
          <a:xfrm>
            <a:off x="467544" y="6093296"/>
            <a:ext cx="3312368" cy="461665"/>
          </a:xfrm>
          <a:prstGeom prst="rect">
            <a:avLst/>
          </a:prstGeom>
          <a:noFill/>
        </p:spPr>
        <p:txBody>
          <a:bodyPr wrap="square" rtlCol="0">
            <a:spAutoFit/>
          </a:bodyPr>
          <a:lstStyle/>
          <a:p>
            <a:r>
              <a:rPr lang="tr-TR" sz="2400" dirty="0" smtClean="0">
                <a:latin typeface="Bahnschrift Light" pitchFamily="34" charset="0"/>
              </a:rPr>
              <a:t>Çizim Yılı : 1844</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https://i.pinimg.com/originals/04/36/58/043658e222f29b359ca95787f536059d.jpg"/>
          <p:cNvPicPr>
            <a:picLocks noChangeAspect="1" noChangeArrowheads="1"/>
          </p:cNvPicPr>
          <p:nvPr/>
        </p:nvPicPr>
        <p:blipFill>
          <a:blip r:embed="rId2" cstate="print"/>
          <a:srcRect/>
          <a:stretch>
            <a:fillRect/>
          </a:stretch>
        </p:blipFill>
        <p:spPr bwMode="auto">
          <a:xfrm>
            <a:off x="179512" y="188640"/>
            <a:ext cx="8856984" cy="6408712"/>
          </a:xfrm>
          <a:prstGeom prst="rect">
            <a:avLst/>
          </a:prstGeom>
          <a:noFill/>
        </p:spPr>
      </p:pic>
      <p:sp>
        <p:nvSpPr>
          <p:cNvPr id="4" name="3 Metin kutusu"/>
          <p:cNvSpPr txBox="1"/>
          <p:nvPr/>
        </p:nvSpPr>
        <p:spPr>
          <a:xfrm>
            <a:off x="6588224" y="4653136"/>
            <a:ext cx="3312368" cy="400110"/>
          </a:xfrm>
          <a:prstGeom prst="rect">
            <a:avLst/>
          </a:prstGeom>
          <a:noFill/>
        </p:spPr>
        <p:txBody>
          <a:bodyPr wrap="square" rtlCol="0">
            <a:spAutoFit/>
          </a:bodyPr>
          <a:lstStyle/>
          <a:p>
            <a:r>
              <a:rPr lang="tr-TR" sz="2000" dirty="0" smtClean="0">
                <a:latin typeface="Bahnschrift Light" pitchFamily="34" charset="0"/>
              </a:rPr>
              <a:t>Çizim Yılı :1940</a:t>
            </a:r>
            <a:endParaRPr lang="tr-TR" sz="2000" dirty="0">
              <a:latin typeface="Bahnschrift Light"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46 Resim" descr="3x1_runtastic.png"/>
          <p:cNvPicPr>
            <a:picLocks noChangeAspect="1"/>
          </p:cNvPicPr>
          <p:nvPr/>
        </p:nvPicPr>
        <p:blipFill>
          <a:blip r:embed="rId2" cstate="print"/>
          <a:stretch>
            <a:fillRect/>
          </a:stretch>
        </p:blipFill>
        <p:spPr>
          <a:xfrm>
            <a:off x="683568" y="188640"/>
            <a:ext cx="7632848" cy="5616624"/>
          </a:xfrm>
          <a:prstGeom prst="rect">
            <a:avLst/>
          </a:prstGeom>
        </p:spPr>
      </p:pic>
      <p:sp>
        <p:nvSpPr>
          <p:cNvPr id="3" name="Rectangle 4"/>
          <p:cNvSpPr>
            <a:spLocks noChangeArrowheads="1"/>
          </p:cNvSpPr>
          <p:nvPr/>
        </p:nvSpPr>
        <p:spPr bwMode="auto">
          <a:xfrm>
            <a:off x="251520" y="5820304"/>
            <a:ext cx="8892480" cy="103291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nSpc>
                <a:spcPct val="150000"/>
              </a:lnSpc>
            </a:pPr>
            <a:r>
              <a:rPr lang="tr-TR" sz="2400" dirty="0" smtClean="0">
                <a:latin typeface="Bahnschrift Light" pitchFamily="34" charset="0"/>
              </a:rPr>
              <a:t>Gelişen teknoloji ile birlikte haritaların günlük yaşamımızdaki kullanım alanları gittikçe artmaktadır.</a:t>
            </a:r>
            <a:endParaRPr kumimoji="0" lang="tr-TR" sz="1800" b="0" i="0" u="none" strike="noStrike" cap="none" normalizeH="0" baseline="0" dirty="0" smtClean="0">
              <a:ln>
                <a:noFill/>
              </a:ln>
              <a:effectLst/>
              <a:latin typeface="Bahnschrift Light"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descr="Google Maps claims that it is on a 'never-ending quest for the perfect map', but Jerry Brotton, historian of cartography and the author of A History of the World in Twelve Maps, isn't so sure"/>
          <p:cNvPicPr>
            <a:picLocks noChangeAspect="1" noChangeArrowheads="1"/>
          </p:cNvPicPr>
          <p:nvPr/>
        </p:nvPicPr>
        <p:blipFill>
          <a:blip r:embed="rId2" cstate="print"/>
          <a:srcRect/>
          <a:stretch>
            <a:fillRect/>
          </a:stretch>
        </p:blipFill>
        <p:spPr bwMode="auto">
          <a:xfrm>
            <a:off x="179512" y="188640"/>
            <a:ext cx="8712968" cy="6480720"/>
          </a:xfrm>
          <a:prstGeom prst="rect">
            <a:avLst/>
          </a:prstGeom>
          <a:noFill/>
        </p:spPr>
      </p:pic>
      <p:sp>
        <p:nvSpPr>
          <p:cNvPr id="4" name="3 Metin kutusu"/>
          <p:cNvSpPr txBox="1"/>
          <p:nvPr/>
        </p:nvSpPr>
        <p:spPr>
          <a:xfrm>
            <a:off x="179512" y="116632"/>
            <a:ext cx="8640960" cy="430887"/>
          </a:xfrm>
          <a:prstGeom prst="rect">
            <a:avLst/>
          </a:prstGeom>
          <a:noFill/>
        </p:spPr>
        <p:txBody>
          <a:bodyPr wrap="square" rtlCol="0">
            <a:spAutoFit/>
          </a:bodyPr>
          <a:lstStyle/>
          <a:p>
            <a:r>
              <a:rPr lang="tr-TR" sz="2200" dirty="0" smtClean="0">
                <a:latin typeface="Bahnschrift Light" pitchFamily="34" charset="0"/>
              </a:rPr>
              <a:t>Günümüz:</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HATASIZ HARİTA VAR MIDIR?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2" cstate="print"/>
          <a:srcRect/>
          <a:stretch>
            <a:fillRect/>
          </a:stretch>
        </p:blipFill>
        <p:spPr bwMode="auto">
          <a:xfrm>
            <a:off x="179512" y="188640"/>
            <a:ext cx="8784976" cy="3168352"/>
          </a:xfrm>
          <a:prstGeom prst="rect">
            <a:avLst/>
          </a:prstGeom>
          <a:noFill/>
          <a:ln w="9525">
            <a:noFill/>
            <a:miter lim="800000"/>
            <a:headEnd/>
            <a:tailEnd/>
          </a:ln>
          <a:effectLst/>
        </p:spPr>
      </p:pic>
      <p:pic>
        <p:nvPicPr>
          <p:cNvPr id="227331" name="Picture 3" descr="C:\Users\PC\Desktop\9.1.6\shutterstock_1190709988 (2).jpg"/>
          <p:cNvPicPr>
            <a:picLocks noChangeAspect="1" noChangeArrowheads="1"/>
          </p:cNvPicPr>
          <p:nvPr/>
        </p:nvPicPr>
        <p:blipFill>
          <a:blip r:embed="rId3" cstate="print"/>
          <a:srcRect/>
          <a:stretch>
            <a:fillRect/>
          </a:stretch>
        </p:blipFill>
        <p:spPr bwMode="auto">
          <a:xfrm>
            <a:off x="179512" y="3501008"/>
            <a:ext cx="8784976" cy="3096344"/>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15inch Inflatable Countries Cities Earth World Globe Map Beach Ball  Students Education Geography Kids Soft Toy - Walmart.com - Walmart.com"/>
          <p:cNvPicPr>
            <a:picLocks noChangeAspect="1" noChangeArrowheads="1"/>
          </p:cNvPicPr>
          <p:nvPr/>
        </p:nvPicPr>
        <p:blipFill>
          <a:blip r:embed="rId2" cstate="print"/>
          <a:srcRect/>
          <a:stretch>
            <a:fillRect/>
          </a:stretch>
        </p:blipFill>
        <p:spPr bwMode="auto">
          <a:xfrm>
            <a:off x="1691680" y="188640"/>
            <a:ext cx="5760640" cy="5544616"/>
          </a:xfrm>
          <a:prstGeom prst="rect">
            <a:avLst/>
          </a:prstGeom>
          <a:noFill/>
        </p:spPr>
      </p:pic>
      <p:sp>
        <p:nvSpPr>
          <p:cNvPr id="3" name="2 Dikdörtgen"/>
          <p:cNvSpPr/>
          <p:nvPr/>
        </p:nvSpPr>
        <p:spPr>
          <a:xfrm>
            <a:off x="251520" y="5733256"/>
            <a:ext cx="8640960" cy="867032"/>
          </a:xfrm>
          <a:prstGeom prst="rect">
            <a:avLst/>
          </a:prstGeom>
        </p:spPr>
        <p:txBody>
          <a:bodyPr wrap="square">
            <a:spAutoFit/>
          </a:bodyPr>
          <a:lstStyle/>
          <a:p>
            <a:pPr algn="just">
              <a:lnSpc>
                <a:spcPct val="150000"/>
              </a:lnSpc>
            </a:pPr>
            <a:r>
              <a:rPr lang="tr-TR" dirty="0" smtClean="0">
                <a:latin typeface="Bahnschrift SemiLight" pitchFamily="34" charset="0"/>
              </a:rPr>
              <a:t>Dünya’nın geoit şeklinden dolayı , Dünya yüzeyindeki bir alanın düzlem üzerine gerçeğine yakın bir şekilde aktarılmasını mümkün değildir.</a:t>
            </a:r>
            <a:endParaRPr lang="tr-TR" dirty="0">
              <a:latin typeface="Bahnschrift SemiLight"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4" name="Picture 4" descr="https://i.pinimg.com/originals/52/bb/74/52bb74a5c4db39912b5ebd3c5a7b3695.jpg"/>
          <p:cNvPicPr>
            <a:picLocks noChangeAspect="1" noChangeArrowheads="1"/>
          </p:cNvPicPr>
          <p:nvPr/>
        </p:nvPicPr>
        <p:blipFill>
          <a:blip r:embed="rId2" cstate="print"/>
          <a:srcRect l="2459" t="2159" r="3279" b="2828"/>
          <a:stretch>
            <a:fillRect/>
          </a:stretch>
        </p:blipFill>
        <p:spPr bwMode="auto">
          <a:xfrm>
            <a:off x="251520" y="188640"/>
            <a:ext cx="8640960" cy="648072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originals/c3/45/24/c34524b4c052e0270dda98d0531898ad.jpg"/>
          <p:cNvPicPr>
            <a:picLocks noChangeAspect="1" noChangeArrowheads="1"/>
          </p:cNvPicPr>
          <p:nvPr/>
        </p:nvPicPr>
        <p:blipFill>
          <a:blip r:embed="rId2" cstate="print">
            <a:lum bright="10000"/>
          </a:blip>
          <a:srcRect l="22856" r="23250" b="13407"/>
          <a:stretch>
            <a:fillRect/>
          </a:stretch>
        </p:blipFill>
        <p:spPr bwMode="auto">
          <a:xfrm>
            <a:off x="2051720" y="332656"/>
            <a:ext cx="4896544" cy="5900604"/>
          </a:xfrm>
          <a:prstGeom prst="rect">
            <a:avLst/>
          </a:prstGeom>
          <a:noFill/>
        </p:spPr>
      </p:pic>
      <p:sp>
        <p:nvSpPr>
          <p:cNvPr id="5" name="4 Dikdörtgen"/>
          <p:cNvSpPr/>
          <p:nvPr/>
        </p:nvSpPr>
        <p:spPr>
          <a:xfrm>
            <a:off x="1835696" y="4913784"/>
            <a:ext cx="525658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HATASIZ HARİTA OLMAZ</a:t>
            </a:r>
            <a:endParaRPr lang="tr-TR"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HARİTA HATALARININ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NEDENLERİ NELERDİR?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1484784"/>
            <a:ext cx="8136904" cy="4104456"/>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3600" dirty="0" smtClean="0">
                <a:solidFill>
                  <a:schemeClr val="bg1"/>
                </a:solidFill>
              </a:rPr>
              <a:t/>
            </a:r>
            <a:br>
              <a:rPr lang="tr-TR" sz="3600" dirty="0" smtClean="0">
                <a:solidFill>
                  <a:schemeClr val="bg1"/>
                </a:solidFill>
              </a:rPr>
            </a:br>
            <a:r>
              <a:rPr lang="tr-TR" sz="3600" dirty="0" smtClean="0">
                <a:solidFill>
                  <a:schemeClr val="bg1"/>
                </a:solidFill>
              </a:rPr>
              <a:t>-</a:t>
            </a:r>
            <a:r>
              <a:rPr lang="tr-TR" sz="3100" dirty="0" smtClean="0">
                <a:solidFill>
                  <a:schemeClr val="bg1"/>
                </a:solidFill>
                <a:latin typeface="Bahnschrift Light" pitchFamily="34" charset="0"/>
              </a:rPr>
              <a:t>Dünyanın kendine has (küresel) şeklinin düzlem üzerine aktarılması,</a:t>
            </a:r>
            <a:br>
              <a:rPr lang="tr-TR" sz="3100" dirty="0" smtClean="0">
                <a:solidFill>
                  <a:schemeClr val="bg1"/>
                </a:solidFill>
                <a:latin typeface="Bahnschrift Light" pitchFamily="34" charset="0"/>
              </a:rPr>
            </a:br>
            <a:r>
              <a:rPr lang="tr-TR" sz="3100" dirty="0" smtClean="0">
                <a:solidFill>
                  <a:schemeClr val="bg1"/>
                </a:solidFill>
                <a:latin typeface="Bahnschrift Light" pitchFamily="34" charset="0"/>
              </a:rPr>
              <a:t>-Yeryüzü şekillerinin engebeli olması,</a:t>
            </a:r>
            <a:br>
              <a:rPr lang="tr-TR" sz="3100" dirty="0" smtClean="0">
                <a:solidFill>
                  <a:schemeClr val="bg1"/>
                </a:solidFill>
                <a:latin typeface="Bahnschrift Light" pitchFamily="34" charset="0"/>
              </a:rPr>
            </a:br>
            <a:r>
              <a:rPr lang="tr-TR" sz="3100" dirty="0" smtClean="0">
                <a:solidFill>
                  <a:schemeClr val="bg1"/>
                </a:solidFill>
                <a:latin typeface="Bahnschrift Light" pitchFamily="34" charset="0"/>
              </a:rPr>
              <a:t>-Ölçeklendirmenin yapılması,gerçek boyutların küçültülmesi.</a:t>
            </a: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1556792"/>
            <a:ext cx="3888432" cy="4392488"/>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115714" name="Picture 2"/>
          <p:cNvPicPr>
            <a:picLocks noChangeAspect="1" noChangeArrowheads="1"/>
          </p:cNvPicPr>
          <p:nvPr/>
        </p:nvPicPr>
        <p:blipFill>
          <a:blip r:embed="rId3" cstate="print"/>
          <a:srcRect/>
          <a:stretch>
            <a:fillRect/>
          </a:stretch>
        </p:blipFill>
        <p:spPr bwMode="auto">
          <a:xfrm>
            <a:off x="1403648" y="1052736"/>
            <a:ext cx="6264696" cy="40774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15inch Inflatable Countries Cities Earth World Globe Map Beach Ball  Students Education Geography Kids Soft Toy - Walmart.com - Walmart.com"/>
          <p:cNvPicPr>
            <a:picLocks noChangeAspect="1" noChangeArrowheads="1"/>
          </p:cNvPicPr>
          <p:nvPr/>
        </p:nvPicPr>
        <p:blipFill>
          <a:blip r:embed="rId2" cstate="print"/>
          <a:srcRect/>
          <a:stretch>
            <a:fillRect/>
          </a:stretch>
        </p:blipFill>
        <p:spPr bwMode="auto">
          <a:xfrm>
            <a:off x="1691680" y="188640"/>
            <a:ext cx="5760640" cy="5544616"/>
          </a:xfrm>
          <a:prstGeom prst="rect">
            <a:avLst/>
          </a:prstGeom>
          <a:noFill/>
        </p:spPr>
      </p:pic>
      <p:sp>
        <p:nvSpPr>
          <p:cNvPr id="3" name="2 Dikdörtgen"/>
          <p:cNvSpPr/>
          <p:nvPr/>
        </p:nvSpPr>
        <p:spPr>
          <a:xfrm>
            <a:off x="251520" y="5733256"/>
            <a:ext cx="8640960" cy="923330"/>
          </a:xfrm>
          <a:prstGeom prst="rect">
            <a:avLst/>
          </a:prstGeom>
        </p:spPr>
        <p:txBody>
          <a:bodyPr wrap="square">
            <a:spAutoFit/>
          </a:bodyPr>
          <a:lstStyle/>
          <a:p>
            <a:pPr algn="just">
              <a:lnSpc>
                <a:spcPct val="150000"/>
              </a:lnSpc>
            </a:pPr>
            <a:r>
              <a:rPr lang="tr-TR" dirty="0" smtClean="0"/>
              <a:t>Dünya’nın küresel şeklinden kaynaklanan hatalardan bazıları şunlardır: alanların değişmesi, uzunlukların değişmesi, açıların değişmesi (paralel ve meridyenlerin), şekillerin bozulması</a:t>
            </a:r>
            <a:endParaRPr lang="tr-TR" dirty="0">
              <a:latin typeface="Bahnschrift SemiLight"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ssets.rbl.ms/7008833/980x.jpg"/>
          <p:cNvPicPr>
            <a:picLocks noChangeAspect="1" noChangeArrowheads="1"/>
          </p:cNvPicPr>
          <p:nvPr/>
        </p:nvPicPr>
        <p:blipFill>
          <a:blip r:embed="rId2" cstate="print"/>
          <a:srcRect/>
          <a:stretch>
            <a:fillRect/>
          </a:stretch>
        </p:blipFill>
        <p:spPr bwMode="auto">
          <a:xfrm>
            <a:off x="179512" y="188640"/>
            <a:ext cx="8712968" cy="648072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https://assets.rbl.ms/7008932/980x.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Resim"/>
          <p:cNvPicPr>
            <a:picLocks noChangeAspect="1" noChangeArrowheads="1"/>
          </p:cNvPicPr>
          <p:nvPr/>
        </p:nvPicPr>
        <p:blipFill>
          <a:blip r:embed="rId2" cstate="print"/>
          <a:srcRect l="25089"/>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3" descr="C:\Users\PC\Desktop\h1.png"/>
          <p:cNvPicPr>
            <a:picLocks noChangeAspect="1" noChangeArrowheads="1"/>
          </p:cNvPicPr>
          <p:nvPr/>
        </p:nvPicPr>
        <p:blipFill>
          <a:blip r:embed="rId3" cstate="print"/>
          <a:srcRect t="1111"/>
          <a:stretch>
            <a:fillRect/>
          </a:stretch>
        </p:blipFill>
        <p:spPr bwMode="auto">
          <a:xfrm>
            <a:off x="467544" y="476672"/>
            <a:ext cx="8208912" cy="6048672"/>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3" descr="C:\Users\PC\Desktop\MEDİA\geography-teacher-class_74855-5512.jpg"/>
          <p:cNvPicPr>
            <a:picLocks noChangeAspect="1" noChangeArrowheads="1"/>
          </p:cNvPicPr>
          <p:nvPr/>
        </p:nvPicPr>
        <p:blipFill>
          <a:blip r:embed="rId3" cstate="print"/>
          <a:srcRect/>
          <a:stretch>
            <a:fillRect/>
          </a:stretch>
        </p:blipFill>
        <p:spPr bwMode="auto">
          <a:xfrm>
            <a:off x="251520" y="1844824"/>
            <a:ext cx="8568952" cy="5013176"/>
          </a:xfrm>
          <a:prstGeom prst="rect">
            <a:avLst/>
          </a:prstGeom>
          <a:noFill/>
        </p:spPr>
      </p:pic>
      <p:sp>
        <p:nvSpPr>
          <p:cNvPr id="3" name="2 Dikdörtgen"/>
          <p:cNvSpPr/>
          <p:nvPr/>
        </p:nvSpPr>
        <p:spPr>
          <a:xfrm>
            <a:off x="323528" y="332656"/>
            <a:ext cx="8568952" cy="1876411"/>
          </a:xfrm>
          <a:prstGeom prst="rect">
            <a:avLst/>
          </a:prstGeom>
        </p:spPr>
        <p:txBody>
          <a:bodyPr wrap="square">
            <a:spAutoFit/>
          </a:bodyPr>
          <a:lstStyle/>
          <a:p>
            <a:pPr algn="just">
              <a:lnSpc>
                <a:spcPct val="150000"/>
              </a:lnSpc>
            </a:pPr>
            <a:r>
              <a:rPr lang="tr-TR" sz="2000" dirty="0" smtClean="0">
                <a:latin typeface="Bahnschrift Light" pitchFamily="34" charset="0"/>
              </a:rPr>
              <a:t>Harita çizimlerinde meydana gelen hataları gösterebilmek için </a:t>
            </a:r>
            <a:r>
              <a:rPr lang="tr-TR" sz="2000" dirty="0" smtClean="0">
                <a:latin typeface="Bahnschrift Light" pitchFamily="34" charset="0"/>
                <a:hlinkClick r:id="rId4"/>
              </a:rPr>
              <a:t>https://thetruesize.com</a:t>
            </a:r>
            <a:r>
              <a:rPr lang="tr-TR" sz="2000" dirty="0" smtClean="0">
                <a:latin typeface="Bahnschrift Light" pitchFamily="34" charset="0"/>
              </a:rPr>
              <a:t> sayfasından yararlanabilir,seçtiğiniz ülkenin harita üzerindeki konumunu değiştirerek (sürükleyerek) kutuplarda ya da ekvatorda nasıl göründüğüne dair fikir edinebilirsiniz.</a:t>
            </a:r>
          </a:p>
        </p:txBody>
      </p:sp>
      <p:pic>
        <p:nvPicPr>
          <p:cNvPr id="5" name="Picture 14" descr="https://icons.iconarchive.com/icons/icons8/ios7/512/Very-Basic-About-icon.png"/>
          <p:cNvPicPr>
            <a:picLocks noChangeAspect="1" noChangeArrowheads="1"/>
          </p:cNvPicPr>
          <p:nvPr/>
        </p:nvPicPr>
        <p:blipFill>
          <a:blip r:embed="rId5" cstate="print"/>
          <a:srcRect/>
          <a:stretch>
            <a:fillRect/>
          </a:stretch>
        </p:blipFill>
        <p:spPr bwMode="auto">
          <a:xfrm>
            <a:off x="6660232" y="1844824"/>
            <a:ext cx="2160239" cy="216024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395536" y="6021288"/>
            <a:ext cx="8568952" cy="451534"/>
          </a:xfrm>
          <a:prstGeom prst="rect">
            <a:avLst/>
          </a:prstGeom>
        </p:spPr>
        <p:txBody>
          <a:bodyPr wrap="square">
            <a:spAutoFit/>
          </a:bodyPr>
          <a:lstStyle/>
          <a:p>
            <a:pPr algn="just">
              <a:lnSpc>
                <a:spcPct val="150000"/>
              </a:lnSpc>
            </a:pPr>
            <a:r>
              <a:rPr lang="tr-TR" dirty="0" smtClean="0">
                <a:solidFill>
                  <a:schemeClr val="bg1"/>
                </a:solidFill>
                <a:latin typeface="Bahnschrift SemiLight" pitchFamily="34" charset="0"/>
              </a:rPr>
              <a:t>Gerçekte: Grönland Yüzölçümü: 2.1 milyon km2, Güney Amerika: 17.8 milyon km2.</a:t>
            </a:r>
            <a:endParaRPr lang="tr-TR" dirty="0">
              <a:solidFill>
                <a:schemeClr val="bg1"/>
              </a:solidFill>
              <a:latin typeface="Bahnschrift SemiLight" pitchFamily="34" charset="0"/>
            </a:endParaRPr>
          </a:p>
        </p:txBody>
      </p:sp>
      <p:pic>
        <p:nvPicPr>
          <p:cNvPr id="317442" name="Picture 2" descr="Diğer İzdüşüm Haritaları"/>
          <p:cNvPicPr>
            <a:picLocks noChangeAspect="1" noChangeArrowheads="1"/>
          </p:cNvPicPr>
          <p:nvPr/>
        </p:nvPicPr>
        <p:blipFill>
          <a:blip r:embed="rId2" cstate="print"/>
          <a:srcRect/>
          <a:stretch>
            <a:fillRect/>
          </a:stretch>
        </p:blipFill>
        <p:spPr bwMode="auto">
          <a:xfrm>
            <a:off x="251520" y="764704"/>
            <a:ext cx="8638928" cy="5507469"/>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descr="https://pbs.twimg.com/media/EjvOfEqXkAIn-aY?format=jpg&amp;name=small"/>
          <p:cNvPicPr>
            <a:picLocks noChangeAspect="1" noChangeArrowheads="1"/>
          </p:cNvPicPr>
          <p:nvPr/>
        </p:nvPicPr>
        <p:blipFill>
          <a:blip r:embed="rId2" cstate="print"/>
          <a:srcRect/>
          <a:stretch>
            <a:fillRect/>
          </a:stretch>
        </p:blipFill>
        <p:spPr bwMode="auto">
          <a:xfrm>
            <a:off x="251520" y="188640"/>
            <a:ext cx="8640960" cy="648072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6" name="Picture 4" descr="Gröland - G.Amerika 1"/>
          <p:cNvPicPr>
            <a:picLocks noChangeAspect="1" noChangeArrowheads="1"/>
          </p:cNvPicPr>
          <p:nvPr/>
        </p:nvPicPr>
        <p:blipFill>
          <a:blip r:embed="rId2" cstate="print"/>
          <a:srcRect/>
          <a:stretch>
            <a:fillRect/>
          </a:stretch>
        </p:blipFill>
        <p:spPr bwMode="auto">
          <a:xfrm>
            <a:off x="251520" y="188640"/>
            <a:ext cx="8640960" cy="6408712"/>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Gröland - G.Amerika 3"/>
          <p:cNvPicPr>
            <a:picLocks noChangeAspect="1" noChangeArrowheads="1"/>
          </p:cNvPicPr>
          <p:nvPr/>
        </p:nvPicPr>
        <p:blipFill>
          <a:blip r:embed="rId2" cstate="print"/>
          <a:srcRect/>
          <a:stretch>
            <a:fillRect/>
          </a:stretch>
        </p:blipFill>
        <p:spPr bwMode="auto">
          <a:xfrm>
            <a:off x="179512" y="3645024"/>
            <a:ext cx="8712968" cy="3024336"/>
          </a:xfrm>
          <a:prstGeom prst="rect">
            <a:avLst/>
          </a:prstGeom>
          <a:noFill/>
        </p:spPr>
      </p:pic>
      <p:sp>
        <p:nvSpPr>
          <p:cNvPr id="5" name="4 Dikdörtgen"/>
          <p:cNvSpPr/>
          <p:nvPr/>
        </p:nvSpPr>
        <p:spPr>
          <a:xfrm>
            <a:off x="395536" y="6021288"/>
            <a:ext cx="8568952" cy="451534"/>
          </a:xfrm>
          <a:prstGeom prst="rect">
            <a:avLst/>
          </a:prstGeom>
        </p:spPr>
        <p:txBody>
          <a:bodyPr wrap="square">
            <a:spAutoFit/>
          </a:bodyPr>
          <a:lstStyle/>
          <a:p>
            <a:pPr algn="just">
              <a:lnSpc>
                <a:spcPct val="150000"/>
              </a:lnSpc>
            </a:pPr>
            <a:r>
              <a:rPr lang="tr-TR" dirty="0" smtClean="0">
                <a:solidFill>
                  <a:schemeClr val="bg1"/>
                </a:solidFill>
                <a:latin typeface="Bahnschrift SemiLight" pitchFamily="34" charset="0"/>
              </a:rPr>
              <a:t>Gerçekte: Grönland Yüzölçümü: 2.1 milyon km2, Güney Amerika: 17.8 milyon km2.</a:t>
            </a:r>
            <a:endParaRPr lang="tr-TR" dirty="0">
              <a:solidFill>
                <a:schemeClr val="bg1"/>
              </a:solidFill>
              <a:latin typeface="Bahnschrift SemiLight" pitchFamily="34" charset="0"/>
            </a:endParaRPr>
          </a:p>
        </p:txBody>
      </p:sp>
      <p:pic>
        <p:nvPicPr>
          <p:cNvPr id="314370" name="Picture 2" descr="Gröland - G.Amerika 2"/>
          <p:cNvPicPr>
            <a:picLocks noChangeAspect="1" noChangeArrowheads="1"/>
          </p:cNvPicPr>
          <p:nvPr/>
        </p:nvPicPr>
        <p:blipFill>
          <a:blip r:embed="rId3" cstate="print"/>
          <a:srcRect/>
          <a:stretch>
            <a:fillRect/>
          </a:stretch>
        </p:blipFill>
        <p:spPr bwMode="auto">
          <a:xfrm>
            <a:off x="179512" y="188640"/>
            <a:ext cx="8712968" cy="3312368"/>
          </a:xfrm>
          <a:prstGeom prst="rect">
            <a:avLst/>
          </a:prstGeom>
          <a:noFill/>
        </p:spPr>
      </p:pic>
      <p:sp>
        <p:nvSpPr>
          <p:cNvPr id="4" name="3 Dikdörtgen"/>
          <p:cNvSpPr/>
          <p:nvPr/>
        </p:nvSpPr>
        <p:spPr>
          <a:xfrm>
            <a:off x="179512" y="188640"/>
            <a:ext cx="3348880" cy="411588"/>
          </a:xfrm>
          <a:prstGeom prst="rect">
            <a:avLst/>
          </a:prstGeom>
        </p:spPr>
        <p:txBody>
          <a:bodyPr wrap="square">
            <a:spAutoFit/>
          </a:bodyPr>
          <a:lstStyle/>
          <a:p>
            <a:pPr algn="just">
              <a:lnSpc>
                <a:spcPct val="150000"/>
              </a:lnSpc>
            </a:pPr>
            <a:r>
              <a:rPr lang="tr-TR" sz="1600" dirty="0" smtClean="0">
                <a:solidFill>
                  <a:schemeClr val="bg1"/>
                </a:solidFill>
                <a:latin typeface="Bahnschrift SemiLight" pitchFamily="34" charset="0"/>
              </a:rPr>
              <a:t>Görseller ;Sihirli Fasulyeler</a:t>
            </a:r>
            <a:endParaRPr lang="tr-TR" sz="16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sya - Afrika 3"/>
          <p:cNvPicPr>
            <a:picLocks noChangeAspect="1" noChangeArrowheads="1"/>
          </p:cNvPicPr>
          <p:nvPr/>
        </p:nvPicPr>
        <p:blipFill>
          <a:blip r:embed="rId2" cstate="print"/>
          <a:srcRect/>
          <a:stretch>
            <a:fillRect/>
          </a:stretch>
        </p:blipFill>
        <p:spPr bwMode="auto">
          <a:xfrm>
            <a:off x="179512" y="3933056"/>
            <a:ext cx="8784976" cy="2736304"/>
          </a:xfrm>
          <a:prstGeom prst="rect">
            <a:avLst/>
          </a:prstGeom>
          <a:noFill/>
        </p:spPr>
      </p:pic>
      <p:pic>
        <p:nvPicPr>
          <p:cNvPr id="6" name="Picture 2" descr="Rusya - Afrika 1"/>
          <p:cNvPicPr>
            <a:picLocks noChangeAspect="1" noChangeArrowheads="1"/>
          </p:cNvPicPr>
          <p:nvPr/>
        </p:nvPicPr>
        <p:blipFill>
          <a:blip r:embed="rId3" cstate="print"/>
          <a:srcRect/>
          <a:stretch>
            <a:fillRect/>
          </a:stretch>
        </p:blipFill>
        <p:spPr bwMode="auto">
          <a:xfrm>
            <a:off x="179512" y="188640"/>
            <a:ext cx="8784976" cy="3672408"/>
          </a:xfrm>
          <a:prstGeom prst="rect">
            <a:avLst/>
          </a:prstGeom>
          <a:noFill/>
        </p:spPr>
      </p:pic>
      <p:sp>
        <p:nvSpPr>
          <p:cNvPr id="5" name="4 Dikdörtgen"/>
          <p:cNvSpPr/>
          <p:nvPr/>
        </p:nvSpPr>
        <p:spPr>
          <a:xfrm>
            <a:off x="395536" y="6021288"/>
            <a:ext cx="8568952" cy="451534"/>
          </a:xfrm>
          <a:prstGeom prst="rect">
            <a:avLst/>
          </a:prstGeom>
        </p:spPr>
        <p:txBody>
          <a:bodyPr wrap="square">
            <a:spAutoFit/>
          </a:bodyPr>
          <a:lstStyle/>
          <a:p>
            <a:pPr algn="just">
              <a:lnSpc>
                <a:spcPct val="150000"/>
              </a:lnSpc>
            </a:pPr>
            <a:r>
              <a:rPr lang="tr-TR" dirty="0" smtClean="0">
                <a:solidFill>
                  <a:schemeClr val="bg1"/>
                </a:solidFill>
                <a:latin typeface="Bahnschrift SemiLight" pitchFamily="34" charset="0"/>
              </a:rPr>
              <a:t>Gerçekte: Rusya Yüzölçümü : 17milyon km2, Afrika Yüzölçümü: 44.5milyon km2.</a:t>
            </a:r>
            <a:endParaRPr lang="tr-TR"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Apple'dan güldüren Türkiye hatası | NTV"/>
          <p:cNvPicPr>
            <a:picLocks noChangeAspect="1" noChangeArrowheads="1"/>
          </p:cNvPicPr>
          <p:nvPr/>
        </p:nvPicPr>
        <p:blipFill>
          <a:blip r:embed="rId2" cstate="print"/>
          <a:srcRect/>
          <a:stretch>
            <a:fillRect/>
          </a:stretch>
        </p:blipFill>
        <p:spPr bwMode="auto">
          <a:xfrm>
            <a:off x="251520" y="188640"/>
            <a:ext cx="8640960" cy="6480720"/>
          </a:xfrm>
          <a:prstGeom prst="rect">
            <a:avLst/>
          </a:prstGeom>
          <a:noFill/>
        </p:spPr>
      </p:pic>
      <p:pic>
        <p:nvPicPr>
          <p:cNvPr id="313356" name="Picture 12" descr="Respect Jobs Steve Thumbsup Victory Yeah Стивджобс | Стив джобс"/>
          <p:cNvPicPr>
            <a:picLocks noChangeAspect="1" noChangeArrowheads="1"/>
          </p:cNvPicPr>
          <p:nvPr/>
        </p:nvPicPr>
        <p:blipFill>
          <a:blip r:embed="rId3" cstate="print"/>
          <a:srcRect/>
          <a:stretch>
            <a:fillRect/>
          </a:stretch>
        </p:blipFill>
        <p:spPr bwMode="auto">
          <a:xfrm>
            <a:off x="2195736" y="3861048"/>
            <a:ext cx="1628799" cy="1512168"/>
          </a:xfrm>
          <a:prstGeom prst="rect">
            <a:avLst/>
          </a:prstGeom>
          <a:noFill/>
        </p:spPr>
      </p:pic>
      <p:cxnSp>
        <p:nvCxnSpPr>
          <p:cNvPr id="14" name="13 Düz Bağlayıcı"/>
          <p:cNvCxnSpPr/>
          <p:nvPr/>
        </p:nvCxnSpPr>
        <p:spPr>
          <a:xfrm>
            <a:off x="2483768" y="3789040"/>
            <a:ext cx="1800200" cy="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467544" y="1556792"/>
            <a:ext cx="3888432" cy="4392488"/>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1026" name="Picture 2" descr="https://pbs.twimg.com/media/EqxBoytXcAUMt3J?format=jpg&amp;name=lar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000" b="1" dirty="0" smtClean="0">
                <a:latin typeface="Calibri Light" pitchFamily="34" charset="0"/>
                <a:cs typeface="Calibri Light" pitchFamily="34" charset="0"/>
              </a:rPr>
              <a:t>9.1.6 (2) SUNUMUNA GEÇİNİZ</a:t>
            </a:r>
            <a:endParaRPr lang="tr-TR" sz="40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https://4.bp.blogspot.com/-GkiGzvDZ3eQ/W_mQS3oBehI/AAAAAAABBMU/fV6zXSY-4xkw84lybVt0Sk8Fn1YebLsMwCK4BGAYYCw/s1600/Image%2BCopied%2Bon%2B2018-11-24%2Bat%2B12.51.59%2BPM.jpg"/>
          <p:cNvPicPr>
            <a:picLocks noChangeAspect="1" noChangeArrowheads="1"/>
          </p:cNvPicPr>
          <p:nvPr/>
        </p:nvPicPr>
        <p:blipFill>
          <a:blip r:embed="rId2" cstate="print"/>
          <a:srcRect/>
          <a:stretch>
            <a:fillRect/>
          </a:stretch>
        </p:blipFill>
        <p:spPr bwMode="auto">
          <a:xfrm>
            <a:off x="179512" y="188640"/>
            <a:ext cx="8784976" cy="645333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descr="C:\Users\PC\Desktop\1.png"/>
          <p:cNvPicPr>
            <a:picLocks noChangeAspect="1" noChangeArrowheads="1"/>
          </p:cNvPicPr>
          <p:nvPr/>
        </p:nvPicPr>
        <p:blipFill>
          <a:blip r:embed="rId3" cstate="print"/>
          <a:srcRect t="1149"/>
          <a:stretch>
            <a:fillRect/>
          </a:stretch>
        </p:blipFill>
        <p:spPr bwMode="auto">
          <a:xfrm>
            <a:off x="467544" y="476672"/>
            <a:ext cx="8208912" cy="597666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7139</TotalTime>
  <Words>606</Words>
  <Application>Microsoft Office PowerPoint</Application>
  <PresentationFormat>Ekran Gösterisi (4:3)</PresentationFormat>
  <Paragraphs>107</Paragraphs>
  <Slides>78</Slides>
  <Notes>29</Notes>
  <HiddenSlides>0</HiddenSlides>
  <MMClips>0</MMClips>
  <ScaleCrop>false</ScaleCrop>
  <HeadingPairs>
    <vt:vector size="4" baseType="variant">
      <vt:variant>
        <vt:lpstr>Tema</vt:lpstr>
      </vt:variant>
      <vt:variant>
        <vt:i4>1</vt:i4>
      </vt:variant>
      <vt:variant>
        <vt:lpstr>Slayt Başlıkları</vt:lpstr>
      </vt:variant>
      <vt:variant>
        <vt:i4>78</vt:i4>
      </vt:variant>
    </vt:vector>
  </HeadingPairs>
  <TitlesOfParts>
    <vt:vector size="79" baseType="lpstr">
      <vt:lpstr>Ofis Teması</vt:lpstr>
      <vt:lpstr>COĞRAFYA-9</vt:lpstr>
      <vt:lpstr>HARİTA BİLGİSİ</vt:lpstr>
      <vt:lpstr>HARİTA NEDİR?</vt:lpstr>
      <vt:lpstr>  Yeryüzünün tamamının ya da bir bölümünün kuş bakışı görünümünün belli bir oranda küçültülerek düzlem üzerine aktarılmasına harita denir.  Harita bilimine kartografya denir.    </vt:lpstr>
      <vt:lpstr>Slayt 5</vt:lpstr>
      <vt:lpstr>Slayt 6</vt:lpstr>
      <vt:lpstr>Slayt 7</vt:lpstr>
      <vt:lpstr>Slayt 8</vt:lpstr>
      <vt:lpstr>Slayt 9</vt:lpstr>
      <vt:lpstr>Slayt 10</vt:lpstr>
      <vt:lpstr>Bir çizimin harita kabul edilmesi için; # Kuşbakışı görünümü  olmalı,  # Belirli bir ölçek dahilinde küçültülmeli, # Düzleme aktarılması gerekmektedir.    </vt:lpstr>
      <vt:lpstr>KROKİ VE PLAN NEDİR?</vt:lpstr>
      <vt:lpstr>  Ölçeği olmayan ,kabataslak çizimlere kroki adı verilir.   </vt:lpstr>
      <vt:lpstr>Slayt 14</vt:lpstr>
      <vt:lpstr>          Ölçeği 1 / 20.000’ den büyük olan  ayrıntılı haritalara plan adı verilmektedir.         </vt:lpstr>
      <vt:lpstr>Slayt 16</vt:lpstr>
      <vt:lpstr>Slayt 17</vt:lpstr>
      <vt:lpstr>Slayt 18</vt:lpstr>
      <vt:lpstr>HARİTACILIĞIN GELİŞİMİ NASILDIR?</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PİRİ REİS DÜNYA  HARİTASINI NASIL ÇİZDİ?</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HATASIZ HARİTA VAR MIDIR?</vt:lpstr>
      <vt:lpstr>Slayt 60</vt:lpstr>
      <vt:lpstr>Slayt 61</vt:lpstr>
      <vt:lpstr>Slayt 62</vt:lpstr>
      <vt:lpstr>HARİTA HATALARININ  NEDENLERİ NELERDİR?</vt:lpstr>
      <vt:lpstr>  -Dünyanın kendine has (küresel) şeklinin düzlem üzerine aktarılması, -Yeryüzü şekillerinin engebeli olması, -Ölçeklendirmenin yapılması,gerçek boyutların küçültülmesi.   </vt:lpstr>
      <vt:lpstr>                   </vt:lpstr>
      <vt:lpstr>Slayt 66</vt:lpstr>
      <vt:lpstr>Slayt 67</vt:lpstr>
      <vt:lpstr>Slayt 68</vt:lpstr>
      <vt:lpstr>Slayt 69</vt:lpstr>
      <vt:lpstr>Slayt 70</vt:lpstr>
      <vt:lpstr>Slayt 71</vt:lpstr>
      <vt:lpstr>Slayt 72</vt:lpstr>
      <vt:lpstr>Slayt 73</vt:lpstr>
      <vt:lpstr>Slayt 74</vt:lpstr>
      <vt:lpstr>Slayt 75</vt:lpstr>
      <vt:lpstr>Slayt 76</vt:lpstr>
      <vt:lpstr>                   </vt:lpstr>
      <vt:lpstr>9.1.6 (2) SUNUMUNA GEÇİNİZ</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PC</dc:creator>
  <cp:lastModifiedBy>PC</cp:lastModifiedBy>
  <cp:revision>805</cp:revision>
  <dcterms:created xsi:type="dcterms:W3CDTF">2015-09-21T22:31:35Z</dcterms:created>
  <dcterms:modified xsi:type="dcterms:W3CDTF">2021-01-06T22:18:41Z</dcterms:modified>
</cp:coreProperties>
</file>