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7"/>
  </p:notesMasterIdLst>
  <p:sldIdLst>
    <p:sldId id="604" r:id="rId2"/>
    <p:sldId id="605" r:id="rId3"/>
    <p:sldId id="651" r:id="rId4"/>
    <p:sldId id="468" r:id="rId5"/>
    <p:sldId id="721" r:id="rId6"/>
    <p:sldId id="467" r:id="rId7"/>
    <p:sldId id="655" r:id="rId8"/>
    <p:sldId id="424" r:id="rId9"/>
    <p:sldId id="627" r:id="rId10"/>
    <p:sldId id="635" r:id="rId11"/>
    <p:sldId id="469" r:id="rId12"/>
    <p:sldId id="656" r:id="rId13"/>
    <p:sldId id="628" r:id="rId14"/>
    <p:sldId id="470" r:id="rId15"/>
    <p:sldId id="657" r:id="rId16"/>
    <p:sldId id="697" r:id="rId17"/>
    <p:sldId id="598" r:id="rId18"/>
    <p:sldId id="607" r:id="rId19"/>
    <p:sldId id="658" r:id="rId20"/>
    <p:sldId id="734" r:id="rId21"/>
    <p:sldId id="471" r:id="rId22"/>
    <p:sldId id="736" r:id="rId23"/>
    <p:sldId id="830" r:id="rId24"/>
    <p:sldId id="735" r:id="rId25"/>
    <p:sldId id="678" r:id="rId26"/>
    <p:sldId id="636" r:id="rId27"/>
    <p:sldId id="737" r:id="rId28"/>
    <p:sldId id="685" r:id="rId29"/>
    <p:sldId id="472" r:id="rId30"/>
    <p:sldId id="759" r:id="rId31"/>
    <p:sldId id="750" r:id="rId32"/>
    <p:sldId id="687" r:id="rId33"/>
    <p:sldId id="473" r:id="rId34"/>
    <p:sldId id="474" r:id="rId35"/>
    <p:sldId id="475" r:id="rId36"/>
    <p:sldId id="747" r:id="rId37"/>
    <p:sldId id="748" r:id="rId38"/>
    <p:sldId id="749" r:id="rId39"/>
    <p:sldId id="688" r:id="rId40"/>
    <p:sldId id="751" r:id="rId41"/>
    <p:sldId id="477" r:id="rId42"/>
    <p:sldId id="739" r:id="rId43"/>
    <p:sldId id="738" r:id="rId44"/>
    <p:sldId id="740" r:id="rId45"/>
    <p:sldId id="741" r:id="rId46"/>
    <p:sldId id="742" r:id="rId47"/>
    <p:sldId id="659" r:id="rId48"/>
    <p:sldId id="744" r:id="rId49"/>
    <p:sldId id="726" r:id="rId50"/>
    <p:sldId id="725" r:id="rId51"/>
    <p:sldId id="586" r:id="rId52"/>
    <p:sldId id="746" r:id="rId53"/>
    <p:sldId id="743" r:id="rId54"/>
    <p:sldId id="567" r:id="rId55"/>
    <p:sldId id="481" r:id="rId56"/>
    <p:sldId id="483" r:id="rId57"/>
    <p:sldId id="779" r:id="rId58"/>
    <p:sldId id="834" r:id="rId59"/>
    <p:sldId id="728" r:id="rId60"/>
    <p:sldId id="752" r:id="rId61"/>
    <p:sldId id="753" r:id="rId62"/>
    <p:sldId id="754" r:id="rId63"/>
    <p:sldId id="723" r:id="rId64"/>
    <p:sldId id="445" r:id="rId65"/>
    <p:sldId id="446" r:id="rId66"/>
    <p:sldId id="410" r:id="rId67"/>
    <p:sldId id="444" r:id="rId68"/>
    <p:sldId id="482" r:id="rId69"/>
    <p:sldId id="484" r:id="rId70"/>
    <p:sldId id="485" r:id="rId71"/>
    <p:sldId id="486" r:id="rId72"/>
    <p:sldId id="487" r:id="rId73"/>
    <p:sldId id="488" r:id="rId74"/>
    <p:sldId id="489" r:id="rId75"/>
    <p:sldId id="490" r:id="rId76"/>
    <p:sldId id="778" r:id="rId77"/>
    <p:sldId id="757" r:id="rId78"/>
    <p:sldId id="805" r:id="rId79"/>
    <p:sldId id="806" r:id="rId80"/>
    <p:sldId id="802" r:id="rId81"/>
    <p:sldId id="574" r:id="rId82"/>
    <p:sldId id="812" r:id="rId83"/>
    <p:sldId id="801" r:id="rId84"/>
    <p:sldId id="811" r:id="rId85"/>
    <p:sldId id="841" r:id="rId86"/>
    <p:sldId id="808" r:id="rId87"/>
    <p:sldId id="588" r:id="rId88"/>
    <p:sldId id="589" r:id="rId89"/>
    <p:sldId id="809" r:id="rId90"/>
    <p:sldId id="572" r:id="rId91"/>
    <p:sldId id="576" r:id="rId92"/>
    <p:sldId id="590" r:id="rId93"/>
    <p:sldId id="810" r:id="rId94"/>
    <p:sldId id="575" r:id="rId95"/>
    <p:sldId id="591" r:id="rId96"/>
    <p:sldId id="813" r:id="rId97"/>
    <p:sldId id="577" r:id="rId98"/>
    <p:sldId id="592" r:id="rId99"/>
    <p:sldId id="814" r:id="rId100"/>
    <p:sldId id="573" r:id="rId101"/>
    <p:sldId id="578" r:id="rId102"/>
    <p:sldId id="593" r:id="rId103"/>
    <p:sldId id="815" r:id="rId104"/>
    <p:sldId id="561" r:id="rId105"/>
    <p:sldId id="842" r:id="rId106"/>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ema Uygulanmış Stil 1 - Vurgu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ema Uygulanmış Stil 1 - Vurgu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ema Uygulanmış Stil 1 - Vurgu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ema Uygulanmış Stil 1 - Vurgu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ema Uygulanmış Stil 1 - Vurgu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Açık Stil 2 - Vurgu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Açık Stil 2 - Vurgu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Koyu Stil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113A9D2-9D6B-4929-AA2D-F23B5EE8CBE7}" styleName="Tema Uygulanmış Stil 2 - Vurgu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ema Uygulanmış Stil 2 - Vurgu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ema Uygulanmış Stil 2 - Vurgu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ema Uygulanmış Stil 2 - Vurgu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ema Uygulanmış Stil 2 - Vurgu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Açık Stil 1 - Vurgu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Açık Stil 1 - Vurgu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Açık Stil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93D81CF-94F2-401A-BA57-92F5A7B2D0C5}" styleName="Orta Stil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96147" autoAdjust="0"/>
  </p:normalViewPr>
  <p:slideViewPr>
    <p:cSldViewPr>
      <p:cViewPr>
        <p:scale>
          <a:sx n="70" d="100"/>
          <a:sy n="70" d="100"/>
        </p:scale>
        <p:origin x="-1320" y="-1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6ED4C1-1F92-4E2B-AD0A-67BA5CE738C6}" type="datetimeFigureOut">
              <a:rPr lang="tr-TR" smtClean="0"/>
              <a:pPr/>
              <a:t>7.1.2021</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ABF2E7-576C-452D-B8B1-B199661CA903}"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3</a:t>
            </a:fld>
            <a:endParaRPr lang="tr-T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86</a:t>
            </a:fld>
            <a:endParaRPr lang="tr-T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89</a:t>
            </a:fld>
            <a:endParaRPr lang="tr-T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19</a:t>
            </a:fld>
            <a:endParaRPr lang="tr-T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20</a:t>
            </a:fld>
            <a:endParaRPr lang="tr-T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7ABF2E7-576C-452D-B8B1-B199661CA903}" type="slidenum">
              <a:rPr lang="tr-TR" smtClean="0"/>
              <a:pPr/>
              <a:t>23</a:t>
            </a:fld>
            <a:endParaRPr lang="tr-T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24</a:t>
            </a:fld>
            <a:endParaRPr lang="tr-T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28</a:t>
            </a:fld>
            <a:endParaRPr lang="tr-T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47</a:t>
            </a:fld>
            <a:endParaRPr lang="tr-T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78</a:t>
            </a:fld>
            <a:endParaRPr lang="tr-T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79</a:t>
            </a:fld>
            <a:endParaRPr lang="tr-T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7.1.2021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7.1.2021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7.1.2021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7.1.2021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7.1.2021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D9F75050-0E15-4C5B-92B0-66D068882F1F}" type="datetimeFigureOut">
              <a:rPr lang="tr-TR" smtClean="0"/>
              <a:pPr/>
              <a:t>7.1.2021</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D9F75050-0E15-4C5B-92B0-66D068882F1F}" type="datetimeFigureOut">
              <a:rPr lang="tr-TR" smtClean="0"/>
              <a:pPr/>
              <a:t>7.1.2021</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D9F75050-0E15-4C5B-92B0-66D068882F1F}" type="datetimeFigureOut">
              <a:rPr lang="tr-TR" smtClean="0"/>
              <a:pPr/>
              <a:t>7.1.2021</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7.1.2021</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7.1.2021</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7.1.2021</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5050-0E15-4C5B-92B0-66D068882F1F}" type="datetimeFigureOut">
              <a:rPr lang="tr-TR" smtClean="0"/>
              <a:pPr/>
              <a:t>7.1.2021</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8.gif"/></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cografyaharita.com/haritalarim/2a_turkiye_fiziki_haritasi3.pn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66.jpeg"/><Relationship Id="rId4" Type="http://schemas.microsoft.com/office/2007/relationships/hdphoto" Target="../media/hdphoto8.wdp"/></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9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467544" y="620688"/>
            <a:ext cx="8352928" cy="1728192"/>
          </a:xfrm>
        </p:spPr>
        <p:txBody>
          <a:bodyPr>
            <a:normAutofit/>
          </a:bodyPr>
          <a:lstStyle/>
          <a:p>
            <a:r>
              <a:rPr lang="tr-TR" sz="10500" spc="300" dirty="0" smtClean="0">
                <a:solidFill>
                  <a:schemeClr val="bg1"/>
                </a:solidFill>
                <a:effectLst>
                  <a:outerShdw blurRad="38100" dist="38100" dir="2700000" algn="tl">
                    <a:srgbClr val="000000">
                      <a:alpha val="43137"/>
                    </a:srgbClr>
                  </a:outerShdw>
                </a:effectLst>
                <a:latin typeface="Calibri Light" pitchFamily="34" charset="0"/>
                <a:cs typeface="Calibri Light" pitchFamily="34" charset="0"/>
              </a:rPr>
              <a:t>COĞRAFYA-9</a:t>
            </a:r>
            <a:endParaRPr lang="tr-TR" sz="10500" spc="300" dirty="0">
              <a:solidFill>
                <a:schemeClr val="bg1"/>
              </a:solidFill>
              <a:effectLst>
                <a:outerShdw blurRad="38100" dist="38100" dir="2700000" algn="tl">
                  <a:srgbClr val="000000">
                    <a:alpha val="43137"/>
                  </a:srgbClr>
                </a:outerShdw>
              </a:effectLst>
              <a:latin typeface="Calibri Light" pitchFamily="34" charset="0"/>
              <a:cs typeface="Calibri Light" pitchFamily="34" charset="0"/>
            </a:endParaRPr>
          </a:p>
        </p:txBody>
      </p:sp>
      <p:pic>
        <p:nvPicPr>
          <p:cNvPr id="307201" name="Picture 1" descr="fiziki"/>
          <p:cNvPicPr>
            <a:picLocks noChangeAspect="1" noChangeArrowheads="1"/>
          </p:cNvPicPr>
          <p:nvPr/>
        </p:nvPicPr>
        <p:blipFill>
          <a:blip r:embed="rId3" cstate="print"/>
          <a:srcRect/>
          <a:stretch>
            <a:fillRect/>
          </a:stretch>
        </p:blipFill>
        <p:spPr bwMode="auto">
          <a:xfrm>
            <a:off x="2915816" y="2348880"/>
            <a:ext cx="3366374" cy="3168352"/>
          </a:xfrm>
          <a:prstGeom prst="rect">
            <a:avLst/>
          </a:prstGeom>
          <a:noFill/>
          <a:ln w="9525" algn="in">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Resim"/>
          <p:cNvPicPr>
            <a:picLocks noChangeAspect="1" noChangeArrowheads="1"/>
          </p:cNvPicPr>
          <p:nvPr/>
        </p:nvPicPr>
        <p:blipFill>
          <a:blip r:embed="rId2" cstate="print"/>
          <a:srcRect r="18182"/>
          <a:stretch>
            <a:fillRect/>
          </a:stretch>
        </p:blipFill>
        <p:spPr bwMode="auto">
          <a:xfrm>
            <a:off x="179512" y="188640"/>
            <a:ext cx="8712968" cy="6480720"/>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539552" y="2708920"/>
            <a:ext cx="7848872" cy="3240360"/>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r>
              <a:rPr lang="tr-TR" sz="3600" dirty="0" smtClean="0">
                <a:solidFill>
                  <a:schemeClr val="bg1"/>
                </a:solidFill>
              </a:rPr>
              <a:t/>
            </a:r>
            <a:br>
              <a:rPr lang="tr-TR" sz="3600" dirty="0" smtClean="0">
                <a:solidFill>
                  <a:schemeClr val="bg1"/>
                </a:solidFill>
              </a:rPr>
            </a:br>
            <a:r>
              <a:rPr lang="tr-TR" sz="32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
        <p:nvSpPr>
          <p:cNvPr id="4" name="3 Dikdörtgen"/>
          <p:cNvSpPr/>
          <p:nvPr/>
        </p:nvSpPr>
        <p:spPr>
          <a:xfrm>
            <a:off x="467544" y="548680"/>
            <a:ext cx="8280920" cy="810735"/>
          </a:xfrm>
          <a:prstGeom prst="rect">
            <a:avLst/>
          </a:prstGeom>
        </p:spPr>
        <p:txBody>
          <a:bodyPr wrap="square">
            <a:spAutoFit/>
          </a:bodyPr>
          <a:lstStyle/>
          <a:p>
            <a:pPr algn="ctr">
              <a:lnSpc>
                <a:spcPct val="150000"/>
              </a:lnSpc>
            </a:pPr>
            <a:r>
              <a:rPr lang="tr-TR" sz="3600" dirty="0" smtClean="0">
                <a:solidFill>
                  <a:schemeClr val="bg1"/>
                </a:solidFill>
                <a:latin typeface="Bahnschrift SemiLight" pitchFamily="34" charset="0"/>
              </a:rPr>
              <a:t>HARİTALARDA ALAN HESAPLAMALARI</a:t>
            </a:r>
            <a:endParaRPr lang="tr-TR" sz="3600" dirty="0">
              <a:latin typeface="Bahnschrift SemiLight" pitchFamily="34" charset="0"/>
            </a:endParaRPr>
          </a:p>
        </p:txBody>
      </p:sp>
      <p:pic>
        <p:nvPicPr>
          <p:cNvPr id="2054" name="Picture 6" descr="uzunluk birimleri ile ilgili görsel sonucu"/>
          <p:cNvPicPr>
            <a:picLocks noChangeAspect="1" noChangeArrowheads="1"/>
          </p:cNvPicPr>
          <p:nvPr/>
        </p:nvPicPr>
        <p:blipFill>
          <a:blip r:embed="rId3" cstate="print"/>
          <a:srcRect/>
          <a:stretch>
            <a:fillRect/>
          </a:stretch>
        </p:blipFill>
        <p:spPr bwMode="auto">
          <a:xfrm>
            <a:off x="5220072" y="1772816"/>
            <a:ext cx="2892549" cy="3273418"/>
          </a:xfrm>
          <a:prstGeom prst="rect">
            <a:avLst/>
          </a:prstGeom>
          <a:noFill/>
        </p:spPr>
      </p:pic>
      <p:pic>
        <p:nvPicPr>
          <p:cNvPr id="156675" name="Picture 3" descr="C:\Users\PC\Desktop\Untitled 9.png"/>
          <p:cNvPicPr>
            <a:picLocks noChangeAspect="1" noChangeArrowheads="1"/>
          </p:cNvPicPr>
          <p:nvPr/>
        </p:nvPicPr>
        <p:blipFill>
          <a:blip r:embed="rId4" cstate="print"/>
          <a:srcRect/>
          <a:stretch>
            <a:fillRect/>
          </a:stretch>
        </p:blipFill>
        <p:spPr bwMode="auto">
          <a:xfrm>
            <a:off x="827584" y="1772816"/>
            <a:ext cx="3898403" cy="3363329"/>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539552" y="2708920"/>
            <a:ext cx="7848872" cy="3240360"/>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r>
              <a:rPr lang="tr-TR" sz="3600" dirty="0" smtClean="0">
                <a:solidFill>
                  <a:schemeClr val="bg1"/>
                </a:solidFill>
              </a:rPr>
              <a:t/>
            </a:r>
            <a:br>
              <a:rPr lang="tr-TR" sz="3600" dirty="0" smtClean="0">
                <a:solidFill>
                  <a:schemeClr val="bg1"/>
                </a:solidFill>
              </a:rPr>
            </a:br>
            <a:r>
              <a:rPr lang="tr-TR" sz="32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
        <p:nvSpPr>
          <p:cNvPr id="7" name="Rectangle 4"/>
          <p:cNvSpPr>
            <a:spLocks noChangeArrowheads="1"/>
          </p:cNvSpPr>
          <p:nvPr/>
        </p:nvSpPr>
        <p:spPr bwMode="auto">
          <a:xfrm>
            <a:off x="971600" y="2204864"/>
            <a:ext cx="7056784" cy="1938992"/>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lnSpc>
                <a:spcPct val="150000"/>
              </a:lnSpc>
            </a:pPr>
            <a:r>
              <a:rPr lang="tr-TR" sz="2800" dirty="0" smtClean="0">
                <a:solidFill>
                  <a:schemeClr val="bg1"/>
                </a:solidFill>
                <a:latin typeface="Bahnschrift SemiLight" pitchFamily="34" charset="0"/>
              </a:rPr>
              <a:t>SORU:  1 / 400.000 ölçekli bir haritada 4 cm² olarak  gösterilen gölün gerçek alanı kaç km²‘</a:t>
            </a:r>
            <a:r>
              <a:rPr lang="tr-TR" sz="2800" dirty="0" err="1" smtClean="0">
                <a:solidFill>
                  <a:schemeClr val="bg1"/>
                </a:solidFill>
                <a:latin typeface="Bahnschrift SemiLight" pitchFamily="34" charset="0"/>
              </a:rPr>
              <a:t>dir</a:t>
            </a:r>
            <a:r>
              <a:rPr lang="tr-TR" sz="2800" dirty="0" smtClean="0">
                <a:solidFill>
                  <a:schemeClr val="bg1"/>
                </a:solidFill>
                <a:latin typeface="Bahnschrift SemiLight" pitchFamily="34" charset="0"/>
              </a:rPr>
              <a:t>?</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539552" y="2708920"/>
            <a:ext cx="7848872" cy="3240360"/>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r>
              <a:rPr lang="tr-TR" sz="3600" dirty="0" smtClean="0">
                <a:solidFill>
                  <a:schemeClr val="bg1"/>
                </a:solidFill>
              </a:rPr>
              <a:t/>
            </a:r>
            <a:br>
              <a:rPr lang="tr-TR" sz="3600" dirty="0" smtClean="0">
                <a:solidFill>
                  <a:schemeClr val="bg1"/>
                </a:solidFill>
              </a:rPr>
            </a:br>
            <a:r>
              <a:rPr lang="tr-TR" sz="32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
        <p:nvSpPr>
          <p:cNvPr id="4" name="3 Dikdörtgen"/>
          <p:cNvSpPr/>
          <p:nvPr/>
        </p:nvSpPr>
        <p:spPr>
          <a:xfrm>
            <a:off x="467544" y="332656"/>
            <a:ext cx="8280920" cy="690958"/>
          </a:xfrm>
          <a:prstGeom prst="rect">
            <a:avLst/>
          </a:prstGeom>
        </p:spPr>
        <p:txBody>
          <a:bodyPr wrap="square">
            <a:spAutoFit/>
          </a:bodyPr>
          <a:lstStyle/>
          <a:p>
            <a:pPr algn="ctr">
              <a:lnSpc>
                <a:spcPct val="150000"/>
              </a:lnSpc>
            </a:pPr>
            <a:r>
              <a:rPr lang="tr-TR" sz="3000" dirty="0" smtClean="0">
                <a:solidFill>
                  <a:schemeClr val="bg1"/>
                </a:solidFill>
                <a:latin typeface="Bahnschrift SemiLight" pitchFamily="34" charset="0"/>
              </a:rPr>
              <a:t>GERÇEK ALANI BULMA</a:t>
            </a:r>
            <a:endParaRPr lang="tr-TR" sz="3000" dirty="0">
              <a:latin typeface="Bahnschrift SemiLight" pitchFamily="34" charset="0"/>
            </a:endParaRPr>
          </a:p>
        </p:txBody>
      </p:sp>
      <p:sp>
        <p:nvSpPr>
          <p:cNvPr id="7" name="Rectangle 4"/>
          <p:cNvSpPr>
            <a:spLocks noChangeArrowheads="1"/>
          </p:cNvSpPr>
          <p:nvPr/>
        </p:nvSpPr>
        <p:spPr bwMode="auto">
          <a:xfrm>
            <a:off x="611560" y="1124744"/>
            <a:ext cx="7920880" cy="1015663"/>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lnSpc>
                <a:spcPct val="150000"/>
              </a:lnSpc>
            </a:pPr>
            <a:r>
              <a:rPr lang="tr-TR" sz="2200" dirty="0" smtClean="0">
                <a:solidFill>
                  <a:schemeClr val="bg1"/>
                </a:solidFill>
                <a:latin typeface="Bahnschrift SemiLight" pitchFamily="34" charset="0"/>
              </a:rPr>
              <a:t>SORU:  1 / 400.000 ölçekli bir haritada 4 cm² olarak  gösterilen gölün gerçek alanı kaç km²‘</a:t>
            </a:r>
            <a:r>
              <a:rPr lang="tr-TR" sz="2200" dirty="0" err="1" smtClean="0">
                <a:solidFill>
                  <a:schemeClr val="bg1"/>
                </a:solidFill>
                <a:latin typeface="Bahnschrift SemiLight" pitchFamily="34" charset="0"/>
              </a:rPr>
              <a:t>dir</a:t>
            </a:r>
            <a:r>
              <a:rPr lang="tr-TR" sz="2200" dirty="0" smtClean="0">
                <a:solidFill>
                  <a:schemeClr val="bg1"/>
                </a:solidFill>
                <a:latin typeface="Bahnschrift SemiLight" pitchFamily="34" charset="0"/>
              </a:rPr>
              <a:t>?</a:t>
            </a:r>
          </a:p>
        </p:txBody>
      </p:sp>
      <p:sp>
        <p:nvSpPr>
          <p:cNvPr id="9" name="1 Başlık"/>
          <p:cNvSpPr txBox="1">
            <a:spLocks/>
          </p:cNvSpPr>
          <p:nvPr/>
        </p:nvSpPr>
        <p:spPr>
          <a:xfrm>
            <a:off x="3995936" y="2276872"/>
            <a:ext cx="4824536" cy="2952328"/>
          </a:xfrm>
          <a:prstGeom prst="rect">
            <a:avLst/>
          </a:prstGeom>
        </p:spPr>
        <p:txBody>
          <a:bodyPr vert="horz" lIns="91440" tIns="45720" rIns="91440" bIns="45720" rtlCol="0" anchor="ctr">
            <a:normAutofit fontScale="2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sz="4900" b="0" i="0" u="none" strike="noStrike" kern="1200" cap="none" spc="0" normalizeH="0" baseline="0" noProof="0" dirty="0" smtClean="0">
                <a:ln>
                  <a:noFill/>
                </a:ln>
                <a:solidFill>
                  <a:schemeClr val="bg1"/>
                </a:solidFill>
                <a:effectLst/>
                <a:uLnTx/>
                <a:uFillTx/>
                <a:latin typeface="+mj-lt"/>
                <a:ea typeface="+mj-ea"/>
                <a:cs typeface="+mj-cs"/>
              </a:rPr>
              <a:t/>
            </a:r>
            <a:br>
              <a:rPr kumimoji="0" lang="tr-TR" sz="4900" b="0" i="0" u="none" strike="noStrike" kern="1200" cap="none" spc="0" normalizeH="0" baseline="0" noProof="0" dirty="0" smtClean="0">
                <a:ln>
                  <a:noFill/>
                </a:ln>
                <a:solidFill>
                  <a:schemeClr val="bg1"/>
                </a:solidFill>
                <a:effectLst/>
                <a:uLnTx/>
                <a:uFillTx/>
                <a:latin typeface="+mj-lt"/>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120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12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lang="tr-TR" sz="12000" dirty="0" smtClean="0">
                <a:solidFill>
                  <a:schemeClr val="bg1"/>
                </a:solidFill>
                <a:latin typeface="+mj-lt"/>
                <a:ea typeface="+mj-ea"/>
                <a:cs typeface="+mj-cs"/>
              </a:rPr>
              <a:t>GA = HA x ÖP</a:t>
            </a:r>
            <a:r>
              <a:rPr lang="tr-TR" sz="12000" dirty="0" smtClean="0">
                <a:solidFill>
                  <a:schemeClr val="bg1"/>
                </a:solidFill>
                <a:latin typeface="Calibri"/>
                <a:ea typeface="+mj-ea"/>
                <a:cs typeface="+mj-cs"/>
              </a:rPr>
              <a:t>²</a:t>
            </a:r>
            <a:endParaRPr lang="tr-TR" sz="12000" dirty="0" smtClean="0">
              <a:solidFill>
                <a:schemeClr val="bg1"/>
              </a:solidFill>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tr-TR" sz="12000" b="0" i="0" u="none" strike="noStrike" kern="1200" cap="none" spc="0" normalizeH="0" baseline="0" noProof="0" dirty="0" smtClean="0">
              <a:ln>
                <a:noFill/>
              </a:ln>
              <a:solidFill>
                <a:schemeClr val="bg1"/>
              </a:solidFill>
              <a:effectLst/>
              <a:uLnTx/>
              <a:uFillTx/>
              <a:latin typeface="+mj-lt"/>
              <a:ea typeface="+mj-ea"/>
              <a:cs typeface="+mj-cs"/>
            </a:endParaRPr>
          </a:p>
          <a:p>
            <a:pPr lvl="0">
              <a:spcBef>
                <a:spcPct val="0"/>
              </a:spcBef>
              <a:defRPr/>
            </a:pPr>
            <a:r>
              <a:rPr lang="tr-TR" sz="12000" dirty="0" smtClean="0">
                <a:solidFill>
                  <a:schemeClr val="bg1"/>
                </a:solidFill>
                <a:latin typeface="+mj-lt"/>
                <a:ea typeface="+mj-ea"/>
                <a:cs typeface="+mj-cs"/>
              </a:rPr>
              <a:t>GA = 4 cm</a:t>
            </a:r>
            <a:r>
              <a:rPr lang="tr-TR" sz="12000" dirty="0" smtClean="0">
                <a:solidFill>
                  <a:schemeClr val="bg1"/>
                </a:solidFill>
              </a:rPr>
              <a:t>²</a:t>
            </a:r>
            <a:r>
              <a:rPr lang="tr-TR" sz="12000" dirty="0" smtClean="0">
                <a:solidFill>
                  <a:schemeClr val="bg1"/>
                </a:solidFill>
                <a:latin typeface="+mj-lt"/>
                <a:ea typeface="+mj-ea"/>
                <a:cs typeface="+mj-cs"/>
              </a:rPr>
              <a:t>  x 400.000 cm</a:t>
            </a:r>
            <a:r>
              <a:rPr lang="tr-TR" sz="12000" dirty="0" smtClean="0">
                <a:solidFill>
                  <a:schemeClr val="bg1"/>
                </a:solidFill>
              </a:rPr>
              <a:t>²</a:t>
            </a:r>
            <a:endParaRPr lang="tr-TR" sz="12000" dirty="0" smtClean="0">
              <a:solidFill>
                <a:schemeClr val="bg1"/>
              </a:solidFill>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tr-TR" sz="12000" dirty="0" smtClean="0">
              <a:solidFill>
                <a:schemeClr val="bg1"/>
              </a:solidFill>
              <a:latin typeface="+mj-lt"/>
              <a:ea typeface="+mj-ea"/>
              <a:cs typeface="+mj-cs"/>
            </a:endParaRPr>
          </a:p>
          <a:p>
            <a:pPr lvl="0">
              <a:spcBef>
                <a:spcPct val="0"/>
              </a:spcBef>
              <a:defRPr/>
            </a:pPr>
            <a:r>
              <a:rPr lang="tr-TR" sz="12000" dirty="0" smtClean="0">
                <a:solidFill>
                  <a:schemeClr val="bg1"/>
                </a:solidFill>
                <a:latin typeface="+mj-lt"/>
                <a:ea typeface="+mj-ea"/>
                <a:cs typeface="+mj-cs"/>
              </a:rPr>
              <a:t>GA= 4 x (16 x 10   )</a:t>
            </a:r>
          </a:p>
          <a:p>
            <a:pPr marL="0" marR="0" lvl="0" indent="0" algn="l" defTabSz="914400" rtl="0" eaLnBrk="1" fontAlgn="auto" latinLnBrk="0" hangingPunct="1">
              <a:lnSpc>
                <a:spcPct val="100000"/>
              </a:lnSpc>
              <a:spcBef>
                <a:spcPct val="0"/>
              </a:spcBef>
              <a:spcAft>
                <a:spcPts val="0"/>
              </a:spcAft>
              <a:buClrTx/>
              <a:buSzTx/>
              <a:buFontTx/>
              <a:buNone/>
              <a:tabLst/>
              <a:defRPr/>
            </a:pPr>
            <a:endParaRPr lang="tr-TR" sz="12000" dirty="0" smtClean="0">
              <a:solidFill>
                <a:schemeClr val="bg1"/>
              </a:solidFill>
              <a:latin typeface="+mj-lt"/>
              <a:ea typeface="+mj-ea"/>
              <a:cs typeface="+mj-cs"/>
            </a:endParaRPr>
          </a:p>
          <a:p>
            <a:pPr lvl="0">
              <a:spcBef>
                <a:spcPct val="0"/>
              </a:spcBef>
              <a:defRPr/>
            </a:pPr>
            <a:r>
              <a:rPr lang="tr-TR" sz="12000" dirty="0" smtClean="0">
                <a:solidFill>
                  <a:schemeClr val="bg1"/>
                </a:solidFill>
                <a:latin typeface="+mj-lt"/>
                <a:ea typeface="+mj-ea"/>
                <a:cs typeface="+mj-cs"/>
              </a:rPr>
              <a:t>GA = 64 x</a:t>
            </a:r>
            <a:r>
              <a:rPr lang="tr-TR" sz="12000" dirty="0" smtClean="0">
                <a:solidFill>
                  <a:schemeClr val="bg1"/>
                </a:solidFill>
              </a:rPr>
              <a:t> 10   cm² = 64 km²</a:t>
            </a:r>
            <a:endParaRPr lang="tr-TR" sz="12000" dirty="0" smtClean="0">
              <a:solidFill>
                <a:schemeClr val="bg1"/>
              </a:solidFill>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tr-TR" sz="12000" b="0" i="0" u="none" strike="noStrike" kern="1200" cap="none" spc="0" normalizeH="0" baseline="0" noProof="0" dirty="0" smtClean="0">
              <a:ln>
                <a:noFill/>
              </a:ln>
              <a:solidFill>
                <a:schemeClr val="bg1"/>
              </a:solidFill>
              <a:effectLst/>
              <a:uLnTx/>
              <a:uFillTx/>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tr-TR" sz="3600" b="0" i="0" u="none" strike="noStrike" kern="1200" cap="none" spc="0" normalizeH="0" baseline="0" noProof="0" dirty="0">
              <a:ln>
                <a:noFill/>
              </a:ln>
              <a:solidFill>
                <a:schemeClr val="bg1"/>
              </a:solidFill>
              <a:effectLst/>
              <a:uLnTx/>
              <a:uFillTx/>
              <a:latin typeface="AR DARLING" pitchFamily="2" charset="0"/>
              <a:ea typeface="+mj-ea"/>
              <a:cs typeface="+mj-cs"/>
            </a:endParaRPr>
          </a:p>
        </p:txBody>
      </p:sp>
      <p:pic>
        <p:nvPicPr>
          <p:cNvPr id="10" name="Picture 3" descr="C:\Users\PC\Desktop\Untitled 9.png"/>
          <p:cNvPicPr>
            <a:picLocks noChangeAspect="1" noChangeArrowheads="1"/>
          </p:cNvPicPr>
          <p:nvPr/>
        </p:nvPicPr>
        <p:blipFill>
          <a:blip r:embed="rId3" cstate="print"/>
          <a:srcRect/>
          <a:stretch>
            <a:fillRect/>
          </a:stretch>
        </p:blipFill>
        <p:spPr bwMode="auto">
          <a:xfrm>
            <a:off x="827584" y="2636912"/>
            <a:ext cx="3132977" cy="2592289"/>
          </a:xfrm>
          <a:prstGeom prst="rect">
            <a:avLst/>
          </a:prstGeom>
          <a:noFill/>
        </p:spPr>
      </p:pic>
      <p:sp>
        <p:nvSpPr>
          <p:cNvPr id="11" name="10 Metin kutusu"/>
          <p:cNvSpPr txBox="1"/>
          <p:nvPr/>
        </p:nvSpPr>
        <p:spPr>
          <a:xfrm>
            <a:off x="6516216" y="3933056"/>
            <a:ext cx="504056" cy="369332"/>
          </a:xfrm>
          <a:prstGeom prst="rect">
            <a:avLst/>
          </a:prstGeom>
          <a:noFill/>
        </p:spPr>
        <p:txBody>
          <a:bodyPr wrap="square" rtlCol="0">
            <a:spAutoFit/>
          </a:bodyPr>
          <a:lstStyle/>
          <a:p>
            <a:r>
              <a:rPr lang="tr-TR" b="1" dirty="0" smtClean="0">
                <a:solidFill>
                  <a:schemeClr val="bg1"/>
                </a:solidFill>
              </a:rPr>
              <a:t>10</a:t>
            </a:r>
            <a:endParaRPr lang="tr-TR" b="1" dirty="0">
              <a:solidFill>
                <a:schemeClr val="bg1"/>
              </a:solidFill>
            </a:endParaRPr>
          </a:p>
        </p:txBody>
      </p:sp>
      <p:sp>
        <p:nvSpPr>
          <p:cNvPr id="12" name="11 Metin kutusu"/>
          <p:cNvSpPr txBox="1"/>
          <p:nvPr/>
        </p:nvSpPr>
        <p:spPr>
          <a:xfrm>
            <a:off x="5940152" y="4725144"/>
            <a:ext cx="504056" cy="369332"/>
          </a:xfrm>
          <a:prstGeom prst="rect">
            <a:avLst/>
          </a:prstGeom>
          <a:noFill/>
        </p:spPr>
        <p:txBody>
          <a:bodyPr wrap="square" rtlCol="0">
            <a:spAutoFit/>
          </a:bodyPr>
          <a:lstStyle/>
          <a:p>
            <a:r>
              <a:rPr lang="tr-TR" b="1" dirty="0" smtClean="0">
                <a:solidFill>
                  <a:schemeClr val="bg1"/>
                </a:solidFill>
              </a:rPr>
              <a:t>10</a:t>
            </a:r>
            <a:endParaRPr lang="tr-TR" b="1" dirty="0">
              <a:solidFill>
                <a:schemeClr val="bg1"/>
              </a:solidFill>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539552" y="2708920"/>
            <a:ext cx="7776864" cy="3240360"/>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r>
              <a:rPr lang="tr-TR" sz="3600" dirty="0" smtClean="0">
                <a:solidFill>
                  <a:schemeClr val="bg1"/>
                </a:solidFill>
              </a:rPr>
              <a:t/>
            </a:r>
            <a:br>
              <a:rPr lang="tr-TR" sz="3600" dirty="0" smtClean="0">
                <a:solidFill>
                  <a:schemeClr val="bg1"/>
                </a:solidFill>
              </a:rPr>
            </a:br>
            <a:r>
              <a:rPr lang="tr-TR" sz="32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pic>
        <p:nvPicPr>
          <p:cNvPr id="372738" name="Picture 2"/>
          <p:cNvPicPr>
            <a:picLocks noChangeAspect="1" noChangeArrowheads="1"/>
          </p:cNvPicPr>
          <p:nvPr/>
        </p:nvPicPr>
        <p:blipFill>
          <a:blip r:embed="rId3" cstate="print"/>
          <a:srcRect l="12448" t="44906" r="33869" b="13751"/>
          <a:stretch>
            <a:fillRect/>
          </a:stretch>
        </p:blipFill>
        <p:spPr bwMode="auto">
          <a:xfrm>
            <a:off x="755576" y="620688"/>
            <a:ext cx="7483689" cy="32403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467544" y="1556792"/>
            <a:ext cx="3888432" cy="4392488"/>
          </a:xfrm>
        </p:spPr>
        <p:txBody>
          <a:bodyPr>
            <a:normAutofit fontScale="90000"/>
          </a:bodyPr>
          <a:lstStyle/>
          <a:p>
            <a:pPr>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br>
              <a:rPr lang="tr-TR" sz="4900" dirty="0" smtClean="0">
                <a:solidFill>
                  <a:schemeClr val="bg1"/>
                </a:solidFill>
                <a:latin typeface="AR DARLING" pitchFamily="2" charset="0"/>
              </a:rPr>
            </a:br>
            <a:r>
              <a:rPr lang="tr-TR" sz="4900" dirty="0" smtClean="0">
                <a:solidFill>
                  <a:schemeClr val="bg1"/>
                </a:solidFill>
                <a:latin typeface="AR DARLING" pitchFamily="2" charset="0"/>
              </a:rPr>
              <a:t/>
            </a:r>
            <a:br>
              <a:rPr lang="tr-TR" sz="49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3600" dirty="0" smtClean="0">
                <a:solidFill>
                  <a:schemeClr val="bg1"/>
                </a:solidFill>
              </a:rPr>
              <a:t/>
            </a:r>
            <a:br>
              <a:rPr lang="tr-TR" sz="3600" dirty="0" smtClean="0">
                <a:solidFill>
                  <a:schemeClr val="bg1"/>
                </a:solidFill>
              </a:rPr>
            </a:br>
            <a:r>
              <a:rPr lang="tr-TR" sz="32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pic>
        <p:nvPicPr>
          <p:cNvPr id="97281" name="Picture 1"/>
          <p:cNvPicPr>
            <a:picLocks noChangeAspect="1" noChangeArrowheads="1"/>
          </p:cNvPicPr>
          <p:nvPr/>
        </p:nvPicPr>
        <p:blipFill>
          <a:blip r:embed="rId3" cstate="print"/>
          <a:srcRect l="4899" t="24235" r="44185" b="16703"/>
          <a:stretch>
            <a:fillRect/>
          </a:stretch>
        </p:blipFill>
        <p:spPr bwMode="auto">
          <a:xfrm>
            <a:off x="2051720" y="1484784"/>
            <a:ext cx="5299788" cy="34563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467544" y="1556792"/>
            <a:ext cx="3888432" cy="4392488"/>
          </a:xfrm>
        </p:spPr>
        <p:txBody>
          <a:bodyPr>
            <a:normAutofit fontScale="90000"/>
          </a:bodyPr>
          <a:lstStyle/>
          <a:p>
            <a:pPr>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br>
              <a:rPr lang="tr-TR" sz="4900" dirty="0" smtClean="0">
                <a:solidFill>
                  <a:schemeClr val="bg1"/>
                </a:solidFill>
                <a:latin typeface="AR DARLING" pitchFamily="2" charset="0"/>
              </a:rPr>
            </a:br>
            <a:r>
              <a:rPr lang="tr-TR" sz="4900" dirty="0" smtClean="0">
                <a:solidFill>
                  <a:schemeClr val="bg1"/>
                </a:solidFill>
                <a:latin typeface="AR DARLING" pitchFamily="2" charset="0"/>
              </a:rPr>
              <a:t/>
            </a:r>
            <a:br>
              <a:rPr lang="tr-TR" sz="49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3600" dirty="0" smtClean="0">
                <a:solidFill>
                  <a:schemeClr val="bg1"/>
                </a:solidFill>
              </a:rPr>
              <a:t/>
            </a:r>
            <a:br>
              <a:rPr lang="tr-TR" sz="3600" dirty="0" smtClean="0">
                <a:solidFill>
                  <a:schemeClr val="bg1"/>
                </a:solidFill>
              </a:rPr>
            </a:br>
            <a:r>
              <a:rPr lang="tr-TR" sz="32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pic>
        <p:nvPicPr>
          <p:cNvPr id="385026" name="Picture 2" descr="Resim"/>
          <p:cNvPicPr>
            <a:picLocks noChangeAspect="1" noChangeArrowheads="1"/>
          </p:cNvPicPr>
          <p:nvPr/>
        </p:nvPicPr>
        <p:blipFill>
          <a:blip r:embed="rId2" cstate="print"/>
          <a:srcRect/>
          <a:stretch>
            <a:fillRect/>
          </a:stretch>
        </p:blipFill>
        <p:spPr bwMode="auto">
          <a:xfrm>
            <a:off x="0" y="0"/>
            <a:ext cx="9143999" cy="68580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3 Dikdörtgen"/>
          <p:cNvSpPr/>
          <p:nvPr/>
        </p:nvSpPr>
        <p:spPr>
          <a:xfrm>
            <a:off x="4499992" y="908720"/>
            <a:ext cx="4644008" cy="1446550"/>
          </a:xfrm>
          <a:prstGeom prst="rect">
            <a:avLst/>
          </a:prstGeom>
        </p:spPr>
        <p:txBody>
          <a:bodyPr wrap="square">
            <a:spAutoFit/>
          </a:bodyPr>
          <a:lstStyle/>
          <a:p>
            <a:pPr algn="ctr"/>
            <a:r>
              <a:rPr lang="tr-TR" sz="4400" dirty="0" smtClean="0">
                <a:solidFill>
                  <a:schemeClr val="bg1"/>
                </a:solidFill>
                <a:latin typeface="Bahnschrift Light" pitchFamily="34" charset="0"/>
              </a:rPr>
              <a:t>KONİK PROJEKSİYON</a:t>
            </a:r>
            <a:endParaRPr lang="tr-TR" sz="4400" dirty="0">
              <a:latin typeface="Bahnschrift Light" pitchFamily="34" charset="0"/>
            </a:endParaRPr>
          </a:p>
        </p:txBody>
      </p:sp>
      <p:sp>
        <p:nvSpPr>
          <p:cNvPr id="5" name="1 Başlık"/>
          <p:cNvSpPr>
            <a:spLocks noGrp="1"/>
          </p:cNvSpPr>
          <p:nvPr>
            <p:ph type="ctrTitle"/>
          </p:nvPr>
        </p:nvSpPr>
        <p:spPr>
          <a:xfrm>
            <a:off x="539552" y="2852936"/>
            <a:ext cx="8136904" cy="3600400"/>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br>
              <a:rPr lang="tr-TR" sz="4900" dirty="0" smtClean="0">
                <a:solidFill>
                  <a:schemeClr val="bg1"/>
                </a:solidFill>
                <a:latin typeface="AR DARLING" pitchFamily="2" charset="0"/>
              </a:rPr>
            </a:br>
            <a:r>
              <a:rPr lang="tr-TR" sz="4900" dirty="0" smtClean="0">
                <a:solidFill>
                  <a:schemeClr val="bg1"/>
                </a:solidFill>
                <a:latin typeface="AR DARLING" pitchFamily="2" charset="0"/>
              </a:rPr>
              <a:t/>
            </a:r>
            <a:br>
              <a:rPr lang="tr-TR" sz="4900" dirty="0" smtClean="0">
                <a:solidFill>
                  <a:schemeClr val="bg1"/>
                </a:solidFill>
                <a:latin typeface="AR DARLING" pitchFamily="2" charset="0"/>
              </a:rPr>
            </a:br>
            <a:r>
              <a:rPr lang="tr-TR" sz="4900" dirty="0" smtClean="0">
                <a:solidFill>
                  <a:schemeClr val="bg1"/>
                </a:solidFill>
                <a:latin typeface="AR DARLING" pitchFamily="2" charset="0"/>
              </a:rPr>
              <a:t/>
            </a:r>
            <a:br>
              <a:rPr lang="tr-TR" sz="4900" dirty="0" smtClean="0">
                <a:solidFill>
                  <a:schemeClr val="bg1"/>
                </a:solidFill>
                <a:latin typeface="AR DARLING" pitchFamily="2" charset="0"/>
              </a:rPr>
            </a:br>
            <a:r>
              <a:rPr lang="tr-TR" sz="4900" dirty="0" smtClean="0">
                <a:solidFill>
                  <a:schemeClr val="bg1"/>
                </a:solidFill>
                <a:latin typeface="AR DARLING" pitchFamily="2" charset="0"/>
              </a:rPr>
              <a:t/>
            </a:r>
            <a:br>
              <a:rPr lang="tr-TR" sz="4900" dirty="0" smtClean="0">
                <a:solidFill>
                  <a:schemeClr val="bg1"/>
                </a:solidFill>
                <a:latin typeface="AR DARLING" pitchFamily="2" charset="0"/>
              </a:rPr>
            </a:br>
            <a:r>
              <a:rPr lang="tr-TR" sz="3100" dirty="0" smtClean="0">
                <a:solidFill>
                  <a:schemeClr val="bg1"/>
                </a:solidFill>
                <a:latin typeface="Bahnschrift Light" pitchFamily="34" charset="0"/>
              </a:rPr>
              <a:t>- Bu projeksiyon alan korunurken şekil bozulmaları artar.</a:t>
            </a:r>
            <a:br>
              <a:rPr lang="tr-TR" sz="3100" dirty="0" smtClean="0">
                <a:solidFill>
                  <a:schemeClr val="bg1"/>
                </a:solidFill>
                <a:latin typeface="Bahnschrift Light" pitchFamily="34" charset="0"/>
              </a:rPr>
            </a:br>
            <a:r>
              <a:rPr lang="tr-TR" sz="3100" dirty="0" smtClean="0">
                <a:solidFill>
                  <a:schemeClr val="bg1"/>
                </a:solidFill>
                <a:latin typeface="Bahnschrift Light" pitchFamily="34" charset="0"/>
              </a:rPr>
              <a:t>- </a:t>
            </a:r>
            <a:r>
              <a:rPr lang="tr-TR" sz="3100" dirty="0" smtClean="0">
                <a:solidFill>
                  <a:schemeClr val="accent5">
                    <a:lumMod val="60000"/>
                    <a:lumOff val="40000"/>
                  </a:schemeClr>
                </a:solidFill>
                <a:latin typeface="Bahnschrift Light" pitchFamily="34" charset="0"/>
              </a:rPr>
              <a:t>Orta enlemlerin gösterilmesi için uygundur.</a:t>
            </a:r>
            <a:br>
              <a:rPr lang="tr-TR" sz="3100" dirty="0" smtClean="0">
                <a:solidFill>
                  <a:schemeClr val="accent5">
                    <a:lumMod val="60000"/>
                    <a:lumOff val="40000"/>
                  </a:schemeClr>
                </a:solidFill>
                <a:latin typeface="Bahnschrift Light" pitchFamily="34" charset="0"/>
              </a:rPr>
            </a:br>
            <a:r>
              <a:rPr lang="tr-TR" sz="3100" dirty="0" smtClean="0">
                <a:solidFill>
                  <a:schemeClr val="accent5">
                    <a:lumMod val="60000"/>
                    <a:lumOff val="40000"/>
                  </a:schemeClr>
                </a:solidFill>
                <a:latin typeface="Bahnschrift Light" pitchFamily="34" charset="0"/>
              </a:rPr>
              <a:t>-</a:t>
            </a:r>
            <a:r>
              <a:rPr lang="tr-TR" sz="3100" dirty="0" smtClean="0">
                <a:solidFill>
                  <a:schemeClr val="bg1"/>
                </a:solidFill>
                <a:latin typeface="Bahnschrift Light" pitchFamily="34" charset="0"/>
              </a:rPr>
              <a:t>Ekvator ve kutuplara doğru bozulmalar artar</a:t>
            </a:r>
            <a:br>
              <a:rPr lang="tr-TR" sz="3100" dirty="0" smtClean="0">
                <a:solidFill>
                  <a:schemeClr val="bg1"/>
                </a:solidFill>
                <a:latin typeface="Bahnschrift Light" pitchFamily="34" charset="0"/>
              </a:rPr>
            </a:br>
            <a:r>
              <a:rPr lang="tr-TR" sz="3100" dirty="0" smtClean="0">
                <a:solidFill>
                  <a:schemeClr val="bg1"/>
                </a:solidFill>
                <a:latin typeface="Bahnschrift Light" pitchFamily="34" charset="0"/>
              </a:rPr>
              <a:t>- Ülke haritaları ile teknik ayrıntı isteyen </a:t>
            </a:r>
            <a:br>
              <a:rPr lang="tr-TR" sz="3100" dirty="0" smtClean="0">
                <a:solidFill>
                  <a:schemeClr val="bg1"/>
                </a:solidFill>
                <a:latin typeface="Bahnschrift Light" pitchFamily="34" charset="0"/>
              </a:rPr>
            </a:br>
            <a:r>
              <a:rPr lang="tr-TR" sz="3100" dirty="0" smtClean="0">
                <a:solidFill>
                  <a:schemeClr val="bg1"/>
                </a:solidFill>
                <a:latin typeface="Bahnschrift Light" pitchFamily="34" charset="0"/>
              </a:rPr>
              <a:t> haritalar bu projeksiyonla çizilir.</a:t>
            </a:r>
            <a:r>
              <a:rPr lang="tr-TR" sz="3600" dirty="0" smtClean="0">
                <a:solidFill>
                  <a:schemeClr val="bg1"/>
                </a:solidFill>
              </a:rPr>
              <a:t/>
            </a:r>
            <a:br>
              <a:rPr lang="tr-TR" sz="3600" dirty="0" smtClean="0">
                <a:solidFill>
                  <a:schemeClr val="bg1"/>
                </a:solidFill>
              </a:rPr>
            </a:br>
            <a:r>
              <a:rPr lang="tr-TR" sz="4000" dirty="0" smtClean="0">
                <a:solidFill>
                  <a:schemeClr val="bg1"/>
                </a:solidFill>
              </a:rPr>
              <a:t/>
            </a:r>
            <a:br>
              <a:rPr lang="tr-TR" sz="4000" dirty="0" smtClean="0">
                <a:solidFill>
                  <a:schemeClr val="bg1"/>
                </a:solidFill>
              </a:rPr>
            </a:br>
            <a:r>
              <a:rPr lang="tr-TR" sz="3600" dirty="0" smtClean="0">
                <a:solidFill>
                  <a:schemeClr val="bg1"/>
                </a:solidFill>
              </a:rPr>
              <a:t/>
            </a:r>
            <a:br>
              <a:rPr lang="tr-TR" sz="3600" dirty="0" smtClean="0">
                <a:solidFill>
                  <a:schemeClr val="bg1"/>
                </a:solidFill>
              </a:rPr>
            </a:br>
            <a:r>
              <a:rPr lang="tr-TR" sz="32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pic>
        <p:nvPicPr>
          <p:cNvPr id="6" name="Picture 2" descr="Görsel sonucu"/>
          <p:cNvPicPr>
            <a:picLocks noChangeAspect="1" noChangeArrowheads="1"/>
          </p:cNvPicPr>
          <p:nvPr/>
        </p:nvPicPr>
        <p:blipFill>
          <a:blip r:embed="rId3" cstate="print"/>
          <a:srcRect/>
          <a:stretch>
            <a:fillRect/>
          </a:stretch>
        </p:blipFill>
        <p:spPr bwMode="auto">
          <a:xfrm rot="21315325">
            <a:off x="827719" y="589773"/>
            <a:ext cx="3964388" cy="1908631"/>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p:cNvPicPr>
            <a:picLocks noChangeAspect="1" noChangeArrowheads="1"/>
          </p:cNvPicPr>
          <p:nvPr/>
        </p:nvPicPr>
        <p:blipFill>
          <a:blip r:embed="rId2" cstate="print"/>
          <a:srcRect/>
          <a:stretch>
            <a:fillRect/>
          </a:stretch>
        </p:blipFill>
        <p:spPr bwMode="auto">
          <a:xfrm>
            <a:off x="179512" y="1412776"/>
            <a:ext cx="8748464" cy="3888432"/>
          </a:xfrm>
          <a:prstGeom prst="rect">
            <a:avLst/>
          </a:prstGeom>
          <a:noFill/>
          <a:ln w="9525" algn="in">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im"/>
          <p:cNvPicPr>
            <a:picLocks noChangeAspect="1" noChangeArrowheads="1"/>
          </p:cNvPicPr>
          <p:nvPr/>
        </p:nvPicPr>
        <p:blipFill>
          <a:blip r:embed="rId2" cstate="print"/>
          <a:srcRect/>
          <a:stretch>
            <a:fillRect/>
          </a:stretch>
        </p:blipFill>
        <p:spPr bwMode="auto">
          <a:xfrm>
            <a:off x="251520" y="404664"/>
            <a:ext cx="8568952" cy="6048672"/>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3 Dikdörtgen"/>
          <p:cNvSpPr/>
          <p:nvPr/>
        </p:nvSpPr>
        <p:spPr>
          <a:xfrm>
            <a:off x="4499992" y="908720"/>
            <a:ext cx="4644008" cy="1446550"/>
          </a:xfrm>
          <a:prstGeom prst="rect">
            <a:avLst/>
          </a:prstGeom>
        </p:spPr>
        <p:txBody>
          <a:bodyPr wrap="square">
            <a:spAutoFit/>
          </a:bodyPr>
          <a:lstStyle/>
          <a:p>
            <a:pPr algn="ctr"/>
            <a:r>
              <a:rPr lang="tr-TR" sz="4400" dirty="0" smtClean="0">
                <a:solidFill>
                  <a:schemeClr val="bg1"/>
                </a:solidFill>
                <a:latin typeface="Bahnschrift Light" pitchFamily="34" charset="0"/>
              </a:rPr>
              <a:t>DÜZLEM</a:t>
            </a:r>
          </a:p>
          <a:p>
            <a:pPr algn="ctr"/>
            <a:r>
              <a:rPr lang="tr-TR" sz="4400" dirty="0" smtClean="0">
                <a:solidFill>
                  <a:schemeClr val="bg1"/>
                </a:solidFill>
                <a:latin typeface="Bahnschrift Light" pitchFamily="34" charset="0"/>
              </a:rPr>
              <a:t>PROJEKSİYON</a:t>
            </a:r>
            <a:endParaRPr lang="tr-TR" sz="4400" dirty="0">
              <a:latin typeface="Bahnschrift Light" pitchFamily="34" charset="0"/>
            </a:endParaRPr>
          </a:p>
        </p:txBody>
      </p:sp>
      <p:sp>
        <p:nvSpPr>
          <p:cNvPr id="5" name="1 Başlık"/>
          <p:cNvSpPr>
            <a:spLocks noGrp="1"/>
          </p:cNvSpPr>
          <p:nvPr>
            <p:ph type="ctrTitle"/>
          </p:nvPr>
        </p:nvSpPr>
        <p:spPr>
          <a:xfrm>
            <a:off x="539552" y="2060848"/>
            <a:ext cx="8136904" cy="4392488"/>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br>
              <a:rPr lang="tr-TR" sz="4900" dirty="0" smtClean="0">
                <a:solidFill>
                  <a:schemeClr val="bg1"/>
                </a:solidFill>
                <a:latin typeface="AR DARLING" pitchFamily="2" charset="0"/>
              </a:rPr>
            </a:br>
            <a:r>
              <a:rPr lang="tr-TR" sz="4900" dirty="0" smtClean="0">
                <a:solidFill>
                  <a:schemeClr val="bg1"/>
                </a:solidFill>
                <a:latin typeface="AR DARLING" pitchFamily="2" charset="0"/>
              </a:rPr>
              <a:t/>
            </a:r>
            <a:br>
              <a:rPr lang="tr-TR" sz="4900" dirty="0" smtClean="0">
                <a:solidFill>
                  <a:schemeClr val="bg1"/>
                </a:solidFill>
                <a:latin typeface="AR DARLING" pitchFamily="2" charset="0"/>
              </a:rPr>
            </a:br>
            <a:r>
              <a:rPr lang="tr-TR" sz="4900" dirty="0" smtClean="0">
                <a:solidFill>
                  <a:schemeClr val="bg1"/>
                </a:solidFill>
                <a:latin typeface="AR DARLING" pitchFamily="2" charset="0"/>
              </a:rPr>
              <a:t/>
            </a:r>
            <a:br>
              <a:rPr lang="tr-TR" sz="4900" dirty="0" smtClean="0">
                <a:solidFill>
                  <a:schemeClr val="bg1"/>
                </a:solidFill>
                <a:latin typeface="AR DARLING" pitchFamily="2" charset="0"/>
              </a:rPr>
            </a:br>
            <a:r>
              <a:rPr lang="tr-TR" sz="4900" dirty="0" smtClean="0">
                <a:solidFill>
                  <a:schemeClr val="bg1"/>
                </a:solidFill>
                <a:latin typeface="AR DARLING" pitchFamily="2" charset="0"/>
              </a:rPr>
              <a:t/>
            </a:r>
            <a:br>
              <a:rPr lang="tr-TR" sz="4900" dirty="0" smtClean="0">
                <a:solidFill>
                  <a:schemeClr val="bg1"/>
                </a:solidFill>
                <a:latin typeface="AR DARLING" pitchFamily="2" charset="0"/>
              </a:rPr>
            </a:br>
            <a:r>
              <a:rPr lang="tr-TR" sz="3100" dirty="0" smtClean="0">
                <a:solidFill>
                  <a:schemeClr val="bg1"/>
                </a:solidFill>
                <a:latin typeface="Bahnschrift Light" pitchFamily="34" charset="0"/>
              </a:rPr>
              <a:t>-Bu projeksiyonla açı korunur. </a:t>
            </a:r>
            <a:br>
              <a:rPr lang="tr-TR" sz="3100" dirty="0" smtClean="0">
                <a:solidFill>
                  <a:schemeClr val="bg1"/>
                </a:solidFill>
                <a:latin typeface="Bahnschrift Light" pitchFamily="34" charset="0"/>
              </a:rPr>
            </a:br>
            <a:r>
              <a:rPr lang="tr-TR" sz="3100" dirty="0" smtClean="0">
                <a:solidFill>
                  <a:schemeClr val="bg1"/>
                </a:solidFill>
                <a:latin typeface="Bahnschrift Light" pitchFamily="34" charset="0"/>
              </a:rPr>
              <a:t>-Daha çok dar alanların gösterilmesinde ve büyük ölçekli haritaların çiziminde kullanılır.</a:t>
            </a:r>
            <a:br>
              <a:rPr lang="tr-TR" sz="3100" dirty="0" smtClean="0">
                <a:solidFill>
                  <a:schemeClr val="bg1"/>
                </a:solidFill>
                <a:latin typeface="Bahnschrift Light" pitchFamily="34" charset="0"/>
              </a:rPr>
            </a:br>
            <a:r>
              <a:rPr lang="tr-TR" sz="3100" dirty="0" smtClean="0">
                <a:solidFill>
                  <a:schemeClr val="bg1"/>
                </a:solidFill>
                <a:latin typeface="Bahnschrift Light" pitchFamily="34" charset="0"/>
              </a:rPr>
              <a:t>-Bozulmaların en fazla görüldüğü projeksiyondur.</a:t>
            </a:r>
            <a:br>
              <a:rPr lang="tr-TR" sz="3100" dirty="0" smtClean="0">
                <a:solidFill>
                  <a:schemeClr val="bg1"/>
                </a:solidFill>
                <a:latin typeface="Bahnschrift Light" pitchFamily="34" charset="0"/>
              </a:rPr>
            </a:br>
            <a:r>
              <a:rPr lang="tr-TR" sz="3100" dirty="0" smtClean="0">
                <a:solidFill>
                  <a:schemeClr val="bg1"/>
                </a:solidFill>
                <a:latin typeface="Bahnschrift Light" pitchFamily="34" charset="0"/>
              </a:rPr>
              <a:t>-</a:t>
            </a:r>
            <a:r>
              <a:rPr lang="tr-TR" sz="3100" dirty="0" smtClean="0">
                <a:solidFill>
                  <a:schemeClr val="accent5">
                    <a:lumMod val="60000"/>
                    <a:lumOff val="40000"/>
                  </a:schemeClr>
                </a:solidFill>
                <a:latin typeface="Bahnschrift Light" pitchFamily="34" charset="0"/>
              </a:rPr>
              <a:t>Kutuplar ve çevresinin gösterilmesinde </a:t>
            </a:r>
            <a:br>
              <a:rPr lang="tr-TR" sz="3100" dirty="0" smtClean="0">
                <a:solidFill>
                  <a:schemeClr val="accent5">
                    <a:lumMod val="60000"/>
                    <a:lumOff val="40000"/>
                  </a:schemeClr>
                </a:solidFill>
                <a:latin typeface="Bahnschrift Light" pitchFamily="34" charset="0"/>
              </a:rPr>
            </a:br>
            <a:r>
              <a:rPr lang="tr-TR" sz="3100" dirty="0" smtClean="0">
                <a:solidFill>
                  <a:schemeClr val="accent5">
                    <a:lumMod val="60000"/>
                    <a:lumOff val="40000"/>
                  </a:schemeClr>
                </a:solidFill>
                <a:latin typeface="Bahnschrift Light" pitchFamily="34" charset="0"/>
              </a:rPr>
              <a:t> tercih edilir.</a:t>
            </a:r>
            <a:r>
              <a:rPr lang="tr-TR" sz="4000" dirty="0" smtClean="0">
                <a:solidFill>
                  <a:schemeClr val="bg1"/>
                </a:solidFill>
              </a:rPr>
              <a:t/>
            </a:r>
            <a:br>
              <a:rPr lang="tr-TR" sz="4000" dirty="0" smtClean="0">
                <a:solidFill>
                  <a:schemeClr val="bg1"/>
                </a:solidFill>
              </a:rPr>
            </a:br>
            <a:r>
              <a:rPr lang="tr-TR" sz="3600" dirty="0" smtClean="0">
                <a:solidFill>
                  <a:schemeClr val="bg1"/>
                </a:solidFill>
              </a:rPr>
              <a:t/>
            </a:r>
            <a:br>
              <a:rPr lang="tr-TR" sz="3600" dirty="0" smtClean="0">
                <a:solidFill>
                  <a:schemeClr val="bg1"/>
                </a:solidFill>
              </a:rPr>
            </a:br>
            <a:r>
              <a:rPr lang="tr-TR" sz="32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pic>
        <p:nvPicPr>
          <p:cNvPr id="6" name="Picture 2" descr="http://www.konubak.com/wp-content/uploads/2015/01/012415_1153_CORAFREHBER5.jpg?cc43e8"/>
          <p:cNvPicPr>
            <a:picLocks noChangeAspect="1" noChangeArrowheads="1"/>
          </p:cNvPicPr>
          <p:nvPr/>
        </p:nvPicPr>
        <p:blipFill>
          <a:blip r:embed="rId3" cstate="print"/>
          <a:srcRect/>
          <a:stretch>
            <a:fillRect/>
          </a:stretch>
        </p:blipFill>
        <p:spPr bwMode="auto">
          <a:xfrm rot="21402904">
            <a:off x="967839" y="635091"/>
            <a:ext cx="3821955" cy="2014686"/>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6" name="Picture 4"/>
          <p:cNvPicPr>
            <a:picLocks noChangeAspect="1" noChangeArrowheads="1"/>
          </p:cNvPicPr>
          <p:nvPr/>
        </p:nvPicPr>
        <p:blipFill>
          <a:blip r:embed="rId2" cstate="print"/>
          <a:srcRect/>
          <a:stretch>
            <a:fillRect/>
          </a:stretch>
        </p:blipFill>
        <p:spPr bwMode="auto">
          <a:xfrm>
            <a:off x="179512" y="1484784"/>
            <a:ext cx="8640960" cy="3904434"/>
          </a:xfrm>
          <a:prstGeom prst="rect">
            <a:avLst/>
          </a:prstGeom>
          <a:noFill/>
          <a:ln w="9525" algn="in">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im"/>
          <p:cNvPicPr>
            <a:picLocks noChangeAspect="1" noChangeArrowheads="1"/>
          </p:cNvPicPr>
          <p:nvPr/>
        </p:nvPicPr>
        <p:blipFill>
          <a:blip r:embed="rId2" cstate="print"/>
          <a:srcRect/>
          <a:stretch>
            <a:fillRect/>
          </a:stretch>
        </p:blipFill>
        <p:spPr bwMode="auto">
          <a:xfrm>
            <a:off x="1259632" y="332656"/>
            <a:ext cx="6612735" cy="6264696"/>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1476286_10153043705404785_7337325857193738718_n.jpg"/>
          <p:cNvPicPr>
            <a:picLocks noChangeAspect="1"/>
          </p:cNvPicPr>
          <p:nvPr/>
        </p:nvPicPr>
        <p:blipFill>
          <a:blip r:embed="rId2" cstate="print"/>
          <a:stretch>
            <a:fillRect/>
          </a:stretch>
        </p:blipFill>
        <p:spPr>
          <a:xfrm>
            <a:off x="323528" y="332656"/>
            <a:ext cx="8820472" cy="619036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1043608" y="188640"/>
            <a:ext cx="1728192" cy="523220"/>
          </a:xfrm>
          <a:prstGeom prst="rect">
            <a:avLst/>
          </a:prstGeom>
          <a:noFill/>
        </p:spPr>
        <p:txBody>
          <a:bodyPr wrap="square" rtlCol="0">
            <a:spAutoFit/>
          </a:bodyPr>
          <a:lstStyle/>
          <a:p>
            <a:r>
              <a:rPr lang="tr-TR" sz="2800" dirty="0" smtClean="0">
                <a:solidFill>
                  <a:srgbClr val="FF0000"/>
                </a:solidFill>
                <a:latin typeface="Bahnschrift Light" pitchFamily="34" charset="0"/>
              </a:rPr>
              <a:t>Sayfa 68</a:t>
            </a:r>
            <a:endParaRPr lang="tr-TR" sz="2800" dirty="0">
              <a:solidFill>
                <a:srgbClr val="FF0000"/>
              </a:solidFill>
              <a:latin typeface="Bahnschrift Light" pitchFamily="34" charset="0"/>
            </a:endParaRPr>
          </a:p>
        </p:txBody>
      </p:sp>
      <p:pic>
        <p:nvPicPr>
          <p:cNvPr id="1026" name="Picture 2"/>
          <p:cNvPicPr>
            <a:picLocks noChangeAspect="1" noChangeArrowheads="1"/>
          </p:cNvPicPr>
          <p:nvPr/>
        </p:nvPicPr>
        <p:blipFill>
          <a:blip r:embed="rId2" cstate="print">
            <a:lum/>
          </a:blip>
          <a:srcRect l="30712" t="20297" r="14498" b="12766"/>
          <a:stretch>
            <a:fillRect/>
          </a:stretch>
        </p:blipFill>
        <p:spPr bwMode="auto">
          <a:xfrm>
            <a:off x="323528" y="764704"/>
            <a:ext cx="8568952" cy="5832648"/>
          </a:xfrm>
          <a:prstGeom prst="rect">
            <a:avLst/>
          </a:prstGeom>
          <a:noFill/>
          <a:ln w="9525">
            <a:noFill/>
            <a:miter lim="800000"/>
            <a:headEnd/>
            <a:tailEnd/>
          </a:ln>
        </p:spPr>
      </p:pic>
      <p:pic>
        <p:nvPicPr>
          <p:cNvPr id="6" name="Picture 1" descr="fiziki"/>
          <p:cNvPicPr>
            <a:picLocks noChangeAspect="1" noChangeArrowheads="1"/>
          </p:cNvPicPr>
          <p:nvPr/>
        </p:nvPicPr>
        <p:blipFill>
          <a:blip r:embed="rId3" cstate="print"/>
          <a:srcRect/>
          <a:stretch>
            <a:fillRect/>
          </a:stretch>
        </p:blipFill>
        <p:spPr bwMode="auto">
          <a:xfrm>
            <a:off x="5796136" y="3645024"/>
            <a:ext cx="432048" cy="406633"/>
          </a:xfrm>
          <a:prstGeom prst="rect">
            <a:avLst/>
          </a:prstGeom>
          <a:noFill/>
          <a:ln w="9525" algn="in">
            <a:noFill/>
            <a:miter lim="800000"/>
            <a:headEnd/>
            <a:tailEnd/>
          </a:ln>
        </p:spPr>
      </p:pic>
      <p:pic>
        <p:nvPicPr>
          <p:cNvPr id="7" name="Picture 1" descr="fiziki"/>
          <p:cNvPicPr>
            <a:picLocks noChangeAspect="1" noChangeArrowheads="1"/>
          </p:cNvPicPr>
          <p:nvPr/>
        </p:nvPicPr>
        <p:blipFill>
          <a:blip r:embed="rId3" cstate="print"/>
          <a:srcRect/>
          <a:stretch>
            <a:fillRect/>
          </a:stretch>
        </p:blipFill>
        <p:spPr bwMode="auto">
          <a:xfrm>
            <a:off x="3995936" y="4077072"/>
            <a:ext cx="432048" cy="406633"/>
          </a:xfrm>
          <a:prstGeom prst="rect">
            <a:avLst/>
          </a:prstGeom>
          <a:noFill/>
          <a:ln w="9525" algn="in">
            <a:noFill/>
            <a:miter lim="800000"/>
            <a:headEnd/>
            <a:tailEnd/>
          </a:ln>
        </p:spPr>
      </p:pic>
      <p:pic>
        <p:nvPicPr>
          <p:cNvPr id="8" name="Picture 1" descr="fiziki"/>
          <p:cNvPicPr>
            <a:picLocks noChangeAspect="1" noChangeArrowheads="1"/>
          </p:cNvPicPr>
          <p:nvPr/>
        </p:nvPicPr>
        <p:blipFill>
          <a:blip r:embed="rId3" cstate="print"/>
          <a:srcRect/>
          <a:stretch>
            <a:fillRect/>
          </a:stretch>
        </p:blipFill>
        <p:spPr bwMode="auto">
          <a:xfrm>
            <a:off x="7524328" y="4437112"/>
            <a:ext cx="432048" cy="406633"/>
          </a:xfrm>
          <a:prstGeom prst="rect">
            <a:avLst/>
          </a:prstGeom>
          <a:noFill/>
          <a:ln w="9525" algn="in">
            <a:noFill/>
            <a:miter lim="800000"/>
            <a:headEnd/>
            <a:tailEnd/>
          </a:ln>
        </p:spPr>
      </p:pic>
      <p:pic>
        <p:nvPicPr>
          <p:cNvPr id="9" name="Picture 1" descr="fiziki"/>
          <p:cNvPicPr>
            <a:picLocks noChangeAspect="1" noChangeArrowheads="1"/>
          </p:cNvPicPr>
          <p:nvPr/>
        </p:nvPicPr>
        <p:blipFill>
          <a:blip r:embed="rId3" cstate="print"/>
          <a:srcRect/>
          <a:stretch>
            <a:fillRect/>
          </a:stretch>
        </p:blipFill>
        <p:spPr bwMode="auto">
          <a:xfrm>
            <a:off x="3995936" y="4869160"/>
            <a:ext cx="432048" cy="406633"/>
          </a:xfrm>
          <a:prstGeom prst="rect">
            <a:avLst/>
          </a:prstGeom>
          <a:noFill/>
          <a:ln w="9525" algn="in">
            <a:noFill/>
            <a:miter lim="800000"/>
            <a:headEnd/>
            <a:tailEnd/>
          </a:ln>
        </p:spPr>
      </p:pic>
      <p:pic>
        <p:nvPicPr>
          <p:cNvPr id="10" name="Picture 1" descr="fiziki"/>
          <p:cNvPicPr>
            <a:picLocks noChangeAspect="1" noChangeArrowheads="1"/>
          </p:cNvPicPr>
          <p:nvPr/>
        </p:nvPicPr>
        <p:blipFill>
          <a:blip r:embed="rId3" cstate="print"/>
          <a:srcRect/>
          <a:stretch>
            <a:fillRect/>
          </a:stretch>
        </p:blipFill>
        <p:spPr bwMode="auto">
          <a:xfrm>
            <a:off x="7524328" y="5229200"/>
            <a:ext cx="432048" cy="406633"/>
          </a:xfrm>
          <a:prstGeom prst="rect">
            <a:avLst/>
          </a:prstGeom>
          <a:noFill/>
          <a:ln w="9525" algn="in">
            <a:noFill/>
            <a:miter lim="800000"/>
            <a:headEnd/>
            <a:tailEnd/>
          </a:ln>
        </p:spPr>
      </p:pic>
      <p:pic>
        <p:nvPicPr>
          <p:cNvPr id="11" name="Picture 1" descr="fiziki"/>
          <p:cNvPicPr>
            <a:picLocks noChangeAspect="1" noChangeArrowheads="1"/>
          </p:cNvPicPr>
          <p:nvPr/>
        </p:nvPicPr>
        <p:blipFill>
          <a:blip r:embed="rId3" cstate="print"/>
          <a:srcRect/>
          <a:stretch>
            <a:fillRect/>
          </a:stretch>
        </p:blipFill>
        <p:spPr bwMode="auto">
          <a:xfrm>
            <a:off x="5796136" y="5589240"/>
            <a:ext cx="432048" cy="406633"/>
          </a:xfrm>
          <a:prstGeom prst="rect">
            <a:avLst/>
          </a:prstGeom>
          <a:noFill/>
          <a:ln w="9525" algn="in">
            <a:noFill/>
            <a:miter lim="800000"/>
            <a:headEnd/>
            <a:tailEnd/>
          </a:ln>
        </p:spPr>
      </p:pic>
      <p:pic>
        <p:nvPicPr>
          <p:cNvPr id="12" name="Picture 1" descr="fiziki"/>
          <p:cNvPicPr>
            <a:picLocks noChangeAspect="1" noChangeArrowheads="1"/>
          </p:cNvPicPr>
          <p:nvPr/>
        </p:nvPicPr>
        <p:blipFill>
          <a:blip r:embed="rId3" cstate="print"/>
          <a:srcRect/>
          <a:stretch>
            <a:fillRect/>
          </a:stretch>
        </p:blipFill>
        <p:spPr bwMode="auto">
          <a:xfrm>
            <a:off x="5796136" y="6021288"/>
            <a:ext cx="432048" cy="406633"/>
          </a:xfrm>
          <a:prstGeom prst="rect">
            <a:avLst/>
          </a:prstGeom>
          <a:noFill/>
          <a:ln w="9525" algn="in">
            <a:noFill/>
            <a:miter lim="800000"/>
            <a:headEnd/>
            <a:tailEnd/>
          </a:ln>
        </p:spPr>
      </p:pic>
      <p:pic>
        <p:nvPicPr>
          <p:cNvPr id="2" name="Picture 2" descr="C:\Users\PC\Desktop\HARİTALAR\0e31812689ecf1158cd5ed43a79f636b.gif"/>
          <p:cNvPicPr>
            <a:picLocks noChangeAspect="1" noChangeArrowheads="1"/>
          </p:cNvPicPr>
          <p:nvPr/>
        </p:nvPicPr>
        <p:blipFill>
          <a:blip r:embed="rId4" cstate="print"/>
          <a:srcRect/>
          <a:stretch>
            <a:fillRect/>
          </a:stretch>
        </p:blipFill>
        <p:spPr bwMode="auto">
          <a:xfrm>
            <a:off x="3995936" y="332656"/>
            <a:ext cx="4860032" cy="241273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ppt_x"/>
                                          </p:val>
                                        </p:tav>
                                        <p:tav tm="100000">
                                          <p:val>
                                            <p:strVal val="#ppt_x"/>
                                          </p:val>
                                        </p:tav>
                                      </p:tavLst>
                                    </p:anim>
                                    <p:anim calcmode="lin" valueType="num">
                                      <p:cBhvr additive="base">
                                        <p:cTn id="19"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1000" fill="hold"/>
                                        <p:tgtEl>
                                          <p:spTgt spid="8"/>
                                        </p:tgtEl>
                                        <p:attrNameLst>
                                          <p:attrName>ppt_x</p:attrName>
                                        </p:attrNameLst>
                                      </p:cBhvr>
                                      <p:tavLst>
                                        <p:tav tm="0">
                                          <p:val>
                                            <p:strVal val="#ppt_x"/>
                                          </p:val>
                                        </p:tav>
                                        <p:tav tm="100000">
                                          <p:val>
                                            <p:strVal val="#ppt_x"/>
                                          </p:val>
                                        </p:tav>
                                      </p:tavLst>
                                    </p:anim>
                                    <p:anim calcmode="lin" valueType="num">
                                      <p:cBhvr additive="base">
                                        <p:cTn id="25"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1000" fill="hold"/>
                                        <p:tgtEl>
                                          <p:spTgt spid="9"/>
                                        </p:tgtEl>
                                        <p:attrNameLst>
                                          <p:attrName>ppt_x</p:attrName>
                                        </p:attrNameLst>
                                      </p:cBhvr>
                                      <p:tavLst>
                                        <p:tav tm="0">
                                          <p:val>
                                            <p:strVal val="#ppt_x"/>
                                          </p:val>
                                        </p:tav>
                                        <p:tav tm="100000">
                                          <p:val>
                                            <p:strVal val="#ppt_x"/>
                                          </p:val>
                                        </p:tav>
                                      </p:tavLst>
                                    </p:anim>
                                    <p:anim calcmode="lin" valueType="num">
                                      <p:cBhvr additive="base">
                                        <p:cTn id="31"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1000" fill="hold"/>
                                        <p:tgtEl>
                                          <p:spTgt spid="10"/>
                                        </p:tgtEl>
                                        <p:attrNameLst>
                                          <p:attrName>ppt_x</p:attrName>
                                        </p:attrNameLst>
                                      </p:cBhvr>
                                      <p:tavLst>
                                        <p:tav tm="0">
                                          <p:val>
                                            <p:strVal val="#ppt_x"/>
                                          </p:val>
                                        </p:tav>
                                        <p:tav tm="100000">
                                          <p:val>
                                            <p:strVal val="#ppt_x"/>
                                          </p:val>
                                        </p:tav>
                                      </p:tavLst>
                                    </p:anim>
                                    <p:anim calcmode="lin" valueType="num">
                                      <p:cBhvr additive="base">
                                        <p:cTn id="37"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1000" fill="hold"/>
                                        <p:tgtEl>
                                          <p:spTgt spid="11"/>
                                        </p:tgtEl>
                                        <p:attrNameLst>
                                          <p:attrName>ppt_x</p:attrName>
                                        </p:attrNameLst>
                                      </p:cBhvr>
                                      <p:tavLst>
                                        <p:tav tm="0">
                                          <p:val>
                                            <p:strVal val="#ppt_x"/>
                                          </p:val>
                                        </p:tav>
                                        <p:tav tm="100000">
                                          <p:val>
                                            <p:strVal val="#ppt_x"/>
                                          </p:val>
                                        </p:tav>
                                      </p:tavLst>
                                    </p:anim>
                                    <p:anim calcmode="lin" valueType="num">
                                      <p:cBhvr additive="base">
                                        <p:cTn id="4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1000" fill="hold"/>
                                        <p:tgtEl>
                                          <p:spTgt spid="12"/>
                                        </p:tgtEl>
                                        <p:attrNameLst>
                                          <p:attrName>ppt_x</p:attrName>
                                        </p:attrNameLst>
                                      </p:cBhvr>
                                      <p:tavLst>
                                        <p:tav tm="0">
                                          <p:val>
                                            <p:strVal val="#ppt_x"/>
                                          </p:val>
                                        </p:tav>
                                        <p:tav tm="100000">
                                          <p:val>
                                            <p:strVal val="#ppt_x"/>
                                          </p:val>
                                        </p:tav>
                                      </p:tavLst>
                                    </p:anim>
                                    <p:anim calcmode="lin" valueType="num">
                                      <p:cBhvr additive="base">
                                        <p:cTn id="49"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260648"/>
            <a:ext cx="9144000" cy="1196752"/>
          </a:xfrm>
        </p:spPr>
        <p:txBody>
          <a:bodyPr>
            <a:noAutofit/>
          </a:bodyPr>
          <a:lstStyle/>
          <a:p>
            <a:r>
              <a:rPr lang="tr-TR" sz="4800" b="1" dirty="0" smtClean="0">
                <a:latin typeface="Calibri Light" pitchFamily="34" charset="0"/>
                <a:cs typeface="Calibri Light" pitchFamily="34" charset="0"/>
              </a:rPr>
              <a:t>HARİTA UNSURLARI NELERDİR?</a:t>
            </a:r>
            <a:endParaRPr lang="tr-TR" sz="4800"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467544" y="404664"/>
            <a:ext cx="8352928" cy="1944216"/>
          </a:xfrm>
        </p:spPr>
        <p:txBody>
          <a:bodyPr>
            <a:noAutofit/>
          </a:bodyPr>
          <a:lstStyle/>
          <a:p>
            <a:r>
              <a:rPr lang="tr-TR" sz="6000" spc="300" dirty="0" smtClean="0">
                <a:solidFill>
                  <a:schemeClr val="bg1"/>
                </a:solidFill>
                <a:effectLst>
                  <a:outerShdw blurRad="38100" dist="38100" dir="2700000" algn="tl">
                    <a:srgbClr val="000000">
                      <a:alpha val="43137"/>
                    </a:srgbClr>
                  </a:outerShdw>
                </a:effectLst>
                <a:latin typeface="Calibri Light" pitchFamily="34" charset="0"/>
                <a:cs typeface="Calibri Light" pitchFamily="34" charset="0"/>
              </a:rPr>
              <a:t>HARİTA BİLGİSİ</a:t>
            </a:r>
            <a:endParaRPr lang="tr-TR" sz="6000" spc="300" dirty="0">
              <a:solidFill>
                <a:schemeClr val="bg1"/>
              </a:solidFill>
              <a:effectLst>
                <a:outerShdw blurRad="38100" dist="38100" dir="2700000" algn="tl">
                  <a:srgbClr val="000000">
                    <a:alpha val="43137"/>
                  </a:srgbClr>
                </a:outerShdw>
              </a:effectLst>
              <a:latin typeface="Calibri Light" pitchFamily="34" charset="0"/>
              <a:cs typeface="Calibri Light" pitchFamily="34" charset="0"/>
            </a:endParaRPr>
          </a:p>
        </p:txBody>
      </p:sp>
      <p:pic>
        <p:nvPicPr>
          <p:cNvPr id="307201" name="Picture 1" descr="fiziki"/>
          <p:cNvPicPr>
            <a:picLocks noChangeAspect="1" noChangeArrowheads="1"/>
          </p:cNvPicPr>
          <p:nvPr/>
        </p:nvPicPr>
        <p:blipFill>
          <a:blip r:embed="rId3" cstate="print"/>
          <a:srcRect/>
          <a:stretch>
            <a:fillRect/>
          </a:stretch>
        </p:blipFill>
        <p:spPr bwMode="auto">
          <a:xfrm>
            <a:off x="2915816" y="2348880"/>
            <a:ext cx="3366374" cy="3168352"/>
          </a:xfrm>
          <a:prstGeom prst="rect">
            <a:avLst/>
          </a:prstGeom>
          <a:noFill/>
          <a:ln w="9525" algn="in">
            <a:noFill/>
            <a:miter lim="800000"/>
            <a:headEnd/>
            <a:tailEnd/>
          </a:ln>
        </p:spPr>
      </p:pic>
      <p:sp>
        <p:nvSpPr>
          <p:cNvPr id="8" name="1 Başlık"/>
          <p:cNvSpPr txBox="1">
            <a:spLocks/>
          </p:cNvSpPr>
          <p:nvPr/>
        </p:nvSpPr>
        <p:spPr>
          <a:xfrm>
            <a:off x="395536" y="6093296"/>
            <a:ext cx="8352928" cy="432048"/>
          </a:xfrm>
          <a:prstGeom prst="rect">
            <a:avLst/>
          </a:prstGeom>
        </p:spPr>
        <p:txBody>
          <a:bodyPr vert="horz" lIns="91440" tIns="45720" rIns="91440" bIns="45720" rtlCol="0" anchor="ctr">
            <a:normAutofit fontScale="25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10500" i="0" u="none" strike="noStrike" kern="1200" cap="none" spc="300" normalizeH="0" baseline="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 cografyasever.com /</a:t>
            </a:r>
            <a:r>
              <a:rPr kumimoji="0" lang="tr-TR" sz="10500" i="0" u="none" strike="noStrike" kern="1200" cap="none" spc="300" normalizeH="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 </a:t>
            </a:r>
            <a:r>
              <a:rPr lang="tr-TR" sz="10500" spc="300" dirty="0" smtClean="0">
                <a:solidFill>
                  <a:schemeClr val="bg1"/>
                </a:solidFill>
                <a:effectLst>
                  <a:outerShdw blurRad="38100" dist="38100" dir="2700000" algn="tl">
                    <a:srgbClr val="000000">
                      <a:alpha val="43137"/>
                    </a:srgbClr>
                  </a:outerShdw>
                </a:effectLst>
                <a:latin typeface="Berlin Sans FB" pitchFamily="34" charset="0"/>
                <a:ea typeface="+mj-ea"/>
                <a:cs typeface="Calibri Light" pitchFamily="34" charset="0"/>
              </a:rPr>
              <a:t>9.1.6 / 2021     </a:t>
            </a:r>
            <a:r>
              <a:rPr kumimoji="0" lang="tr-TR" sz="10500" i="0" u="none" strike="noStrike" kern="1200" cap="none" spc="300" normalizeH="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  </a:t>
            </a:r>
            <a:r>
              <a:rPr kumimoji="0" lang="tr-TR" sz="10500" i="0" u="none" strike="noStrike" kern="1200" cap="none" spc="300" normalizeH="0" baseline="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@cgrfysvr</a:t>
            </a:r>
            <a:endParaRPr kumimoji="0" lang="tr-TR" sz="10500"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9" name="Picture 3"/>
          <p:cNvPicPr>
            <a:picLocks noChangeAspect="1" noChangeArrowheads="1"/>
          </p:cNvPicPr>
          <p:nvPr/>
        </p:nvPicPr>
        <p:blipFill>
          <a:blip r:embed="rId3" cstate="print"/>
          <a:srcRect/>
          <a:stretch>
            <a:fillRect/>
          </a:stretch>
        </p:blipFill>
        <p:spPr bwMode="auto">
          <a:xfrm>
            <a:off x="179512" y="692696"/>
            <a:ext cx="8746854" cy="5688632"/>
          </a:xfrm>
          <a:prstGeom prst="rect">
            <a:avLst/>
          </a:prstGeom>
          <a:noFill/>
          <a:ln w="9525">
            <a:noFill/>
            <a:miter lim="800000"/>
            <a:headEnd/>
            <a:tailEnd/>
          </a:ln>
        </p:spPr>
      </p:pic>
      <p:sp>
        <p:nvSpPr>
          <p:cNvPr id="7" name="6 Metin kutusu"/>
          <p:cNvSpPr txBox="1"/>
          <p:nvPr/>
        </p:nvSpPr>
        <p:spPr>
          <a:xfrm>
            <a:off x="179512" y="6021288"/>
            <a:ext cx="4608512" cy="523220"/>
          </a:xfrm>
          <a:prstGeom prst="rect">
            <a:avLst/>
          </a:prstGeom>
          <a:solidFill>
            <a:schemeClr val="bg1"/>
          </a:solidFill>
        </p:spPr>
        <p:txBody>
          <a:bodyPr wrap="square" rtlCol="0">
            <a:spAutoFit/>
          </a:bodyPr>
          <a:lstStyle/>
          <a:p>
            <a:r>
              <a:rPr lang="tr-TR" sz="2800" dirty="0" smtClean="0">
                <a:solidFill>
                  <a:srgbClr val="FF0000"/>
                </a:solidFill>
                <a:latin typeface="Bahnschrift Light" pitchFamily="34" charset="0"/>
              </a:rPr>
              <a:t> MEB  Ders Kitabı Sayfa 68</a:t>
            </a:r>
            <a:endParaRPr lang="tr-TR" sz="2800" dirty="0">
              <a:solidFill>
                <a:srgbClr val="FF0000"/>
              </a:solidFill>
              <a:latin typeface="Bahnschrift Light"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467544" y="980728"/>
            <a:ext cx="8136904" cy="4968552"/>
          </a:xfrm>
        </p:spPr>
        <p:txBody>
          <a:bodyPr>
            <a:normAutofit fontScale="90000"/>
          </a:bodyPr>
          <a:lstStyle/>
          <a:p>
            <a:pPr>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3600" dirty="0" smtClean="0">
                <a:solidFill>
                  <a:schemeClr val="bg1"/>
                </a:solidFill>
              </a:rPr>
              <a:t/>
            </a:r>
            <a:br>
              <a:rPr lang="tr-TR" sz="3600" dirty="0" smtClean="0">
                <a:solidFill>
                  <a:schemeClr val="bg1"/>
                </a:solidFill>
              </a:rPr>
            </a:br>
            <a:r>
              <a:rPr lang="tr-TR" sz="32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
        <p:nvSpPr>
          <p:cNvPr id="4" name="3 Dikdörtgen"/>
          <p:cNvSpPr/>
          <p:nvPr/>
        </p:nvSpPr>
        <p:spPr>
          <a:xfrm>
            <a:off x="395536" y="404664"/>
            <a:ext cx="8280920" cy="1661993"/>
          </a:xfrm>
          <a:prstGeom prst="rect">
            <a:avLst/>
          </a:prstGeom>
        </p:spPr>
        <p:txBody>
          <a:bodyPr wrap="square">
            <a:spAutoFit/>
          </a:bodyPr>
          <a:lstStyle/>
          <a:p>
            <a:pPr algn="ctr">
              <a:lnSpc>
                <a:spcPct val="150000"/>
              </a:lnSpc>
            </a:pPr>
            <a:r>
              <a:rPr lang="tr-TR" sz="3600" dirty="0" smtClean="0">
                <a:solidFill>
                  <a:schemeClr val="bg1"/>
                </a:solidFill>
                <a:latin typeface="Bahnschrift Light" pitchFamily="34" charset="0"/>
              </a:rPr>
              <a:t>HARİTA UNSURLARI</a:t>
            </a:r>
          </a:p>
          <a:p>
            <a:pPr algn="ctr">
              <a:lnSpc>
                <a:spcPct val="150000"/>
              </a:lnSpc>
            </a:pPr>
            <a:endParaRPr lang="tr-TR" sz="3200" dirty="0"/>
          </a:p>
        </p:txBody>
      </p:sp>
      <p:sp>
        <p:nvSpPr>
          <p:cNvPr id="6" name="1 Başlık"/>
          <p:cNvSpPr txBox="1">
            <a:spLocks/>
          </p:cNvSpPr>
          <p:nvPr/>
        </p:nvSpPr>
        <p:spPr>
          <a:xfrm>
            <a:off x="395536" y="332656"/>
            <a:ext cx="8361312" cy="4176464"/>
          </a:xfrm>
          <a:prstGeom prst="rect">
            <a:avLst/>
          </a:prstGeom>
        </p:spPr>
        <p:txBody>
          <a:bodyPr vert="horz" lIns="91440" tIns="45720" rIns="91440" bIns="45720" rtlCol="0" anchor="ctr">
            <a:normAutofit fontScale="25000" lnSpcReduction="20000"/>
          </a:bodyPr>
          <a:lstStyle/>
          <a:p>
            <a:pPr marL="0" marR="0" lvl="0" indent="0" defTabSz="914400" rtl="0" eaLnBrk="1" fontAlgn="auto" latinLnBrk="0" hangingPunct="1">
              <a:lnSpc>
                <a:spcPct val="150000"/>
              </a:lnSpc>
              <a:spcBef>
                <a:spcPct val="0"/>
              </a:spcBef>
              <a:spcAft>
                <a:spcPts val="0"/>
              </a:spcAft>
              <a:buClrTx/>
              <a:buSzTx/>
              <a:buFontTx/>
              <a:buNone/>
              <a:tabLst/>
              <a:defRPr/>
            </a:pPr>
            <a:r>
              <a:rPr kumimoji="0" lang="tr-TR" sz="4900" b="0" i="0" u="none" strike="noStrike" kern="1200" cap="none" spc="0" normalizeH="0" baseline="0" noProof="0" dirty="0" smtClean="0">
                <a:ln>
                  <a:noFill/>
                </a:ln>
                <a:solidFill>
                  <a:schemeClr val="bg1"/>
                </a:solidFill>
                <a:effectLst/>
                <a:uLnTx/>
                <a:uFillTx/>
                <a:latin typeface="+mj-lt"/>
                <a:ea typeface="+mj-ea"/>
                <a:cs typeface="+mj-cs"/>
              </a:rPr>
              <a:t/>
            </a:r>
            <a:br>
              <a:rPr kumimoji="0" lang="tr-TR" sz="4900" b="0" i="0" u="none" strike="noStrike" kern="1200" cap="none" spc="0" normalizeH="0" baseline="0" noProof="0" dirty="0" smtClean="0">
                <a:ln>
                  <a:noFill/>
                </a:ln>
                <a:solidFill>
                  <a:schemeClr val="bg1"/>
                </a:solidFill>
                <a:effectLst/>
                <a:uLnTx/>
                <a:uFillTx/>
                <a:latin typeface="+mj-lt"/>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br>
            <a:endParaRPr lang="tr-TR" sz="4900" dirty="0" smtClean="0">
              <a:solidFill>
                <a:schemeClr val="bg1"/>
              </a:solidFill>
              <a:latin typeface="AR DARLING" pitchFamily="2" charset="0"/>
              <a:ea typeface="+mj-ea"/>
              <a:cs typeface="+mj-cs"/>
            </a:endParaRPr>
          </a:p>
          <a:p>
            <a:pPr marL="0" marR="0" lvl="0" indent="0" defTabSz="914400" rtl="0" eaLnBrk="1" fontAlgn="auto" latinLnBrk="0" hangingPunct="1">
              <a:lnSpc>
                <a:spcPct val="150000"/>
              </a:lnSpc>
              <a:spcBef>
                <a:spcPct val="0"/>
              </a:spcBef>
              <a:spcAft>
                <a:spcPts val="0"/>
              </a:spcAft>
              <a:buClrTx/>
              <a:buSzTx/>
              <a:buFontTx/>
              <a:buNone/>
              <a:tabLst/>
              <a:defRPr/>
            </a:pPr>
            <a:endParaRPr kumimoji="0" lang="tr-TR" sz="10400" b="0" i="0" u="none" strike="noStrike" kern="1200" cap="none" spc="0" normalizeH="0" baseline="0" noProof="0" dirty="0" smtClean="0">
              <a:ln>
                <a:noFill/>
              </a:ln>
              <a:solidFill>
                <a:schemeClr val="bg1"/>
              </a:solidFill>
              <a:effectLst/>
              <a:uLnTx/>
              <a:uFillTx/>
              <a:latin typeface="Bahnschrift Light" pitchFamily="34" charset="0"/>
              <a:ea typeface="+mj-ea"/>
              <a:cs typeface="+mj-cs"/>
            </a:endParaRPr>
          </a:p>
          <a:p>
            <a:pPr marL="0" marR="0" lvl="0" indent="0" defTabSz="914400" rtl="0" eaLnBrk="1" fontAlgn="auto" latinLnBrk="0" hangingPunct="1">
              <a:lnSpc>
                <a:spcPct val="150000"/>
              </a:lnSpc>
              <a:spcBef>
                <a:spcPct val="0"/>
              </a:spcBef>
              <a:spcAft>
                <a:spcPts val="0"/>
              </a:spcAft>
              <a:buClrTx/>
              <a:buSzTx/>
              <a:buFontTx/>
              <a:buNone/>
              <a:tabLst/>
              <a:defRPr/>
            </a:pPr>
            <a:endParaRPr kumimoji="0" lang="tr-TR" sz="10400" b="0" i="0" u="none" strike="noStrike" kern="1200" cap="none" spc="0" normalizeH="0" baseline="0" noProof="0" dirty="0" smtClean="0">
              <a:ln>
                <a:noFill/>
              </a:ln>
              <a:solidFill>
                <a:schemeClr val="bg1"/>
              </a:solidFill>
              <a:effectLst/>
              <a:uLnTx/>
              <a:uFillTx/>
              <a:latin typeface="Bahnschrift Light" pitchFamily="34" charset="0"/>
              <a:ea typeface="+mj-ea"/>
              <a:cs typeface="+mj-cs"/>
            </a:endParaRPr>
          </a:p>
          <a:p>
            <a:pPr marL="0" marR="0" lvl="0" indent="0" defTabSz="914400" rtl="0" eaLnBrk="1" fontAlgn="auto" latinLnBrk="0" hangingPunct="1">
              <a:lnSpc>
                <a:spcPct val="150000"/>
              </a:lnSpc>
              <a:spcBef>
                <a:spcPct val="0"/>
              </a:spcBef>
              <a:spcAft>
                <a:spcPts val="0"/>
              </a:spcAft>
              <a:buClrTx/>
              <a:buSzTx/>
              <a:buFontTx/>
              <a:buNone/>
              <a:tabLst/>
              <a:defRPr/>
            </a:pPr>
            <a:endParaRPr lang="tr-TR" sz="10400" dirty="0" smtClean="0">
              <a:solidFill>
                <a:schemeClr val="bg1"/>
              </a:solidFill>
              <a:latin typeface="Bahnschrift Light" pitchFamily="34" charset="0"/>
              <a:ea typeface="+mj-ea"/>
              <a:cs typeface="+mj-cs"/>
            </a:endParaRPr>
          </a:p>
          <a:p>
            <a:pPr marL="0" marR="0" lvl="0" indent="0" defTabSz="914400" rtl="0" eaLnBrk="1" fontAlgn="auto" latinLnBrk="0" hangingPunct="1">
              <a:lnSpc>
                <a:spcPct val="150000"/>
              </a:lnSpc>
              <a:spcBef>
                <a:spcPct val="0"/>
              </a:spcBef>
              <a:spcAft>
                <a:spcPts val="0"/>
              </a:spcAft>
              <a:buClrTx/>
              <a:buSzTx/>
              <a:buFontTx/>
              <a:buNone/>
              <a:tabLst/>
              <a:defRPr/>
            </a:pPr>
            <a:r>
              <a:rPr kumimoji="0" lang="tr-TR" sz="10400" b="0" i="0" u="none" strike="noStrike" kern="1200" cap="none" spc="0" normalizeH="0" baseline="0" noProof="0" dirty="0" smtClean="0">
                <a:ln>
                  <a:noFill/>
                </a:ln>
                <a:solidFill>
                  <a:schemeClr val="bg1"/>
                </a:solidFill>
                <a:effectLst/>
                <a:uLnTx/>
                <a:uFillTx/>
                <a:latin typeface="Bahnschrift Light" pitchFamily="34" charset="0"/>
                <a:ea typeface="+mj-ea"/>
                <a:cs typeface="+mj-cs"/>
              </a:rPr>
              <a:t>- </a:t>
            </a:r>
            <a:r>
              <a:rPr lang="tr-TR" sz="10400" dirty="0" smtClean="0">
                <a:solidFill>
                  <a:schemeClr val="bg1"/>
                </a:solidFill>
                <a:latin typeface="Bahnschrift Light" pitchFamily="34" charset="0"/>
                <a:ea typeface="+mj-ea"/>
                <a:cs typeface="+mj-cs"/>
              </a:rPr>
              <a:t>Haritanın Başlığı</a:t>
            </a:r>
          </a:p>
          <a:p>
            <a:pPr marL="0" marR="0" lvl="0" indent="0" defTabSz="914400" rtl="0" eaLnBrk="1" fontAlgn="auto" latinLnBrk="0" hangingPunct="1">
              <a:lnSpc>
                <a:spcPct val="150000"/>
              </a:lnSpc>
              <a:spcBef>
                <a:spcPct val="0"/>
              </a:spcBef>
              <a:spcAft>
                <a:spcPts val="0"/>
              </a:spcAft>
              <a:buClrTx/>
              <a:buSzTx/>
              <a:buFontTx/>
              <a:buNone/>
              <a:tabLst/>
              <a:defRPr/>
            </a:pPr>
            <a:r>
              <a:rPr kumimoji="0" lang="tr-TR" sz="10400" b="0" i="0" u="none" strike="noStrike" kern="1200" cap="none" spc="0" normalizeH="0" baseline="0" noProof="0" dirty="0" smtClean="0">
                <a:ln>
                  <a:noFill/>
                </a:ln>
                <a:solidFill>
                  <a:schemeClr val="bg1"/>
                </a:solidFill>
                <a:effectLst/>
                <a:uLnTx/>
                <a:uFillTx/>
                <a:latin typeface="Bahnschrift Light" pitchFamily="34" charset="0"/>
                <a:ea typeface="+mj-ea"/>
                <a:cs typeface="+mj-cs"/>
              </a:rPr>
              <a:t>- Ölçek</a:t>
            </a:r>
          </a:p>
          <a:p>
            <a:pPr marL="0" marR="0" lvl="0" indent="0" defTabSz="914400" rtl="0" eaLnBrk="1" fontAlgn="auto" latinLnBrk="0" hangingPunct="1">
              <a:lnSpc>
                <a:spcPct val="150000"/>
              </a:lnSpc>
              <a:spcBef>
                <a:spcPct val="0"/>
              </a:spcBef>
              <a:spcAft>
                <a:spcPts val="0"/>
              </a:spcAft>
              <a:buClrTx/>
              <a:buSzTx/>
              <a:buFontTx/>
              <a:buNone/>
              <a:tabLst/>
              <a:defRPr/>
            </a:pPr>
            <a:r>
              <a:rPr lang="tr-TR" sz="10400" dirty="0" smtClean="0">
                <a:solidFill>
                  <a:schemeClr val="bg1"/>
                </a:solidFill>
                <a:latin typeface="Bahnschrift Light" pitchFamily="34" charset="0"/>
                <a:ea typeface="+mj-ea"/>
                <a:cs typeface="+mj-cs"/>
              </a:rPr>
              <a:t>- Lejant</a:t>
            </a:r>
          </a:p>
          <a:p>
            <a:pPr marL="0" marR="0" lvl="0" indent="0" defTabSz="914400" rtl="0" eaLnBrk="1" fontAlgn="auto" latinLnBrk="0" hangingPunct="1">
              <a:lnSpc>
                <a:spcPct val="150000"/>
              </a:lnSpc>
              <a:spcBef>
                <a:spcPct val="0"/>
              </a:spcBef>
              <a:spcAft>
                <a:spcPts val="0"/>
              </a:spcAft>
              <a:buClrTx/>
              <a:buSzTx/>
              <a:buFontTx/>
              <a:buChar char="-"/>
              <a:tabLst/>
              <a:defRPr/>
            </a:pPr>
            <a:r>
              <a:rPr kumimoji="0" lang="tr-TR" sz="10400" b="0" i="0" u="none" strike="noStrike" kern="1200" cap="none" spc="0" normalizeH="0" baseline="0" noProof="0" dirty="0" smtClean="0">
                <a:ln>
                  <a:noFill/>
                </a:ln>
                <a:solidFill>
                  <a:schemeClr val="bg1"/>
                </a:solidFill>
                <a:effectLst/>
                <a:uLnTx/>
                <a:uFillTx/>
                <a:latin typeface="Bahnschrift Light" pitchFamily="34" charset="0"/>
                <a:ea typeface="+mj-ea"/>
                <a:cs typeface="+mj-cs"/>
              </a:rPr>
              <a:t>Koordinatlar</a:t>
            </a:r>
          </a:p>
          <a:p>
            <a:pPr>
              <a:lnSpc>
                <a:spcPct val="150000"/>
              </a:lnSpc>
              <a:spcBef>
                <a:spcPct val="0"/>
              </a:spcBef>
              <a:buFontTx/>
              <a:buChar char="-"/>
              <a:defRPr/>
            </a:pPr>
            <a:r>
              <a:rPr lang="tr-TR" sz="10400" dirty="0" smtClean="0">
                <a:solidFill>
                  <a:schemeClr val="bg1"/>
                </a:solidFill>
                <a:latin typeface="Bahnschrift Light" pitchFamily="34" charset="0"/>
              </a:rPr>
              <a:t>Yön işareti </a:t>
            </a:r>
          </a:p>
          <a:p>
            <a:pPr marL="0" marR="0" lvl="0" indent="0" defTabSz="914400" rtl="0" eaLnBrk="1" fontAlgn="auto" latinLnBrk="0" hangingPunct="1">
              <a:lnSpc>
                <a:spcPct val="150000"/>
              </a:lnSpc>
              <a:spcBef>
                <a:spcPct val="0"/>
              </a:spcBef>
              <a:spcAft>
                <a:spcPts val="0"/>
              </a:spcAft>
              <a:buClrTx/>
              <a:buSzTx/>
              <a:tabLst/>
              <a:defRPr/>
            </a:pPr>
            <a:r>
              <a:rPr kumimoji="0" lang="tr-TR" sz="10400" b="0" i="0" u="none" strike="noStrike" kern="1200" cap="none" spc="0" normalizeH="0" baseline="0" noProof="0" dirty="0" smtClean="0">
                <a:ln>
                  <a:noFill/>
                </a:ln>
                <a:solidFill>
                  <a:schemeClr val="bg1"/>
                </a:solidFill>
                <a:effectLst/>
                <a:uLnTx/>
                <a:uFillTx/>
                <a:latin typeface="Bahnschrift Light" pitchFamily="34" charset="0"/>
                <a:ea typeface="+mj-ea"/>
                <a:cs typeface="+mj-cs"/>
              </a:rPr>
              <a:t/>
            </a:r>
            <a:br>
              <a:rPr kumimoji="0" lang="tr-TR" sz="10400" b="0" i="0" u="none" strike="noStrike" kern="1200" cap="none" spc="0" normalizeH="0" baseline="0" noProof="0" dirty="0" smtClean="0">
                <a:ln>
                  <a:noFill/>
                </a:ln>
                <a:solidFill>
                  <a:schemeClr val="bg1"/>
                </a:solidFill>
                <a:effectLst/>
                <a:uLnTx/>
                <a:uFillTx/>
                <a:latin typeface="Bahnschrift Light" pitchFamily="34" charset="0"/>
                <a:ea typeface="+mj-ea"/>
                <a:cs typeface="+mj-cs"/>
              </a:rPr>
            </a:br>
            <a:r>
              <a:rPr kumimoji="0" lang="tr-TR" sz="3200" b="0" i="0" u="none" strike="noStrike" kern="1200" cap="none" spc="0" normalizeH="0" baseline="0" noProof="0" dirty="0" smtClean="0">
                <a:ln>
                  <a:noFill/>
                </a:ln>
                <a:solidFill>
                  <a:schemeClr val="tx1"/>
                </a:solidFill>
                <a:effectLst/>
                <a:uLnTx/>
                <a:uFillTx/>
                <a:latin typeface="+mj-lt"/>
                <a:ea typeface="+mj-ea"/>
                <a:cs typeface="+mj-cs"/>
              </a:rPr>
              <a:t> </a:t>
            </a:r>
            <a:r>
              <a:rPr kumimoji="0" lang="tr-TR" sz="3200" b="1" i="0" u="none" strike="noStrike" kern="1200" cap="none" spc="0" normalizeH="0" baseline="0" noProof="0" dirty="0" smtClean="0">
                <a:ln>
                  <a:noFill/>
                </a:ln>
                <a:solidFill>
                  <a:schemeClr val="tx1"/>
                </a:solidFill>
                <a:effectLst/>
                <a:uLnTx/>
                <a:uFillTx/>
                <a:latin typeface="+mj-lt"/>
                <a:ea typeface="+mj-ea"/>
                <a:cs typeface="+mj-cs"/>
              </a:rPr>
              <a:t/>
            </a:r>
            <a:br>
              <a:rPr kumimoji="0" lang="tr-TR" sz="3200" b="1" i="0" u="none" strike="noStrike" kern="1200" cap="none" spc="0" normalizeH="0" baseline="0" noProof="0" dirty="0" smtClean="0">
                <a:ln>
                  <a:noFill/>
                </a:ln>
                <a:solidFill>
                  <a:schemeClr val="tx1"/>
                </a:solidFill>
                <a:effectLst/>
                <a:uLnTx/>
                <a:uFillTx/>
                <a:latin typeface="+mj-lt"/>
                <a:ea typeface="+mj-ea"/>
                <a:cs typeface="+mj-cs"/>
              </a:rPr>
            </a:br>
            <a:r>
              <a:rPr kumimoji="0" lang="tr-TR" sz="4000" b="0" i="0" u="none" strike="noStrike" kern="1200" cap="none" spc="0" normalizeH="0" baseline="0" noProof="0" dirty="0" smtClean="0">
                <a:ln>
                  <a:noFill/>
                </a:ln>
                <a:solidFill>
                  <a:schemeClr val="tx1"/>
                </a:solidFill>
                <a:effectLst/>
                <a:uLnTx/>
                <a:uFillTx/>
                <a:latin typeface="+mj-lt"/>
                <a:ea typeface="+mj-ea"/>
                <a:cs typeface="+mj-cs"/>
              </a:rPr>
              <a:t/>
            </a:r>
            <a:br>
              <a:rPr kumimoji="0" lang="tr-TR" sz="4000" b="0" i="0" u="none" strike="noStrike" kern="1200" cap="none" spc="0" normalizeH="0" baseline="0" noProof="0" dirty="0" smtClean="0">
                <a:ln>
                  <a:noFill/>
                </a:ln>
                <a:solidFill>
                  <a:schemeClr val="tx1"/>
                </a:solidFill>
                <a:effectLst/>
                <a:uLnTx/>
                <a:uFillTx/>
                <a:latin typeface="+mj-lt"/>
                <a:ea typeface="+mj-ea"/>
                <a:cs typeface="+mj-cs"/>
              </a:rPr>
            </a:br>
            <a:r>
              <a:rPr kumimoji="0" lang="tr-TR" sz="4000" b="0" i="0" u="none" strike="noStrike" kern="1200" cap="none" spc="0" normalizeH="0" baseline="0" noProof="0" dirty="0" smtClean="0">
                <a:ln>
                  <a:noFill/>
                </a:ln>
                <a:solidFill>
                  <a:schemeClr val="bg1"/>
                </a:solidFill>
                <a:effectLst/>
                <a:uLnTx/>
                <a:uFillTx/>
                <a:latin typeface="+mj-lt"/>
                <a:ea typeface="+mj-ea"/>
                <a:cs typeface="+mj-cs"/>
              </a:rPr>
              <a:t/>
            </a:r>
            <a:br>
              <a:rPr kumimoji="0" lang="tr-TR" sz="4000" b="0" i="0" u="none" strike="noStrike" kern="1200" cap="none" spc="0" normalizeH="0" baseline="0" noProof="0" dirty="0" smtClean="0">
                <a:ln>
                  <a:noFill/>
                </a:ln>
                <a:solidFill>
                  <a:schemeClr val="bg1"/>
                </a:solidFill>
                <a:effectLst/>
                <a:uLnTx/>
                <a:uFillTx/>
                <a:latin typeface="+mj-lt"/>
                <a:ea typeface="+mj-ea"/>
                <a:cs typeface="+mj-cs"/>
              </a:rPr>
            </a:br>
            <a: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br>
            <a:endParaRPr kumimoji="0" lang="tr-TR" sz="3600" b="0" i="0" u="none" strike="noStrike" kern="1200" cap="none" spc="0" normalizeH="0" baseline="0" noProof="0" dirty="0">
              <a:ln>
                <a:noFill/>
              </a:ln>
              <a:solidFill>
                <a:schemeClr val="bg1"/>
              </a:solidFill>
              <a:effectLst/>
              <a:uLnTx/>
              <a:uFillTx/>
              <a:latin typeface="AR DARLING" pitchFamily="2" charset="0"/>
              <a:ea typeface="+mj-ea"/>
              <a:cs typeface="+mj-cs"/>
            </a:endParaRPr>
          </a:p>
        </p:txBody>
      </p:sp>
      <p:pic>
        <p:nvPicPr>
          <p:cNvPr id="61442" name="Picture 2" descr="yön oku png ile ilgili görsel sonucu"/>
          <p:cNvPicPr>
            <a:picLocks noChangeAspect="1" noChangeArrowheads="1"/>
          </p:cNvPicPr>
          <p:nvPr/>
        </p:nvPicPr>
        <p:blipFill>
          <a:blip r:embed="rId3" cstate="print"/>
          <a:srcRect/>
          <a:stretch>
            <a:fillRect/>
          </a:stretch>
        </p:blipFill>
        <p:spPr bwMode="auto">
          <a:xfrm>
            <a:off x="7812360" y="2708920"/>
            <a:ext cx="864371" cy="1224136"/>
          </a:xfrm>
          <a:prstGeom prst="rect">
            <a:avLst/>
          </a:prstGeom>
          <a:noFill/>
        </p:spPr>
      </p:pic>
      <p:pic>
        <p:nvPicPr>
          <p:cNvPr id="61444" name="Picture 4" descr="ölçek png ile ilgili görsel sonucu"/>
          <p:cNvPicPr>
            <a:picLocks noChangeAspect="1" noChangeArrowheads="1"/>
          </p:cNvPicPr>
          <p:nvPr/>
        </p:nvPicPr>
        <p:blipFill>
          <a:blip r:embed="rId4" cstate="print"/>
          <a:srcRect/>
          <a:stretch>
            <a:fillRect/>
          </a:stretch>
        </p:blipFill>
        <p:spPr bwMode="auto">
          <a:xfrm>
            <a:off x="3419872" y="4869160"/>
            <a:ext cx="4129633" cy="1157680"/>
          </a:xfrm>
          <a:prstGeom prst="rect">
            <a:avLst/>
          </a:prstGeom>
          <a:noFill/>
        </p:spPr>
      </p:pic>
      <p:pic>
        <p:nvPicPr>
          <p:cNvPr id="61446" name="Picture 6" descr="lejant ile ilgili görsel sonucu"/>
          <p:cNvPicPr>
            <a:picLocks noChangeAspect="1" noChangeArrowheads="1"/>
          </p:cNvPicPr>
          <p:nvPr/>
        </p:nvPicPr>
        <p:blipFill>
          <a:blip r:embed="rId5" cstate="print"/>
          <a:srcRect/>
          <a:stretch>
            <a:fillRect/>
          </a:stretch>
        </p:blipFill>
        <p:spPr bwMode="auto">
          <a:xfrm>
            <a:off x="3347864" y="1628800"/>
            <a:ext cx="4248472" cy="2520280"/>
          </a:xfrm>
          <a:prstGeom prst="rect">
            <a:avLst/>
          </a:prstGeom>
          <a:noFill/>
        </p:spPr>
      </p:pic>
      <p:pic>
        <p:nvPicPr>
          <p:cNvPr id="61448" name="Picture 8" descr="koordinatlar png ile ilgili görsel sonucu"/>
          <p:cNvPicPr>
            <a:picLocks noChangeAspect="1" noChangeArrowheads="1"/>
          </p:cNvPicPr>
          <p:nvPr/>
        </p:nvPicPr>
        <p:blipFill>
          <a:blip r:embed="rId6" cstate="print"/>
          <a:srcRect/>
          <a:stretch>
            <a:fillRect/>
          </a:stretch>
        </p:blipFill>
        <p:spPr bwMode="auto">
          <a:xfrm>
            <a:off x="683568" y="4293096"/>
            <a:ext cx="1872208" cy="1872208"/>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2"/>
          <p:cNvPicPr>
            <a:picLocks noChangeAspect="1" noChangeArrowheads="1"/>
          </p:cNvPicPr>
          <p:nvPr/>
        </p:nvPicPr>
        <p:blipFill>
          <a:blip r:embed="rId2" cstate="print"/>
          <a:srcRect b="2247"/>
          <a:stretch>
            <a:fillRect/>
          </a:stretch>
        </p:blipFill>
        <p:spPr bwMode="auto">
          <a:xfrm>
            <a:off x="179512" y="188640"/>
            <a:ext cx="8712968" cy="64087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7" name="Picture 3" descr="C:\Users\PC\Desktop\MEDİA\geography-teacher-class_74855-5512.jpg"/>
          <p:cNvPicPr>
            <a:picLocks noChangeAspect="1" noChangeArrowheads="1"/>
          </p:cNvPicPr>
          <p:nvPr/>
        </p:nvPicPr>
        <p:blipFill>
          <a:blip r:embed="rId3" cstate="print"/>
          <a:srcRect/>
          <a:stretch>
            <a:fillRect/>
          </a:stretch>
        </p:blipFill>
        <p:spPr bwMode="auto">
          <a:xfrm>
            <a:off x="251520" y="1844824"/>
            <a:ext cx="8568952" cy="5013176"/>
          </a:xfrm>
          <a:prstGeom prst="rect">
            <a:avLst/>
          </a:prstGeom>
          <a:noFill/>
        </p:spPr>
      </p:pic>
      <p:sp>
        <p:nvSpPr>
          <p:cNvPr id="3" name="2 Dikdörtgen"/>
          <p:cNvSpPr/>
          <p:nvPr/>
        </p:nvSpPr>
        <p:spPr>
          <a:xfrm>
            <a:off x="323528" y="332656"/>
            <a:ext cx="8568952" cy="1754326"/>
          </a:xfrm>
          <a:prstGeom prst="rect">
            <a:avLst/>
          </a:prstGeom>
        </p:spPr>
        <p:txBody>
          <a:bodyPr wrap="square">
            <a:spAutoFit/>
          </a:bodyPr>
          <a:lstStyle/>
          <a:p>
            <a:pPr algn="just">
              <a:lnSpc>
                <a:spcPct val="150000"/>
              </a:lnSpc>
            </a:pPr>
            <a:r>
              <a:rPr lang="tr-TR" dirty="0" smtClean="0">
                <a:latin typeface="Bahnschrift Light" pitchFamily="34" charset="0"/>
              </a:rPr>
              <a:t>Ramazan Saygılı Hocamız  tarafından 2015 yılında hazırlanan yüksek çözünürlüklü Türkiye Fiziki Haritası’na aşağıdaki bağlantıdan ulaşabilirsiniz .</a:t>
            </a:r>
          </a:p>
          <a:p>
            <a:pPr algn="just">
              <a:lnSpc>
                <a:spcPct val="150000"/>
              </a:lnSpc>
            </a:pPr>
            <a:r>
              <a:rPr lang="tr-TR" dirty="0" smtClean="0">
                <a:latin typeface="Bahnschrift Light" pitchFamily="34" charset="0"/>
                <a:hlinkClick r:id="rId4"/>
              </a:rPr>
              <a:t>http://cografyaharita.com/haritalarim/2a_turkiye_fiziki_haritasi3.png</a:t>
            </a:r>
            <a:r>
              <a:rPr lang="tr-TR" dirty="0" smtClean="0">
                <a:latin typeface="Bahnschrift Light" pitchFamily="34" charset="0"/>
              </a:rPr>
              <a:t>.</a:t>
            </a:r>
          </a:p>
          <a:p>
            <a:pPr algn="just">
              <a:lnSpc>
                <a:spcPct val="150000"/>
              </a:lnSpc>
            </a:pPr>
            <a:endParaRPr lang="tr-TR" dirty="0" smtClean="0">
              <a:latin typeface="Bahnschrift Light" pitchFamily="34" charset="0"/>
            </a:endParaRPr>
          </a:p>
        </p:txBody>
      </p:sp>
      <p:pic>
        <p:nvPicPr>
          <p:cNvPr id="5" name="Picture 14" descr="https://icons.iconarchive.com/icons/icons8/ios7/512/Very-Basic-About-icon.png"/>
          <p:cNvPicPr>
            <a:picLocks noChangeAspect="1" noChangeArrowheads="1"/>
          </p:cNvPicPr>
          <p:nvPr/>
        </p:nvPicPr>
        <p:blipFill>
          <a:blip r:embed="rId5" cstate="print"/>
          <a:srcRect/>
          <a:stretch>
            <a:fillRect/>
          </a:stretch>
        </p:blipFill>
        <p:spPr bwMode="auto">
          <a:xfrm>
            <a:off x="6660232" y="1844824"/>
            <a:ext cx="2160239" cy="216024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8" name="Picture 4" descr="https://i.pinimg.com/originals/48/cd/d9/48cdd9deba05d84930d4be19dff020c2.jpg"/>
          <p:cNvPicPr>
            <a:picLocks noChangeAspect="1" noChangeArrowheads="1"/>
          </p:cNvPicPr>
          <p:nvPr/>
        </p:nvPicPr>
        <p:blipFill>
          <a:blip r:embed="rId3" cstate="print"/>
          <a:srcRect t="17598" b="17616"/>
          <a:stretch>
            <a:fillRect/>
          </a:stretch>
        </p:blipFill>
        <p:spPr bwMode="auto">
          <a:xfrm>
            <a:off x="1835696" y="332656"/>
            <a:ext cx="5516653" cy="5355976"/>
          </a:xfrm>
          <a:prstGeom prst="rect">
            <a:avLst/>
          </a:prstGeom>
          <a:noFill/>
        </p:spPr>
      </p:pic>
      <p:pic>
        <p:nvPicPr>
          <p:cNvPr id="6" name="Picture 2" descr="yön oku png ile ilgili görsel sonucu"/>
          <p:cNvPicPr>
            <a:picLocks noChangeAspect="1" noChangeArrowheads="1"/>
          </p:cNvPicPr>
          <p:nvPr/>
        </p:nvPicPr>
        <p:blipFill>
          <a:blip r:embed="rId4" cstate="print"/>
          <a:srcRect/>
          <a:stretch>
            <a:fillRect/>
          </a:stretch>
        </p:blipFill>
        <p:spPr bwMode="auto">
          <a:xfrm>
            <a:off x="7596336" y="188640"/>
            <a:ext cx="1321979" cy="1656184"/>
          </a:xfrm>
          <a:prstGeom prst="rect">
            <a:avLst/>
          </a:prstGeom>
          <a:noFill/>
        </p:spPr>
      </p:pic>
      <p:sp>
        <p:nvSpPr>
          <p:cNvPr id="9" name="8 Dikdörtgen"/>
          <p:cNvSpPr/>
          <p:nvPr/>
        </p:nvSpPr>
        <p:spPr>
          <a:xfrm>
            <a:off x="323528" y="5949280"/>
            <a:ext cx="8640960" cy="430887"/>
          </a:xfrm>
          <a:prstGeom prst="rect">
            <a:avLst/>
          </a:prstGeom>
        </p:spPr>
        <p:txBody>
          <a:bodyPr wrap="square">
            <a:spAutoFit/>
          </a:bodyPr>
          <a:lstStyle/>
          <a:p>
            <a:r>
              <a:rPr lang="tr-TR" sz="2200" dirty="0" smtClean="0">
                <a:latin typeface="Bahnschrift SemiLight" pitchFamily="34" charset="0"/>
              </a:rPr>
              <a:t>Haritada coğrafi koordinatlar gösterilmişse yön oku konulmayabilir.</a:t>
            </a:r>
            <a:endParaRPr lang="tr-TR" sz="2200" dirty="0">
              <a:latin typeface="Bahnschrift SemiLight"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www.alasayvan.net/attachments/cografya-89426d1431766740/fiziki-ve-siyasi-haritalar-hakk-nda-bilgiler.jpg"/>
          <p:cNvPicPr>
            <a:picLocks noChangeAspect="1" noChangeArrowheads="1"/>
          </p:cNvPicPr>
          <p:nvPr/>
        </p:nvPicPr>
        <p:blipFill>
          <a:blip r:embed="rId2" cstate="print"/>
          <a:srcRect/>
          <a:stretch>
            <a:fillRect/>
          </a:stretch>
        </p:blipFill>
        <p:spPr bwMode="auto">
          <a:xfrm>
            <a:off x="0" y="764704"/>
            <a:ext cx="9144000" cy="5544616"/>
          </a:xfrm>
          <a:prstGeom prst="rect">
            <a:avLst/>
          </a:prstGeom>
          <a:noFill/>
        </p:spPr>
      </p:pic>
      <p:pic>
        <p:nvPicPr>
          <p:cNvPr id="162817" name="Picture 1"/>
          <p:cNvPicPr>
            <a:picLocks noChangeAspect="1" noChangeArrowheads="1"/>
          </p:cNvPicPr>
          <p:nvPr/>
        </p:nvPicPr>
        <p:blipFill>
          <a:blip r:embed="rId3" cstate="print"/>
          <a:srcRect/>
          <a:stretch>
            <a:fillRect/>
          </a:stretch>
        </p:blipFill>
        <p:spPr bwMode="auto">
          <a:xfrm>
            <a:off x="39520186" y="22223088"/>
            <a:ext cx="6126391" cy="327980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descr="Resim"/>
          <p:cNvPicPr>
            <a:picLocks noChangeAspect="1" noChangeArrowheads="1"/>
          </p:cNvPicPr>
          <p:nvPr/>
        </p:nvPicPr>
        <p:blipFill>
          <a:blip r:embed="rId2" cstate="print"/>
          <a:srcRect/>
          <a:stretch>
            <a:fillRect/>
          </a:stretch>
        </p:blipFill>
        <p:spPr bwMode="auto">
          <a:xfrm>
            <a:off x="251520" y="1340768"/>
            <a:ext cx="8677472" cy="4536504"/>
          </a:xfrm>
          <a:prstGeom prst="rect">
            <a:avLst/>
          </a:prstGeom>
          <a:noFill/>
        </p:spPr>
      </p:pic>
      <p:sp>
        <p:nvSpPr>
          <p:cNvPr id="3" name="2 Dikdörtgen"/>
          <p:cNvSpPr/>
          <p:nvPr/>
        </p:nvSpPr>
        <p:spPr>
          <a:xfrm>
            <a:off x="323528" y="188640"/>
            <a:ext cx="8568952" cy="1047018"/>
          </a:xfrm>
          <a:prstGeom prst="rect">
            <a:avLst/>
          </a:prstGeom>
        </p:spPr>
        <p:txBody>
          <a:bodyPr wrap="square">
            <a:spAutoFit/>
          </a:bodyPr>
          <a:lstStyle/>
          <a:p>
            <a:pPr algn="just">
              <a:lnSpc>
                <a:spcPct val="150000"/>
              </a:lnSpc>
            </a:pPr>
            <a:r>
              <a:rPr lang="tr-TR" sz="2000" dirty="0" smtClean="0">
                <a:latin typeface="Bahnschrift Light" pitchFamily="34" charset="0"/>
              </a:rPr>
              <a:t>Aşağıda verilen çizimin harita olarak kabul edilebilmesi için gereken unsurları ekleyiniz</a:t>
            </a:r>
            <a:r>
              <a:rPr lang="tr-TR" sz="2400" dirty="0" smtClean="0">
                <a:latin typeface="Bahnschrift Light" pitchFamily="34" charset="0"/>
              </a:rPr>
              <a:t>.</a:t>
            </a:r>
            <a:endParaRPr lang="tr-TR" sz="24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0" name="Picture 2"/>
          <p:cNvPicPr>
            <a:picLocks noChangeAspect="1" noChangeArrowheads="1"/>
          </p:cNvPicPr>
          <p:nvPr/>
        </p:nvPicPr>
        <p:blipFill>
          <a:blip r:embed="rId2" cstate="print"/>
          <a:srcRect l="19924" t="18703" r="25840" b="3533"/>
          <a:stretch>
            <a:fillRect/>
          </a:stretch>
        </p:blipFill>
        <p:spPr bwMode="auto">
          <a:xfrm>
            <a:off x="251520" y="0"/>
            <a:ext cx="8568952" cy="6669360"/>
          </a:xfrm>
          <a:prstGeom prst="rect">
            <a:avLst/>
          </a:prstGeom>
          <a:noFill/>
          <a:ln w="9525">
            <a:noFill/>
            <a:miter lim="800000"/>
            <a:headEnd/>
            <a:tailEnd/>
          </a:ln>
        </p:spPr>
      </p:pic>
      <p:sp>
        <p:nvSpPr>
          <p:cNvPr id="5" name="4 Metin kutusu"/>
          <p:cNvSpPr txBox="1"/>
          <p:nvPr/>
        </p:nvSpPr>
        <p:spPr>
          <a:xfrm>
            <a:off x="6876256" y="6165304"/>
            <a:ext cx="1800200" cy="523220"/>
          </a:xfrm>
          <a:prstGeom prst="rect">
            <a:avLst/>
          </a:prstGeom>
          <a:solidFill>
            <a:schemeClr val="bg1"/>
          </a:solidFill>
        </p:spPr>
        <p:txBody>
          <a:bodyPr wrap="square" rtlCol="0">
            <a:spAutoFit/>
          </a:bodyPr>
          <a:lstStyle/>
          <a:p>
            <a:r>
              <a:rPr lang="tr-TR" sz="2800" dirty="0" smtClean="0">
                <a:solidFill>
                  <a:srgbClr val="FF0000"/>
                </a:solidFill>
                <a:latin typeface="Bahnschrift Light" pitchFamily="34" charset="0"/>
              </a:rPr>
              <a:t>Sayfa 69</a:t>
            </a:r>
            <a:endParaRPr lang="tr-TR" sz="2800" dirty="0">
              <a:solidFill>
                <a:srgbClr val="FF0000"/>
              </a:solidFill>
              <a:latin typeface="Bahnschrift Light"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260648"/>
            <a:ext cx="9144000" cy="1196752"/>
          </a:xfrm>
        </p:spPr>
        <p:txBody>
          <a:bodyPr>
            <a:noAutofit/>
          </a:bodyPr>
          <a:lstStyle/>
          <a:p>
            <a:r>
              <a:rPr lang="tr-TR" sz="4800" b="1" dirty="0" smtClean="0">
                <a:latin typeface="Calibri Light" pitchFamily="34" charset="0"/>
                <a:cs typeface="Calibri Light" pitchFamily="34" charset="0"/>
              </a:rPr>
              <a:t>HARİTA ÇEŞİTLERİ NELERDİR?</a:t>
            </a:r>
            <a:endParaRPr lang="tr-TR" sz="4800"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539552" y="2564904"/>
            <a:ext cx="3888432" cy="3888432"/>
          </a:xfrm>
        </p:spPr>
        <p:txBody>
          <a:bodyPr>
            <a:normAutofit fontScale="90000"/>
          </a:bodyPr>
          <a:lstStyle/>
          <a:p>
            <a:pPr>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br>
              <a:rPr lang="tr-TR" sz="4900" dirty="0" smtClean="0">
                <a:solidFill>
                  <a:schemeClr val="bg1"/>
                </a:solidFill>
                <a:latin typeface="AR DARLING" pitchFamily="2" charset="0"/>
              </a:rPr>
            </a:br>
            <a:r>
              <a:rPr lang="tr-TR" sz="4900" dirty="0" smtClean="0">
                <a:solidFill>
                  <a:schemeClr val="bg1"/>
                </a:solidFill>
                <a:latin typeface="AR DARLING" pitchFamily="2" charset="0"/>
              </a:rPr>
              <a:t/>
            </a:r>
            <a:br>
              <a:rPr lang="tr-TR" sz="49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3600" dirty="0" smtClean="0">
                <a:solidFill>
                  <a:schemeClr val="bg1"/>
                </a:solidFill>
              </a:rPr>
              <a:t/>
            </a:r>
            <a:br>
              <a:rPr lang="tr-TR" sz="3600" dirty="0" smtClean="0">
                <a:solidFill>
                  <a:schemeClr val="bg1"/>
                </a:solidFill>
              </a:rPr>
            </a:br>
            <a:r>
              <a:rPr lang="tr-TR" sz="32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
        <p:nvSpPr>
          <p:cNvPr id="4" name="3 Dikdörtgen"/>
          <p:cNvSpPr/>
          <p:nvPr/>
        </p:nvSpPr>
        <p:spPr>
          <a:xfrm>
            <a:off x="467544" y="332656"/>
            <a:ext cx="8280920" cy="1585690"/>
          </a:xfrm>
          <a:prstGeom prst="rect">
            <a:avLst/>
          </a:prstGeom>
        </p:spPr>
        <p:txBody>
          <a:bodyPr wrap="square">
            <a:spAutoFit/>
          </a:bodyPr>
          <a:lstStyle/>
          <a:p>
            <a:pPr algn="ctr">
              <a:lnSpc>
                <a:spcPct val="150000"/>
              </a:lnSpc>
            </a:pPr>
            <a:r>
              <a:rPr lang="tr-TR" sz="3600" dirty="0" smtClean="0">
                <a:solidFill>
                  <a:schemeClr val="bg1"/>
                </a:solidFill>
                <a:latin typeface="Bahnschrift Light" pitchFamily="34" charset="0"/>
              </a:rPr>
              <a:t>HARİTA ÇEŞİTLERİ NELERDİR?</a:t>
            </a:r>
          </a:p>
          <a:p>
            <a:pPr algn="ctr">
              <a:lnSpc>
                <a:spcPct val="150000"/>
              </a:lnSpc>
            </a:pPr>
            <a:endParaRPr lang="tr-TR" sz="3200" dirty="0"/>
          </a:p>
        </p:txBody>
      </p:sp>
      <p:sp>
        <p:nvSpPr>
          <p:cNvPr id="6" name="1 Başlık"/>
          <p:cNvSpPr txBox="1">
            <a:spLocks/>
          </p:cNvSpPr>
          <p:nvPr/>
        </p:nvSpPr>
        <p:spPr>
          <a:xfrm>
            <a:off x="467544" y="2204864"/>
            <a:ext cx="4320480" cy="3384376"/>
          </a:xfrm>
          <a:prstGeom prst="rect">
            <a:avLst/>
          </a:prstGeom>
        </p:spPr>
        <p:txBody>
          <a:bodyPr vert="horz" lIns="91440" tIns="45720" rIns="91440" bIns="45720" rtlCol="0" anchor="ctr">
            <a:normAutofit fontScale="25000" lnSpcReduction="20000"/>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tr-TR" sz="4900" b="0" i="0" u="none" strike="noStrike" kern="1200" cap="none" spc="0" normalizeH="0" baseline="0" noProof="0" dirty="0" smtClean="0">
                <a:ln>
                  <a:noFill/>
                </a:ln>
                <a:solidFill>
                  <a:schemeClr val="bg1"/>
                </a:solidFill>
                <a:effectLst/>
                <a:uLnTx/>
                <a:uFillTx/>
                <a:latin typeface="+mj-lt"/>
                <a:ea typeface="+mj-ea"/>
                <a:cs typeface="+mj-cs"/>
              </a:rPr>
              <a:t/>
            </a:r>
            <a:br>
              <a:rPr kumimoji="0" lang="tr-TR" sz="4900" b="0" i="0" u="none" strike="noStrike" kern="1200" cap="none" spc="0" normalizeH="0" baseline="0" noProof="0" dirty="0" smtClean="0">
                <a:ln>
                  <a:noFill/>
                </a:ln>
                <a:solidFill>
                  <a:schemeClr val="bg1"/>
                </a:solidFill>
                <a:effectLst/>
                <a:uLnTx/>
                <a:uFillTx/>
                <a:latin typeface="+mj-lt"/>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t>
            </a:r>
          </a:p>
          <a:p>
            <a:pPr marL="0" marR="0" lvl="0" indent="0" algn="ctr" defTabSz="914400" rtl="0" eaLnBrk="1" fontAlgn="auto" latinLnBrk="0" hangingPunct="1">
              <a:lnSpc>
                <a:spcPct val="150000"/>
              </a:lnSpc>
              <a:spcBef>
                <a:spcPct val="0"/>
              </a:spcBef>
              <a:spcAft>
                <a:spcPts val="0"/>
              </a:spcAft>
              <a:buClrTx/>
              <a:buSzTx/>
              <a:buFontTx/>
              <a:buNone/>
              <a:tabLst/>
              <a:defRPr/>
            </a:pPr>
            <a:endParaRPr lang="tr-TR" sz="4900" dirty="0" smtClean="0">
              <a:solidFill>
                <a:schemeClr val="bg1"/>
              </a:solidFill>
              <a:latin typeface="AR DARLING" pitchFamily="2" charset="0"/>
              <a:ea typeface="+mj-ea"/>
              <a:cs typeface="+mj-cs"/>
            </a:endParaRP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t>
            </a:r>
            <a:r>
              <a:rPr lang="tr-TR" sz="11200" u="sng" dirty="0" smtClean="0">
                <a:solidFill>
                  <a:schemeClr val="bg1"/>
                </a:solidFill>
                <a:latin typeface="Bahnschrift Light" pitchFamily="34" charset="0"/>
                <a:ea typeface="+mj-ea"/>
                <a:cs typeface="+mj-cs"/>
              </a:rPr>
              <a:t>KULLANIM </a:t>
            </a:r>
          </a:p>
          <a:p>
            <a:pPr marL="0" marR="0" lvl="0" indent="0" algn="ctr" defTabSz="914400" rtl="0" eaLnBrk="1" fontAlgn="auto" latinLnBrk="0" hangingPunct="1">
              <a:lnSpc>
                <a:spcPct val="150000"/>
              </a:lnSpc>
              <a:spcBef>
                <a:spcPct val="0"/>
              </a:spcBef>
              <a:spcAft>
                <a:spcPts val="0"/>
              </a:spcAft>
              <a:buClrTx/>
              <a:buSzTx/>
              <a:buFontTx/>
              <a:buNone/>
              <a:tabLst/>
              <a:defRPr/>
            </a:pPr>
            <a:r>
              <a:rPr lang="tr-TR" sz="11200" u="sng" dirty="0" smtClean="0">
                <a:solidFill>
                  <a:schemeClr val="bg1"/>
                </a:solidFill>
                <a:latin typeface="Bahnschrift Light" pitchFamily="34" charset="0"/>
                <a:ea typeface="+mj-ea"/>
                <a:cs typeface="+mj-cs"/>
              </a:rPr>
              <a:t>AMACINA GÖRE</a:t>
            </a:r>
          </a:p>
          <a:p>
            <a:pPr marL="0" marR="0" lvl="0" indent="0" algn="ctr" defTabSz="914400" rtl="0" eaLnBrk="1" fontAlgn="auto" latinLnBrk="0" hangingPunct="1">
              <a:lnSpc>
                <a:spcPct val="150000"/>
              </a:lnSpc>
              <a:spcBef>
                <a:spcPct val="0"/>
              </a:spcBef>
              <a:spcAft>
                <a:spcPts val="0"/>
              </a:spcAft>
              <a:buClrTx/>
              <a:buSzTx/>
              <a:buFontTx/>
              <a:buChar char="-"/>
              <a:tabLst/>
              <a:defRPr/>
            </a:pPr>
            <a:r>
              <a:rPr kumimoji="0" lang="tr-TR" sz="11200" b="0" i="0" u="none" strike="noStrike" kern="1200" cap="none" spc="0" normalizeH="0" baseline="0" noProof="0" dirty="0" smtClean="0">
                <a:ln>
                  <a:noFill/>
                </a:ln>
                <a:solidFill>
                  <a:schemeClr val="bg1"/>
                </a:solidFill>
                <a:effectLst/>
                <a:uLnTx/>
                <a:uFillTx/>
                <a:latin typeface="Bahnschrift Light" pitchFamily="34" charset="0"/>
                <a:ea typeface="+mj-ea"/>
                <a:cs typeface="+mj-cs"/>
              </a:rPr>
              <a:t>Genel Haritalar</a:t>
            </a:r>
          </a:p>
          <a:p>
            <a:pPr marL="0" marR="0" lvl="0" indent="0" algn="ctr" defTabSz="914400" rtl="0" eaLnBrk="1" fontAlgn="auto" latinLnBrk="0" hangingPunct="1">
              <a:lnSpc>
                <a:spcPct val="150000"/>
              </a:lnSpc>
              <a:spcBef>
                <a:spcPct val="0"/>
              </a:spcBef>
              <a:spcAft>
                <a:spcPts val="0"/>
              </a:spcAft>
              <a:buClrTx/>
              <a:buSzTx/>
              <a:buFontTx/>
              <a:buChar char="-"/>
              <a:tabLst/>
              <a:defRPr/>
            </a:pPr>
            <a:r>
              <a:rPr lang="tr-TR" sz="11200" dirty="0" smtClean="0">
                <a:solidFill>
                  <a:schemeClr val="bg1"/>
                </a:solidFill>
                <a:latin typeface="Bahnschrift Light" pitchFamily="34" charset="0"/>
                <a:ea typeface="+mj-ea"/>
                <a:cs typeface="+mj-cs"/>
              </a:rPr>
              <a:t>Tematik Haritalar</a:t>
            </a:r>
            <a:endParaRPr kumimoji="0" lang="tr-TR" sz="11200" b="0" i="0" u="none" strike="noStrike" kern="1200" cap="none" spc="0" normalizeH="0" baseline="0" noProof="0" dirty="0" smtClean="0">
              <a:ln>
                <a:noFill/>
              </a:ln>
              <a:solidFill>
                <a:schemeClr val="bg1"/>
              </a:solidFill>
              <a:effectLst/>
              <a:uLnTx/>
              <a:uFillTx/>
              <a:latin typeface="Bahnschrift Light" pitchFamily="34" charset="0"/>
              <a:ea typeface="+mj-ea"/>
              <a:cs typeface="+mj-cs"/>
            </a:endParaRPr>
          </a:p>
          <a:p>
            <a:pPr marL="0" marR="0" lvl="0" indent="0" defTabSz="914400" rtl="0" eaLnBrk="1" fontAlgn="auto" latinLnBrk="0" hangingPunct="1">
              <a:lnSpc>
                <a:spcPct val="150000"/>
              </a:lnSpc>
              <a:spcBef>
                <a:spcPct val="0"/>
              </a:spcBef>
              <a:spcAft>
                <a:spcPts val="0"/>
              </a:spcAft>
              <a:buClrTx/>
              <a:buSzTx/>
              <a:tabLst/>
              <a:defRPr/>
            </a:pPr>
            <a:r>
              <a:rPr kumimoji="0" lang="tr-TR" sz="3600" b="0" i="0" u="none" strike="noStrike" kern="1200" cap="none" spc="0" normalizeH="0" baseline="0" noProof="0" dirty="0" smtClean="0">
                <a:ln>
                  <a:noFill/>
                </a:ln>
                <a:solidFill>
                  <a:schemeClr val="bg1"/>
                </a:solidFill>
                <a:effectLst/>
                <a:uLnTx/>
                <a:uFillTx/>
                <a:latin typeface="+mj-lt"/>
                <a:ea typeface="+mj-ea"/>
                <a:cs typeface="+mj-cs"/>
              </a:rPr>
              <a:t/>
            </a:r>
            <a:br>
              <a:rPr kumimoji="0" lang="tr-TR" sz="3600" b="0" i="0" u="none" strike="noStrike" kern="1200" cap="none" spc="0" normalizeH="0" baseline="0" noProof="0" dirty="0" smtClean="0">
                <a:ln>
                  <a:noFill/>
                </a:ln>
                <a:solidFill>
                  <a:schemeClr val="bg1"/>
                </a:solidFill>
                <a:effectLst/>
                <a:uLnTx/>
                <a:uFillTx/>
                <a:latin typeface="+mj-lt"/>
                <a:ea typeface="+mj-ea"/>
                <a:cs typeface="+mj-cs"/>
              </a:rPr>
            </a:br>
            <a:r>
              <a:rPr kumimoji="0" lang="tr-TR" sz="3200" b="0" i="0" u="none" strike="noStrike" kern="1200" cap="none" spc="0" normalizeH="0" baseline="0" noProof="0" dirty="0" smtClean="0">
                <a:ln>
                  <a:noFill/>
                </a:ln>
                <a:solidFill>
                  <a:schemeClr val="tx1"/>
                </a:solidFill>
                <a:effectLst/>
                <a:uLnTx/>
                <a:uFillTx/>
                <a:latin typeface="+mj-lt"/>
                <a:ea typeface="+mj-ea"/>
                <a:cs typeface="+mj-cs"/>
              </a:rPr>
              <a:t> </a:t>
            </a:r>
            <a:r>
              <a:rPr kumimoji="0" lang="tr-TR" sz="3200" b="1" i="0" u="none" strike="noStrike" kern="1200" cap="none" spc="0" normalizeH="0" baseline="0" noProof="0" dirty="0" smtClean="0">
                <a:ln>
                  <a:noFill/>
                </a:ln>
                <a:solidFill>
                  <a:schemeClr val="tx1"/>
                </a:solidFill>
                <a:effectLst/>
                <a:uLnTx/>
                <a:uFillTx/>
                <a:latin typeface="+mj-lt"/>
                <a:ea typeface="+mj-ea"/>
                <a:cs typeface="+mj-cs"/>
              </a:rPr>
              <a:t/>
            </a:r>
            <a:br>
              <a:rPr kumimoji="0" lang="tr-TR" sz="3200" b="1" i="0" u="none" strike="noStrike" kern="1200" cap="none" spc="0" normalizeH="0" baseline="0" noProof="0" dirty="0" smtClean="0">
                <a:ln>
                  <a:noFill/>
                </a:ln>
                <a:solidFill>
                  <a:schemeClr val="tx1"/>
                </a:solidFill>
                <a:effectLst/>
                <a:uLnTx/>
                <a:uFillTx/>
                <a:latin typeface="+mj-lt"/>
                <a:ea typeface="+mj-ea"/>
                <a:cs typeface="+mj-cs"/>
              </a:rPr>
            </a:br>
            <a:r>
              <a:rPr kumimoji="0" lang="tr-TR" sz="4000" b="0" i="0" u="none" strike="noStrike" kern="1200" cap="none" spc="0" normalizeH="0" baseline="0" noProof="0" dirty="0" smtClean="0">
                <a:ln>
                  <a:noFill/>
                </a:ln>
                <a:solidFill>
                  <a:schemeClr val="tx1"/>
                </a:solidFill>
                <a:effectLst/>
                <a:uLnTx/>
                <a:uFillTx/>
                <a:latin typeface="+mj-lt"/>
                <a:ea typeface="+mj-ea"/>
                <a:cs typeface="+mj-cs"/>
              </a:rPr>
              <a:t/>
            </a:r>
            <a:br>
              <a:rPr kumimoji="0" lang="tr-TR" sz="4000" b="0" i="0" u="none" strike="noStrike" kern="1200" cap="none" spc="0" normalizeH="0" baseline="0" noProof="0" dirty="0" smtClean="0">
                <a:ln>
                  <a:noFill/>
                </a:ln>
                <a:solidFill>
                  <a:schemeClr val="tx1"/>
                </a:solidFill>
                <a:effectLst/>
                <a:uLnTx/>
                <a:uFillTx/>
                <a:latin typeface="+mj-lt"/>
                <a:ea typeface="+mj-ea"/>
                <a:cs typeface="+mj-cs"/>
              </a:rPr>
            </a:br>
            <a:r>
              <a:rPr kumimoji="0" lang="tr-TR" sz="4000" b="0" i="0" u="none" strike="noStrike" kern="1200" cap="none" spc="0" normalizeH="0" baseline="0" noProof="0" dirty="0" smtClean="0">
                <a:ln>
                  <a:noFill/>
                </a:ln>
                <a:solidFill>
                  <a:schemeClr val="bg1"/>
                </a:solidFill>
                <a:effectLst/>
                <a:uLnTx/>
                <a:uFillTx/>
                <a:latin typeface="+mj-lt"/>
                <a:ea typeface="+mj-ea"/>
                <a:cs typeface="+mj-cs"/>
              </a:rPr>
              <a:t/>
            </a:r>
            <a:br>
              <a:rPr kumimoji="0" lang="tr-TR" sz="4000" b="0" i="0" u="none" strike="noStrike" kern="1200" cap="none" spc="0" normalizeH="0" baseline="0" noProof="0" dirty="0" smtClean="0">
                <a:ln>
                  <a:noFill/>
                </a:ln>
                <a:solidFill>
                  <a:schemeClr val="bg1"/>
                </a:solidFill>
                <a:effectLst/>
                <a:uLnTx/>
                <a:uFillTx/>
                <a:latin typeface="+mj-lt"/>
                <a:ea typeface="+mj-ea"/>
                <a:cs typeface="+mj-cs"/>
              </a:rPr>
            </a:br>
            <a: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br>
            <a:endParaRPr kumimoji="0" lang="tr-TR" sz="3600" b="0" i="0" u="none" strike="noStrike" kern="1200" cap="none" spc="0" normalizeH="0" baseline="0" noProof="0" dirty="0">
              <a:ln>
                <a:noFill/>
              </a:ln>
              <a:solidFill>
                <a:schemeClr val="bg1"/>
              </a:solidFill>
              <a:effectLst/>
              <a:uLnTx/>
              <a:uFillTx/>
              <a:latin typeface="AR DARLING" pitchFamily="2" charset="0"/>
              <a:ea typeface="+mj-ea"/>
              <a:cs typeface="+mj-cs"/>
            </a:endParaRPr>
          </a:p>
        </p:txBody>
      </p:sp>
      <p:sp>
        <p:nvSpPr>
          <p:cNvPr id="10" name="1 Başlık"/>
          <p:cNvSpPr txBox="1">
            <a:spLocks/>
          </p:cNvSpPr>
          <p:nvPr/>
        </p:nvSpPr>
        <p:spPr>
          <a:xfrm>
            <a:off x="467544" y="1556792"/>
            <a:ext cx="3888432" cy="4392488"/>
          </a:xfrm>
          <a:prstGeom prst="rect">
            <a:avLst/>
          </a:prstGeom>
        </p:spPr>
        <p:txBody>
          <a:bodyPr vert="horz" lIns="91440" tIns="45720" rIns="91440" bIns="45720" rtlCol="0" anchor="ctr">
            <a:normAutofit fontScale="37500" lnSpcReduction="20000"/>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tr-TR" sz="4900" b="0" i="0" u="none" strike="noStrike" kern="1200" cap="none" spc="0" normalizeH="0" baseline="0" noProof="0" dirty="0" smtClean="0">
                <a:ln>
                  <a:noFill/>
                </a:ln>
                <a:solidFill>
                  <a:schemeClr val="bg1"/>
                </a:solidFill>
                <a:effectLst/>
                <a:uLnTx/>
                <a:uFillTx/>
                <a:latin typeface="+mj-lt"/>
                <a:ea typeface="+mj-ea"/>
                <a:cs typeface="+mj-cs"/>
              </a:rPr>
              <a:t/>
            </a:r>
            <a:br>
              <a:rPr kumimoji="0" lang="tr-TR" sz="4900" b="0" i="0" u="none" strike="noStrike" kern="1200" cap="none" spc="0" normalizeH="0" baseline="0" noProof="0" dirty="0" smtClean="0">
                <a:ln>
                  <a:noFill/>
                </a:ln>
                <a:solidFill>
                  <a:schemeClr val="bg1"/>
                </a:solidFill>
                <a:effectLst/>
                <a:uLnTx/>
                <a:uFillTx/>
                <a:latin typeface="+mj-lt"/>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3600" b="0" i="0" u="none" strike="noStrike" kern="1200" cap="none" spc="0" normalizeH="0" baseline="0" noProof="0" dirty="0" smtClean="0">
                <a:ln>
                  <a:noFill/>
                </a:ln>
                <a:solidFill>
                  <a:schemeClr val="bg1"/>
                </a:solidFill>
                <a:effectLst/>
                <a:uLnTx/>
                <a:uFillTx/>
                <a:latin typeface="+mj-lt"/>
                <a:ea typeface="+mj-ea"/>
                <a:cs typeface="+mj-cs"/>
              </a:rPr>
              <a:t/>
            </a:r>
            <a:br>
              <a:rPr kumimoji="0" lang="tr-TR" sz="3600" b="0" i="0" u="none" strike="noStrike" kern="1200" cap="none" spc="0" normalizeH="0" baseline="0" noProof="0" dirty="0" smtClean="0">
                <a:ln>
                  <a:noFill/>
                </a:ln>
                <a:solidFill>
                  <a:schemeClr val="bg1"/>
                </a:solidFill>
                <a:effectLst/>
                <a:uLnTx/>
                <a:uFillTx/>
                <a:latin typeface="+mj-lt"/>
                <a:ea typeface="+mj-ea"/>
                <a:cs typeface="+mj-cs"/>
              </a:rPr>
            </a:br>
            <a:r>
              <a:rPr kumimoji="0" lang="tr-TR" sz="3200" b="0" i="0" u="none" strike="noStrike" kern="1200" cap="none" spc="0" normalizeH="0" baseline="0" noProof="0" dirty="0" smtClean="0">
                <a:ln>
                  <a:noFill/>
                </a:ln>
                <a:solidFill>
                  <a:schemeClr val="tx1"/>
                </a:solidFill>
                <a:effectLst/>
                <a:uLnTx/>
                <a:uFillTx/>
                <a:latin typeface="+mj-lt"/>
                <a:ea typeface="+mj-ea"/>
                <a:cs typeface="+mj-cs"/>
              </a:rPr>
              <a:t> </a:t>
            </a:r>
            <a:r>
              <a:rPr kumimoji="0" lang="tr-TR" sz="3200" b="1" i="0" u="none" strike="noStrike" kern="1200" cap="none" spc="0" normalizeH="0" baseline="0" noProof="0" dirty="0" smtClean="0">
                <a:ln>
                  <a:noFill/>
                </a:ln>
                <a:solidFill>
                  <a:schemeClr val="tx1"/>
                </a:solidFill>
                <a:effectLst/>
                <a:uLnTx/>
                <a:uFillTx/>
                <a:latin typeface="+mj-lt"/>
                <a:ea typeface="+mj-ea"/>
                <a:cs typeface="+mj-cs"/>
              </a:rPr>
              <a:t/>
            </a:r>
            <a:br>
              <a:rPr kumimoji="0" lang="tr-TR" sz="3200" b="1" i="0" u="none" strike="noStrike" kern="1200" cap="none" spc="0" normalizeH="0" baseline="0" noProof="0" dirty="0" smtClean="0">
                <a:ln>
                  <a:noFill/>
                </a:ln>
                <a:solidFill>
                  <a:schemeClr val="tx1"/>
                </a:solidFill>
                <a:effectLst/>
                <a:uLnTx/>
                <a:uFillTx/>
                <a:latin typeface="+mj-lt"/>
                <a:ea typeface="+mj-ea"/>
                <a:cs typeface="+mj-cs"/>
              </a:rPr>
            </a:br>
            <a:r>
              <a:rPr kumimoji="0" lang="tr-TR" sz="4000" b="0" i="0" u="none" strike="noStrike" kern="1200" cap="none" spc="0" normalizeH="0" baseline="0" noProof="0" dirty="0" smtClean="0">
                <a:ln>
                  <a:noFill/>
                </a:ln>
                <a:solidFill>
                  <a:schemeClr val="tx1"/>
                </a:solidFill>
                <a:effectLst/>
                <a:uLnTx/>
                <a:uFillTx/>
                <a:latin typeface="+mj-lt"/>
                <a:ea typeface="+mj-ea"/>
                <a:cs typeface="+mj-cs"/>
              </a:rPr>
              <a:t/>
            </a:r>
            <a:br>
              <a:rPr kumimoji="0" lang="tr-TR" sz="4000" b="0" i="0" u="none" strike="noStrike" kern="1200" cap="none" spc="0" normalizeH="0" baseline="0" noProof="0" dirty="0" smtClean="0">
                <a:ln>
                  <a:noFill/>
                </a:ln>
                <a:solidFill>
                  <a:schemeClr val="tx1"/>
                </a:solidFill>
                <a:effectLst/>
                <a:uLnTx/>
                <a:uFillTx/>
                <a:latin typeface="+mj-lt"/>
                <a:ea typeface="+mj-ea"/>
                <a:cs typeface="+mj-cs"/>
              </a:rPr>
            </a:br>
            <a:r>
              <a:rPr kumimoji="0" lang="tr-TR" sz="4000" b="0" i="0" u="none" strike="noStrike" kern="1200" cap="none" spc="0" normalizeH="0" baseline="0" noProof="0" dirty="0" smtClean="0">
                <a:ln>
                  <a:noFill/>
                </a:ln>
                <a:solidFill>
                  <a:schemeClr val="bg1"/>
                </a:solidFill>
                <a:effectLst/>
                <a:uLnTx/>
                <a:uFillTx/>
                <a:latin typeface="+mj-lt"/>
                <a:ea typeface="+mj-ea"/>
                <a:cs typeface="+mj-cs"/>
              </a:rPr>
              <a:t/>
            </a:r>
            <a:br>
              <a:rPr kumimoji="0" lang="tr-TR" sz="4000" b="0" i="0" u="none" strike="noStrike" kern="1200" cap="none" spc="0" normalizeH="0" baseline="0" noProof="0" dirty="0" smtClean="0">
                <a:ln>
                  <a:noFill/>
                </a:ln>
                <a:solidFill>
                  <a:schemeClr val="bg1"/>
                </a:solidFill>
                <a:effectLst/>
                <a:uLnTx/>
                <a:uFillTx/>
                <a:latin typeface="+mj-lt"/>
                <a:ea typeface="+mj-ea"/>
                <a:cs typeface="+mj-cs"/>
              </a:rPr>
            </a:br>
            <a: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br>
            <a:endParaRPr kumimoji="0" lang="tr-TR" sz="3600" b="0" i="0" u="none" strike="noStrike" kern="1200" cap="none" spc="0" normalizeH="0" baseline="0" noProof="0" dirty="0">
              <a:ln>
                <a:noFill/>
              </a:ln>
              <a:solidFill>
                <a:schemeClr val="bg1"/>
              </a:solidFill>
              <a:effectLst/>
              <a:uLnTx/>
              <a:uFillTx/>
              <a:latin typeface="AR DARLING" pitchFamily="2" charset="0"/>
              <a:ea typeface="+mj-ea"/>
              <a:cs typeface="+mj-cs"/>
            </a:endParaRPr>
          </a:p>
        </p:txBody>
      </p:sp>
      <p:sp>
        <p:nvSpPr>
          <p:cNvPr id="11" name="1 Başlık"/>
          <p:cNvSpPr txBox="1">
            <a:spLocks/>
          </p:cNvSpPr>
          <p:nvPr/>
        </p:nvSpPr>
        <p:spPr>
          <a:xfrm>
            <a:off x="4572000" y="2465512"/>
            <a:ext cx="3960440" cy="4392488"/>
          </a:xfrm>
          <a:prstGeom prst="rect">
            <a:avLst/>
          </a:prstGeom>
        </p:spPr>
        <p:txBody>
          <a:bodyPr vert="horz" lIns="91440" tIns="45720" rIns="91440" bIns="45720" rtlCol="0" anchor="ctr">
            <a:normAutofit fontScale="25000" lnSpcReduction="20000"/>
          </a:bodyPr>
          <a:lstStyle/>
          <a:p>
            <a:pPr marL="0" marR="0" lvl="0" indent="0" defTabSz="914400" rtl="0" eaLnBrk="1" fontAlgn="auto" latinLnBrk="0" hangingPunct="1">
              <a:lnSpc>
                <a:spcPct val="150000"/>
              </a:lnSpc>
              <a:spcBef>
                <a:spcPct val="0"/>
              </a:spcBef>
              <a:spcAft>
                <a:spcPts val="0"/>
              </a:spcAft>
              <a:buClrTx/>
              <a:buSzTx/>
              <a:buFontTx/>
              <a:buNone/>
              <a:tabLst/>
              <a:defRPr/>
            </a:pPr>
            <a:r>
              <a:rPr kumimoji="0" lang="tr-TR" sz="4900" b="0" i="0" u="none" strike="noStrike" kern="1200" cap="none" spc="0" normalizeH="0" baseline="0" noProof="0" dirty="0" smtClean="0">
                <a:ln>
                  <a:noFill/>
                </a:ln>
                <a:solidFill>
                  <a:schemeClr val="bg1"/>
                </a:solidFill>
                <a:effectLst/>
                <a:uLnTx/>
                <a:uFillTx/>
                <a:latin typeface="+mj-lt"/>
                <a:ea typeface="+mj-ea"/>
                <a:cs typeface="+mj-cs"/>
              </a:rPr>
              <a:t/>
            </a:r>
            <a:br>
              <a:rPr kumimoji="0" lang="tr-TR" sz="4900" b="0" i="0" u="none" strike="noStrike" kern="1200" cap="none" spc="0" normalizeH="0" baseline="0" noProof="0" dirty="0" smtClean="0">
                <a:ln>
                  <a:noFill/>
                </a:ln>
                <a:solidFill>
                  <a:schemeClr val="bg1"/>
                </a:solidFill>
                <a:effectLst/>
                <a:uLnTx/>
                <a:uFillTx/>
                <a:latin typeface="+mj-lt"/>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t>
            </a:r>
            <a:r>
              <a:rPr lang="tr-TR" sz="11200" u="sng" noProof="0" dirty="0" smtClean="0">
                <a:solidFill>
                  <a:schemeClr val="bg1"/>
                </a:solidFill>
                <a:latin typeface="Bahnschrift Light" pitchFamily="34" charset="0"/>
                <a:ea typeface="+mj-ea"/>
                <a:cs typeface="+mj-cs"/>
              </a:rPr>
              <a:t>ÖLÇEĞİNE </a:t>
            </a:r>
            <a:r>
              <a:rPr kumimoji="0" lang="tr-TR" sz="11200" b="0" i="0" u="sng" strike="noStrike" kern="1200" cap="none" spc="0" normalizeH="0" baseline="0" dirty="0" smtClean="0">
                <a:ln>
                  <a:noFill/>
                </a:ln>
                <a:solidFill>
                  <a:schemeClr val="bg1"/>
                </a:solidFill>
                <a:effectLst/>
                <a:uLnTx/>
                <a:uFillTx/>
                <a:latin typeface="Bahnschrift Light" pitchFamily="34" charset="0"/>
                <a:ea typeface="+mj-ea"/>
                <a:cs typeface="+mj-cs"/>
              </a:rPr>
              <a:t>GÖRE</a:t>
            </a:r>
          </a:p>
          <a:p>
            <a:pPr marL="0" marR="0" lvl="0" indent="0" defTabSz="914400" rtl="0" eaLnBrk="1" fontAlgn="auto" latinLnBrk="0" hangingPunct="1">
              <a:lnSpc>
                <a:spcPct val="150000"/>
              </a:lnSpc>
              <a:spcBef>
                <a:spcPct val="0"/>
              </a:spcBef>
              <a:spcAft>
                <a:spcPts val="0"/>
              </a:spcAft>
              <a:buClrTx/>
              <a:buSzTx/>
              <a:buFontTx/>
              <a:buNone/>
              <a:tabLst/>
              <a:defRPr/>
            </a:pPr>
            <a:r>
              <a:rPr kumimoji="0" lang="tr-TR" sz="11200" b="0" i="0" u="none" strike="noStrike" kern="1200" cap="none" spc="0" normalizeH="0" baseline="0" noProof="0" dirty="0" smtClean="0">
                <a:ln>
                  <a:noFill/>
                </a:ln>
                <a:solidFill>
                  <a:schemeClr val="bg1"/>
                </a:solidFill>
                <a:effectLst/>
                <a:uLnTx/>
                <a:uFillTx/>
                <a:latin typeface="Bahnschrift Light" pitchFamily="34" charset="0"/>
                <a:ea typeface="+mj-ea"/>
                <a:cs typeface="+mj-cs"/>
              </a:rPr>
              <a:t>- Büyük Ölçekli H.</a:t>
            </a:r>
          </a:p>
          <a:p>
            <a:pPr marL="0" marR="0" lvl="0" indent="0" defTabSz="914400" rtl="0" eaLnBrk="1" fontAlgn="auto" latinLnBrk="0" hangingPunct="1">
              <a:lnSpc>
                <a:spcPct val="150000"/>
              </a:lnSpc>
              <a:spcBef>
                <a:spcPct val="0"/>
              </a:spcBef>
              <a:spcAft>
                <a:spcPts val="0"/>
              </a:spcAft>
              <a:buClrTx/>
              <a:buSzTx/>
              <a:buFontTx/>
              <a:buNone/>
              <a:tabLst/>
              <a:defRPr/>
            </a:pPr>
            <a:r>
              <a:rPr lang="tr-TR" sz="11200" dirty="0" smtClean="0">
                <a:solidFill>
                  <a:schemeClr val="bg1"/>
                </a:solidFill>
                <a:latin typeface="Bahnschrift Light" pitchFamily="34" charset="0"/>
                <a:ea typeface="+mj-ea"/>
                <a:cs typeface="+mj-cs"/>
              </a:rPr>
              <a:t>- Orta Ölçekli H.</a:t>
            </a:r>
            <a:endParaRPr kumimoji="0" lang="tr-TR" sz="11200" b="0" i="0" u="none" strike="noStrike" kern="1200" cap="none" spc="0" normalizeH="0" baseline="0" noProof="0" dirty="0" smtClean="0">
              <a:ln>
                <a:noFill/>
              </a:ln>
              <a:solidFill>
                <a:schemeClr val="bg1"/>
              </a:solidFill>
              <a:effectLst/>
              <a:uLnTx/>
              <a:uFillTx/>
              <a:latin typeface="Bahnschrift Light" pitchFamily="34" charset="0"/>
              <a:ea typeface="+mj-ea"/>
              <a:cs typeface="+mj-cs"/>
            </a:endParaRPr>
          </a:p>
          <a:p>
            <a:pPr marL="0" marR="0" lvl="0" indent="0" defTabSz="914400" rtl="0" eaLnBrk="1" fontAlgn="auto" latinLnBrk="0" hangingPunct="1">
              <a:lnSpc>
                <a:spcPct val="150000"/>
              </a:lnSpc>
              <a:spcBef>
                <a:spcPct val="0"/>
              </a:spcBef>
              <a:spcAft>
                <a:spcPts val="0"/>
              </a:spcAft>
              <a:buClrTx/>
              <a:buSzTx/>
              <a:buFontTx/>
              <a:buNone/>
              <a:tabLst/>
              <a:defRPr/>
            </a:pPr>
            <a:r>
              <a:rPr lang="tr-TR" sz="11200" dirty="0" smtClean="0">
                <a:solidFill>
                  <a:schemeClr val="bg1"/>
                </a:solidFill>
                <a:latin typeface="Bahnschrift Light" pitchFamily="34" charset="0"/>
                <a:ea typeface="+mj-ea"/>
                <a:cs typeface="+mj-cs"/>
              </a:rPr>
              <a:t>- Küçük Ölçekli H.</a:t>
            </a:r>
          </a:p>
          <a:p>
            <a:pPr marL="0" marR="0" lvl="0" indent="0" defTabSz="914400" rtl="0" eaLnBrk="1" fontAlgn="auto" latinLnBrk="0" hangingPunct="1">
              <a:lnSpc>
                <a:spcPct val="150000"/>
              </a:lnSpc>
              <a:spcBef>
                <a:spcPct val="0"/>
              </a:spcBef>
              <a:spcAft>
                <a:spcPts val="0"/>
              </a:spcAft>
              <a:buClrTx/>
              <a:buSzTx/>
              <a:buFontTx/>
              <a:buNone/>
              <a:tabLst/>
              <a:defRPr/>
            </a:pPr>
            <a:r>
              <a:rPr kumimoji="0" lang="tr-TR" sz="11200" b="0" i="0" u="none" strike="noStrike" kern="1200" cap="none" spc="0" normalizeH="0" baseline="0" noProof="0" dirty="0" smtClean="0">
                <a:ln>
                  <a:noFill/>
                </a:ln>
                <a:solidFill>
                  <a:schemeClr val="bg1"/>
                </a:solidFill>
                <a:effectLst/>
                <a:uLnTx/>
                <a:uFillTx/>
                <a:latin typeface="Bahnschrift Light" pitchFamily="34" charset="0"/>
                <a:ea typeface="+mj-ea"/>
                <a:cs typeface="+mj-cs"/>
              </a:rPr>
              <a:t/>
            </a:r>
            <a:br>
              <a:rPr kumimoji="0" lang="tr-TR" sz="11200" b="0" i="0" u="none" strike="noStrike" kern="1200" cap="none" spc="0" normalizeH="0" baseline="0" noProof="0" dirty="0" smtClean="0">
                <a:ln>
                  <a:noFill/>
                </a:ln>
                <a:solidFill>
                  <a:schemeClr val="bg1"/>
                </a:solidFill>
                <a:effectLst/>
                <a:uLnTx/>
                <a:uFillTx/>
                <a:latin typeface="Bahnschrift Light" pitchFamily="34" charset="0"/>
                <a:ea typeface="+mj-ea"/>
                <a:cs typeface="+mj-cs"/>
              </a:rPr>
            </a:br>
            <a:r>
              <a:rPr kumimoji="0" lang="tr-TR" sz="11200" b="0" i="0" u="none" strike="noStrike" kern="1200" cap="none" spc="0" normalizeH="0" baseline="0" noProof="0" dirty="0" smtClean="0">
                <a:ln>
                  <a:noFill/>
                </a:ln>
                <a:solidFill>
                  <a:schemeClr val="tx1"/>
                </a:solidFill>
                <a:effectLst/>
                <a:uLnTx/>
                <a:uFillTx/>
                <a:latin typeface="+mj-lt"/>
                <a:ea typeface="+mj-ea"/>
                <a:cs typeface="+mj-cs"/>
              </a:rPr>
              <a:t> </a:t>
            </a:r>
            <a:r>
              <a:rPr kumimoji="0" lang="tr-TR" sz="11200" b="1" i="0" u="none" strike="noStrike" kern="1200" cap="none" spc="0" normalizeH="0" baseline="0" noProof="0" dirty="0" smtClean="0">
                <a:ln>
                  <a:noFill/>
                </a:ln>
                <a:solidFill>
                  <a:schemeClr val="tx1"/>
                </a:solidFill>
                <a:effectLst/>
                <a:uLnTx/>
                <a:uFillTx/>
                <a:latin typeface="+mj-lt"/>
                <a:ea typeface="+mj-ea"/>
                <a:cs typeface="+mj-cs"/>
              </a:rPr>
              <a:t/>
            </a:r>
            <a:br>
              <a:rPr kumimoji="0" lang="tr-TR" sz="11200" b="1" i="0" u="none" strike="noStrike" kern="1200" cap="none" spc="0" normalizeH="0" baseline="0" noProof="0" dirty="0" smtClean="0">
                <a:ln>
                  <a:noFill/>
                </a:ln>
                <a:solidFill>
                  <a:schemeClr val="tx1"/>
                </a:solidFill>
                <a:effectLst/>
                <a:uLnTx/>
                <a:uFillTx/>
                <a:latin typeface="+mj-lt"/>
                <a:ea typeface="+mj-ea"/>
                <a:cs typeface="+mj-cs"/>
              </a:rPr>
            </a:br>
            <a:r>
              <a:rPr kumimoji="0" lang="tr-TR" sz="11200" b="0" i="0" u="none" strike="noStrike" kern="1200" cap="none" spc="0" normalizeH="0" baseline="0" noProof="0" dirty="0" smtClean="0">
                <a:ln>
                  <a:noFill/>
                </a:ln>
                <a:solidFill>
                  <a:schemeClr val="tx1"/>
                </a:solidFill>
                <a:effectLst/>
                <a:uLnTx/>
                <a:uFillTx/>
                <a:latin typeface="+mj-lt"/>
                <a:ea typeface="+mj-ea"/>
                <a:cs typeface="+mj-cs"/>
              </a:rPr>
              <a:t/>
            </a:r>
            <a:br>
              <a:rPr kumimoji="0" lang="tr-TR" sz="11200" b="0" i="0" u="none" strike="noStrike" kern="1200" cap="none" spc="0" normalizeH="0" baseline="0" noProof="0" dirty="0" smtClean="0">
                <a:ln>
                  <a:noFill/>
                </a:ln>
                <a:solidFill>
                  <a:schemeClr val="tx1"/>
                </a:solidFill>
                <a:effectLst/>
                <a:uLnTx/>
                <a:uFillTx/>
                <a:latin typeface="+mj-lt"/>
                <a:ea typeface="+mj-ea"/>
                <a:cs typeface="+mj-cs"/>
              </a:rPr>
            </a:br>
            <a:r>
              <a:rPr kumimoji="0" lang="tr-TR" sz="4000" b="0" i="0" u="none" strike="noStrike" kern="1200" cap="none" spc="0" normalizeH="0" baseline="0" noProof="0" dirty="0" smtClean="0">
                <a:ln>
                  <a:noFill/>
                </a:ln>
                <a:solidFill>
                  <a:schemeClr val="bg1"/>
                </a:solidFill>
                <a:effectLst/>
                <a:uLnTx/>
                <a:uFillTx/>
                <a:latin typeface="+mj-lt"/>
                <a:ea typeface="+mj-ea"/>
                <a:cs typeface="+mj-cs"/>
              </a:rPr>
              <a:t/>
            </a:r>
            <a:br>
              <a:rPr kumimoji="0" lang="tr-TR" sz="4000" b="0" i="0" u="none" strike="noStrike" kern="1200" cap="none" spc="0" normalizeH="0" baseline="0" noProof="0" dirty="0" smtClean="0">
                <a:ln>
                  <a:noFill/>
                </a:ln>
                <a:solidFill>
                  <a:schemeClr val="bg1"/>
                </a:solidFill>
                <a:effectLst/>
                <a:uLnTx/>
                <a:uFillTx/>
                <a:latin typeface="+mj-lt"/>
                <a:ea typeface="+mj-ea"/>
                <a:cs typeface="+mj-cs"/>
              </a:rPr>
            </a:br>
            <a: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br>
            <a:endParaRPr kumimoji="0" lang="tr-TR" sz="3600" b="0" i="0" u="none" strike="noStrike" kern="1200" cap="none" spc="0" normalizeH="0" baseline="0" noProof="0" dirty="0">
              <a:ln>
                <a:noFill/>
              </a:ln>
              <a:solidFill>
                <a:schemeClr val="bg1"/>
              </a:solidFill>
              <a:effectLst/>
              <a:uLnTx/>
              <a:uFillTx/>
              <a:latin typeface="AR DARLING" pitchFamily="2" charset="0"/>
              <a:ea typeface="+mj-ea"/>
              <a:cs typeface="+mj-cs"/>
            </a:endParaRPr>
          </a:p>
        </p:txBody>
      </p:sp>
      <p:cxnSp>
        <p:nvCxnSpPr>
          <p:cNvPr id="9" name="8 Düz Ok Bağlayıcısı"/>
          <p:cNvCxnSpPr/>
          <p:nvPr/>
        </p:nvCxnSpPr>
        <p:spPr>
          <a:xfrm>
            <a:off x="2627784" y="1484784"/>
            <a:ext cx="0" cy="100811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27" name="26 Düz Ok Bağlayıcısı"/>
          <p:cNvCxnSpPr/>
          <p:nvPr/>
        </p:nvCxnSpPr>
        <p:spPr>
          <a:xfrm>
            <a:off x="6300192" y="1484784"/>
            <a:ext cx="0" cy="100811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28" name="27 Düz Ok Bağlayıcısı"/>
          <p:cNvCxnSpPr/>
          <p:nvPr/>
        </p:nvCxnSpPr>
        <p:spPr>
          <a:xfrm flipH="1">
            <a:off x="2627784" y="1484784"/>
            <a:ext cx="3672408" cy="8384"/>
          </a:xfrm>
          <a:prstGeom prst="straightConnector1">
            <a:avLst/>
          </a:prstGeom>
          <a:ln>
            <a:tailEnd type="none"/>
          </a:ln>
        </p:spPr>
        <p:style>
          <a:lnRef idx="3">
            <a:schemeClr val="accent3"/>
          </a:lnRef>
          <a:fillRef idx="0">
            <a:schemeClr val="accent3"/>
          </a:fillRef>
          <a:effectRef idx="2">
            <a:schemeClr val="accent3"/>
          </a:effectRef>
          <a:fontRef idx="minor">
            <a:schemeClr val="tx1"/>
          </a:fontRef>
        </p:style>
      </p:cxnSp>
      <p:cxnSp>
        <p:nvCxnSpPr>
          <p:cNvPr id="31" name="30 Düz Ok Bağlayıcısı"/>
          <p:cNvCxnSpPr/>
          <p:nvPr/>
        </p:nvCxnSpPr>
        <p:spPr>
          <a:xfrm flipV="1">
            <a:off x="4499992" y="1196752"/>
            <a:ext cx="0" cy="288032"/>
          </a:xfrm>
          <a:prstGeom prst="straightConnector1">
            <a:avLst/>
          </a:prstGeom>
          <a:ln>
            <a:tailEnd type="none"/>
          </a:ln>
        </p:spPr>
        <p:style>
          <a:lnRef idx="3">
            <a:schemeClr val="accent3"/>
          </a:lnRef>
          <a:fillRef idx="0">
            <a:schemeClr val="accent3"/>
          </a:fillRef>
          <a:effectRef idx="2">
            <a:schemeClr val="accent3"/>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260648"/>
            <a:ext cx="9144000" cy="1196752"/>
          </a:xfrm>
        </p:spPr>
        <p:txBody>
          <a:bodyPr>
            <a:noAutofit/>
          </a:bodyPr>
          <a:lstStyle/>
          <a:p>
            <a:r>
              <a:rPr lang="tr-TR" sz="4800" b="1" dirty="0" smtClean="0">
                <a:latin typeface="Calibri Light" pitchFamily="34" charset="0"/>
                <a:cs typeface="Calibri Light" pitchFamily="34" charset="0"/>
              </a:rPr>
              <a:t>HARİTA HATALARINI AZALTMAK </a:t>
            </a:r>
            <a:br>
              <a:rPr lang="tr-TR" sz="4800" b="1" dirty="0" smtClean="0">
                <a:latin typeface="Calibri Light" pitchFamily="34" charset="0"/>
                <a:cs typeface="Calibri Light" pitchFamily="34" charset="0"/>
              </a:rPr>
            </a:br>
            <a:r>
              <a:rPr lang="tr-TR" sz="4800" b="1" dirty="0" smtClean="0">
                <a:latin typeface="Calibri Light" pitchFamily="34" charset="0"/>
                <a:cs typeface="Calibri Light" pitchFamily="34" charset="0"/>
              </a:rPr>
              <a:t>MÜMKÜN MÜDÜR?</a:t>
            </a:r>
            <a:endParaRPr lang="tr-TR" sz="4800"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467544" y="1700808"/>
            <a:ext cx="8136904" cy="3600400"/>
          </a:xfrm>
        </p:spPr>
        <p:txBody>
          <a:bodyPr>
            <a:normAutofit fontScale="90000"/>
          </a:bodyPr>
          <a:lstStyle/>
          <a:p>
            <a:pPr>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br>
              <a:rPr lang="tr-TR" sz="4900" dirty="0" smtClean="0">
                <a:solidFill>
                  <a:schemeClr val="bg1"/>
                </a:solidFill>
                <a:latin typeface="AR DARLING" pitchFamily="2" charset="0"/>
              </a:rPr>
            </a:br>
            <a:r>
              <a:rPr lang="tr-TR" sz="4900" dirty="0" smtClean="0">
                <a:solidFill>
                  <a:schemeClr val="bg1"/>
                </a:solidFill>
                <a:latin typeface="AR DARLING" pitchFamily="2" charset="0"/>
              </a:rPr>
              <a:t/>
            </a:r>
            <a:br>
              <a:rPr lang="tr-TR" sz="4900" dirty="0" smtClean="0">
                <a:solidFill>
                  <a:schemeClr val="bg1"/>
                </a:solidFill>
                <a:latin typeface="AR DARLING" pitchFamily="2" charset="0"/>
              </a:rPr>
            </a:br>
            <a:r>
              <a:rPr lang="tr-TR" sz="2900" dirty="0" smtClean="0">
                <a:solidFill>
                  <a:schemeClr val="accent5">
                    <a:lumMod val="60000"/>
                    <a:lumOff val="40000"/>
                  </a:schemeClr>
                </a:solidFill>
                <a:latin typeface="Bahnschrift Light" pitchFamily="34" charset="0"/>
              </a:rPr>
              <a:t>Genel haritalar </a:t>
            </a:r>
            <a:r>
              <a:rPr lang="tr-TR" sz="2900" dirty="0" smtClean="0">
                <a:solidFill>
                  <a:schemeClr val="bg1"/>
                </a:solidFill>
                <a:latin typeface="Bahnschrift Light" pitchFamily="34" charset="0"/>
              </a:rPr>
              <a:t>belirli bir lokasyona odaklı olarak çizilir ve </a:t>
            </a:r>
            <a:r>
              <a:rPr lang="tr-TR" sz="2900" dirty="0" smtClean="0">
                <a:solidFill>
                  <a:schemeClr val="accent5">
                    <a:lumMod val="60000"/>
                    <a:lumOff val="40000"/>
                  </a:schemeClr>
                </a:solidFill>
                <a:latin typeface="Bahnschrift Light" pitchFamily="34" charset="0"/>
              </a:rPr>
              <a:t>referans haritalar </a:t>
            </a:r>
            <a:r>
              <a:rPr lang="tr-TR" sz="2900" dirty="0" smtClean="0">
                <a:solidFill>
                  <a:schemeClr val="bg1"/>
                </a:solidFill>
                <a:latin typeface="Bahnschrift Light" pitchFamily="34" charset="0"/>
              </a:rPr>
              <a:t>olarak da adlandırılır.  Genel haritalar üzerinde hem doğal hem de beşerî unsurlara ait özellikler birlikte gösterilebilir. </a:t>
            </a:r>
            <a:r>
              <a:rPr lang="tr-TR" sz="2700" dirty="0" smtClean="0">
                <a:solidFill>
                  <a:schemeClr val="bg1"/>
                </a:solidFill>
                <a:latin typeface="Bahnschrift Light" pitchFamily="34" charset="0"/>
              </a:rPr>
              <a:t/>
            </a:r>
            <a:br>
              <a:rPr lang="tr-TR" sz="2700" dirty="0" smtClean="0">
                <a:solidFill>
                  <a:schemeClr val="bg1"/>
                </a:solidFill>
                <a:latin typeface="Bahnschrift Light" pitchFamily="34" charset="0"/>
              </a:rPr>
            </a:br>
            <a:r>
              <a:rPr lang="tr-TR" sz="2700" dirty="0" smtClean="0">
                <a:solidFill>
                  <a:schemeClr val="bg1"/>
                </a:solidFill>
                <a:latin typeface="Bahnschrift Light" pitchFamily="34" charset="0"/>
              </a:rPr>
              <a:t> </a:t>
            </a:r>
            <a:r>
              <a:rPr lang="tr-TR" sz="2700" b="1" dirty="0" smtClean="0">
                <a:solidFill>
                  <a:schemeClr val="bg1"/>
                </a:solidFill>
                <a:latin typeface="Bahnschrift Light" pitchFamily="34" charset="0"/>
              </a:rPr>
              <a:t/>
            </a:r>
            <a:br>
              <a:rPr lang="tr-TR" sz="2700" b="1" dirty="0" smtClean="0">
                <a:solidFill>
                  <a:schemeClr val="bg1"/>
                </a:solidFill>
                <a:latin typeface="Bahnschrift Light" pitchFamily="34" charset="0"/>
              </a:rPr>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467544" y="620688"/>
            <a:ext cx="8136904" cy="4680520"/>
          </a:xfrm>
        </p:spPr>
        <p:txBody>
          <a:bodyPr>
            <a:normAutofit fontScale="90000"/>
          </a:bodyPr>
          <a:lstStyle/>
          <a:p>
            <a:pPr>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br>
              <a:rPr lang="tr-TR" sz="4900" dirty="0" smtClean="0">
                <a:solidFill>
                  <a:schemeClr val="bg1"/>
                </a:solidFill>
                <a:latin typeface="AR DARLING" pitchFamily="2" charset="0"/>
              </a:rPr>
            </a:br>
            <a:r>
              <a:rPr lang="tr-TR" sz="2200" dirty="0" smtClean="0">
                <a:solidFill>
                  <a:schemeClr val="bg1"/>
                </a:solidFill>
                <a:latin typeface="Bahnschrift Light" pitchFamily="34" charset="0"/>
              </a:rPr>
              <a:t/>
            </a:r>
            <a:br>
              <a:rPr lang="tr-TR" sz="2200" dirty="0" smtClean="0">
                <a:solidFill>
                  <a:schemeClr val="bg1"/>
                </a:solidFill>
                <a:latin typeface="Bahnschrift Light" pitchFamily="34" charset="0"/>
              </a:rPr>
            </a:br>
            <a:r>
              <a:rPr lang="tr-TR" sz="2700" dirty="0" smtClean="0">
                <a:solidFill>
                  <a:schemeClr val="bg1"/>
                </a:solidFill>
                <a:latin typeface="Bahnschrift SemiLight" pitchFamily="34" charset="0"/>
              </a:rPr>
              <a:t> </a:t>
            </a:r>
            <a:r>
              <a:rPr lang="tr-TR" sz="3600" dirty="0" smtClean="0">
                <a:solidFill>
                  <a:schemeClr val="bg1"/>
                </a:solidFill>
                <a:latin typeface="Bahnschrift SemiLight" pitchFamily="34" charset="0"/>
              </a:rPr>
              <a:t>Genel haritalar toplumun her kesimi tarafından kullanılabilen haritalardır. </a:t>
            </a:r>
            <a:br>
              <a:rPr lang="tr-TR" sz="3600" dirty="0" smtClean="0">
                <a:solidFill>
                  <a:schemeClr val="bg1"/>
                </a:solidFill>
                <a:latin typeface="Bahnschrift SemiLight" pitchFamily="34" charset="0"/>
              </a:rPr>
            </a:br>
            <a:r>
              <a:rPr lang="tr-TR" sz="3600" dirty="0" smtClean="0">
                <a:solidFill>
                  <a:schemeClr val="bg1"/>
                </a:solidFill>
                <a:latin typeface="Bahnschrift SemiLight" pitchFamily="34" charset="0"/>
              </a:rPr>
              <a:t>Herhangi bir konu hakkında </a:t>
            </a:r>
            <a:r>
              <a:rPr lang="tr-TR" sz="3600" dirty="0" smtClean="0">
                <a:solidFill>
                  <a:schemeClr val="accent5">
                    <a:lumMod val="60000"/>
                    <a:lumOff val="40000"/>
                  </a:schemeClr>
                </a:solidFill>
                <a:latin typeface="Bahnschrift SemiLight" pitchFamily="34" charset="0"/>
              </a:rPr>
              <a:t>genel</a:t>
            </a:r>
            <a:r>
              <a:rPr lang="tr-TR" sz="3600" dirty="0" smtClean="0">
                <a:solidFill>
                  <a:schemeClr val="bg1"/>
                </a:solidFill>
                <a:latin typeface="Bahnschrift SemiLight" pitchFamily="34" charset="0"/>
              </a:rPr>
              <a:t> bir bilgi vermek amacıyla hazırlanır. </a:t>
            </a:r>
            <a:br>
              <a:rPr lang="tr-TR" sz="3600" dirty="0" smtClean="0">
                <a:solidFill>
                  <a:schemeClr val="bg1"/>
                </a:solidFill>
                <a:latin typeface="Bahnschrift SemiLight" pitchFamily="34" charset="0"/>
              </a:rPr>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467544" y="1124744"/>
            <a:ext cx="8136904" cy="4176464"/>
          </a:xfrm>
        </p:spPr>
        <p:txBody>
          <a:bodyPr>
            <a:normAutofit fontScale="90000"/>
          </a:bodyPr>
          <a:lstStyle/>
          <a:p>
            <a:pPr>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br>
              <a:rPr lang="tr-TR" sz="4900" dirty="0" smtClean="0">
                <a:solidFill>
                  <a:schemeClr val="bg1"/>
                </a:solidFill>
                <a:latin typeface="AR DARLING" pitchFamily="2" charset="0"/>
              </a:rPr>
            </a:br>
            <a:r>
              <a:rPr lang="tr-TR" sz="3100" dirty="0" smtClean="0">
                <a:solidFill>
                  <a:schemeClr val="bg1"/>
                </a:solidFill>
                <a:latin typeface="Bahnschrift Light" pitchFamily="34" charset="0"/>
              </a:rPr>
              <a:t/>
            </a:r>
            <a:br>
              <a:rPr lang="tr-TR" sz="3100" dirty="0" smtClean="0">
                <a:solidFill>
                  <a:schemeClr val="bg1"/>
                </a:solidFill>
                <a:latin typeface="Bahnschrift Light" pitchFamily="34" charset="0"/>
              </a:rPr>
            </a:br>
            <a:r>
              <a:rPr lang="tr-TR" sz="3100" dirty="0" smtClean="0">
                <a:solidFill>
                  <a:schemeClr val="bg1"/>
                </a:solidFill>
                <a:latin typeface="Bahnschrift Light" pitchFamily="34" charset="0"/>
              </a:rPr>
              <a:t> </a:t>
            </a:r>
            <a:r>
              <a:rPr lang="tr-TR" sz="2900" dirty="0" smtClean="0">
                <a:solidFill>
                  <a:schemeClr val="bg1"/>
                </a:solidFill>
                <a:latin typeface="Bahnschrift Light" pitchFamily="34" charset="0"/>
              </a:rPr>
              <a:t>Genel Haritalarda harita üzerinde yer alan tüm veriler aynı öneme sahiptir. </a:t>
            </a:r>
            <a:r>
              <a:rPr lang="tr-TR" sz="2900" dirty="0" smtClean="0">
                <a:solidFill>
                  <a:schemeClr val="accent5">
                    <a:lumMod val="40000"/>
                    <a:lumOff val="60000"/>
                  </a:schemeClr>
                </a:solidFill>
                <a:latin typeface="Bahnschrift Light" pitchFamily="34" charset="0"/>
              </a:rPr>
              <a:t>Fiziki haritalar,topografya haritaları,siyasi haritalar ve atlas haritaları </a:t>
            </a:r>
            <a:r>
              <a:rPr lang="tr-TR" sz="2900" dirty="0" smtClean="0">
                <a:solidFill>
                  <a:schemeClr val="bg1"/>
                </a:solidFill>
                <a:latin typeface="Bahnschrift Light" pitchFamily="34" charset="0"/>
              </a:rPr>
              <a:t> genel haritalar içerisinde yer alır. </a:t>
            </a:r>
            <a:r>
              <a:rPr lang="tr-TR" sz="2900" b="1" dirty="0" smtClean="0">
                <a:solidFill>
                  <a:schemeClr val="bg1"/>
                </a:solidFill>
                <a:latin typeface="Bahnschrift Light" pitchFamily="34" charset="0"/>
              </a:rPr>
              <a:t/>
            </a:r>
            <a:br>
              <a:rPr lang="tr-TR" sz="2900" b="1" dirty="0" smtClean="0">
                <a:solidFill>
                  <a:schemeClr val="bg1"/>
                </a:solidFill>
                <a:latin typeface="Bahnschrift Light" pitchFamily="34" charset="0"/>
              </a:rPr>
            </a:br>
            <a:r>
              <a:rPr lang="tr-TR" sz="2900" dirty="0" smtClean="0"/>
              <a:t/>
            </a:r>
            <a:br>
              <a:rPr lang="tr-TR" sz="29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www.alasayvan.net/attachments/cografya-89426d1431766740/fiziki-ve-siyasi-haritalar-hakk-nda-bilgiler.jpg"/>
          <p:cNvPicPr>
            <a:picLocks noChangeAspect="1" noChangeArrowheads="1"/>
          </p:cNvPicPr>
          <p:nvPr/>
        </p:nvPicPr>
        <p:blipFill>
          <a:blip r:embed="rId2" cstate="print"/>
          <a:srcRect/>
          <a:stretch>
            <a:fillRect/>
          </a:stretch>
        </p:blipFill>
        <p:spPr bwMode="auto">
          <a:xfrm>
            <a:off x="0" y="0"/>
            <a:ext cx="9144000" cy="5733256"/>
          </a:xfrm>
          <a:prstGeom prst="rect">
            <a:avLst/>
          </a:prstGeom>
          <a:noFill/>
        </p:spPr>
      </p:pic>
      <p:pic>
        <p:nvPicPr>
          <p:cNvPr id="5" name="Picture 2" descr="yön oku png ile ilgili görsel sonucu"/>
          <p:cNvPicPr>
            <a:picLocks noChangeAspect="1" noChangeArrowheads="1"/>
          </p:cNvPicPr>
          <p:nvPr/>
        </p:nvPicPr>
        <p:blipFill>
          <a:blip r:embed="rId3" cstate="print"/>
          <a:srcRect/>
          <a:stretch>
            <a:fillRect/>
          </a:stretch>
        </p:blipFill>
        <p:spPr bwMode="auto">
          <a:xfrm>
            <a:off x="8532440" y="4869160"/>
            <a:ext cx="324408" cy="459432"/>
          </a:xfrm>
          <a:prstGeom prst="rect">
            <a:avLst/>
          </a:prstGeom>
          <a:noFill/>
        </p:spPr>
      </p:pic>
      <p:sp>
        <p:nvSpPr>
          <p:cNvPr id="4" name="Rectangle 4"/>
          <p:cNvSpPr>
            <a:spLocks noChangeArrowheads="1"/>
          </p:cNvSpPr>
          <p:nvPr/>
        </p:nvSpPr>
        <p:spPr bwMode="auto">
          <a:xfrm>
            <a:off x="179512" y="5611506"/>
            <a:ext cx="8784976" cy="1169551"/>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lnSpc>
                <a:spcPct val="150000"/>
              </a:lnSpc>
            </a:pPr>
            <a:r>
              <a:rPr lang="tr-TR" sz="2200" dirty="0" smtClean="0">
                <a:solidFill>
                  <a:srgbClr val="FF0000"/>
                </a:solidFill>
                <a:latin typeface="Bahnschrift Light" pitchFamily="34" charset="0"/>
              </a:rPr>
              <a:t>FİZİKİ HARİTALAR: </a:t>
            </a:r>
            <a:r>
              <a:rPr lang="tr-TR" sz="2200" dirty="0" smtClean="0">
                <a:latin typeface="Bahnschrift Light" pitchFamily="34" charset="0"/>
              </a:rPr>
              <a:t>Yeryüzü şekillerini (ova, dağ, plato, sırt, boyun vb), yeryüzü şekillerinin dağılış ve yükseltilerini gösteren haritalardır</a:t>
            </a:r>
            <a:r>
              <a:rPr lang="tr-TR" sz="2000" dirty="0" smtClean="0">
                <a:latin typeface="Bahnschrift Light"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sz="1000"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179512" y="5661733"/>
            <a:ext cx="8784976" cy="1354217"/>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lnSpc>
                <a:spcPct val="150000"/>
              </a:lnSpc>
            </a:pPr>
            <a:r>
              <a:rPr lang="tr-TR" sz="2200" dirty="0" smtClean="0">
                <a:solidFill>
                  <a:srgbClr val="FF0000"/>
                </a:solidFill>
                <a:latin typeface="Bahnschrift Light" pitchFamily="34" charset="0"/>
              </a:rPr>
              <a:t>İDARİ HARİTALAR: </a:t>
            </a:r>
            <a:r>
              <a:rPr lang="tr-TR" sz="2200" dirty="0" smtClean="0">
                <a:latin typeface="Bahnschrift Light" pitchFamily="34" charset="0"/>
              </a:rPr>
              <a:t>Ülkelerin kendi sınırları içerisindeki yönetim birimlerini gösteren (il,eyalet,ilçe vb) haritalardır.</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sz="2200"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tr-TR" sz="2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2466" name="Picture 2" descr="türkiye siyasi haritası büyük boy ile ilgili görsel sonucu"/>
          <p:cNvPicPr>
            <a:picLocks noChangeAspect="1" noChangeArrowheads="1"/>
          </p:cNvPicPr>
          <p:nvPr/>
        </p:nvPicPr>
        <p:blipFill>
          <a:blip r:embed="rId2" cstate="print"/>
          <a:srcRect/>
          <a:stretch>
            <a:fillRect/>
          </a:stretch>
        </p:blipFill>
        <p:spPr bwMode="auto">
          <a:xfrm>
            <a:off x="0" y="0"/>
            <a:ext cx="9144000" cy="5733256"/>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179512" y="5636377"/>
            <a:ext cx="8784976" cy="1169551"/>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lnSpc>
                <a:spcPct val="150000"/>
              </a:lnSpc>
            </a:pPr>
            <a:r>
              <a:rPr lang="tr-TR" sz="2200" dirty="0" smtClean="0">
                <a:solidFill>
                  <a:srgbClr val="FF0000"/>
                </a:solidFill>
                <a:latin typeface="Bahnschrift Light" pitchFamily="34" charset="0"/>
              </a:rPr>
              <a:t>SİYASİ HARİTALAR: </a:t>
            </a:r>
            <a:r>
              <a:rPr lang="tr-TR" sz="2200" dirty="0" smtClean="0">
                <a:latin typeface="Bahnschrift Light" pitchFamily="34" charset="0"/>
              </a:rPr>
              <a:t>Ülkelerin başka ülkelerle olan sınırlarını gösteren haritalardır.</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sz="1000"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5538" name="Picture 2" descr="DÜNYA siyasi haritası ile ilgili görsel sonucu"/>
          <p:cNvPicPr>
            <a:picLocks noChangeAspect="1" noChangeArrowheads="1"/>
          </p:cNvPicPr>
          <p:nvPr/>
        </p:nvPicPr>
        <p:blipFill>
          <a:blip r:embed="rId2" cstate="print"/>
          <a:srcRect/>
          <a:stretch>
            <a:fillRect/>
          </a:stretch>
        </p:blipFill>
        <p:spPr bwMode="auto">
          <a:xfrm>
            <a:off x="179512" y="188640"/>
            <a:ext cx="8784976" cy="5472608"/>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theschoolrun.com/sites/theschoolrun.com/files/children_looking_at_a_map_0.jpg"/>
          <p:cNvPicPr>
            <a:picLocks noChangeAspect="1" noChangeArrowheads="1"/>
          </p:cNvPicPr>
          <p:nvPr/>
        </p:nvPicPr>
        <p:blipFill>
          <a:blip r:embed="rId2" cstate="print"/>
          <a:srcRect/>
          <a:stretch>
            <a:fillRect/>
          </a:stretch>
        </p:blipFill>
        <p:spPr bwMode="auto">
          <a:xfrm>
            <a:off x="179512" y="188640"/>
            <a:ext cx="8784976" cy="6480720"/>
          </a:xfrm>
          <a:prstGeom prst="rect">
            <a:avLst/>
          </a:prstGeom>
          <a:noFill/>
        </p:spPr>
      </p:pic>
      <p:sp>
        <p:nvSpPr>
          <p:cNvPr id="4" name="Rectangle 4"/>
          <p:cNvSpPr>
            <a:spLocks noChangeArrowheads="1"/>
          </p:cNvSpPr>
          <p:nvPr/>
        </p:nvSpPr>
        <p:spPr bwMode="auto">
          <a:xfrm>
            <a:off x="971600" y="5890292"/>
            <a:ext cx="7992888" cy="661720"/>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lnSpc>
                <a:spcPct val="150000"/>
              </a:lnSpc>
            </a:pPr>
            <a:r>
              <a:rPr lang="tr-TR" sz="2200" dirty="0" smtClean="0">
                <a:solidFill>
                  <a:schemeClr val="bg1"/>
                </a:solidFill>
                <a:latin typeface="Bahnschrift Light" pitchFamily="34" charset="0"/>
              </a:rPr>
              <a:t>Ülke bulmaca oyunu için siyasi haritaya ihtiyaç vardır.</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sz="1000"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 2" descr="https://ak.picdn.net/shutterstock/videos/5057171/thumb/6.jpg"/>
          <p:cNvPicPr>
            <a:picLocks noChangeAspect="1" noChangeArrowheads="1"/>
          </p:cNvPicPr>
          <p:nvPr/>
        </p:nvPicPr>
        <p:blipFill>
          <a:blip r:embed="rId2" cstate="print"/>
          <a:srcRect/>
          <a:stretch>
            <a:fillRect/>
          </a:stretch>
        </p:blipFill>
        <p:spPr bwMode="auto">
          <a:xfrm>
            <a:off x="179512" y="188640"/>
            <a:ext cx="8784976" cy="6516216"/>
          </a:xfrm>
          <a:prstGeom prst="rect">
            <a:avLst/>
          </a:prstGeom>
          <a:noFill/>
        </p:spPr>
      </p:pic>
      <p:sp>
        <p:nvSpPr>
          <p:cNvPr id="4" name="Rectangle 4"/>
          <p:cNvSpPr>
            <a:spLocks noChangeArrowheads="1"/>
          </p:cNvSpPr>
          <p:nvPr/>
        </p:nvSpPr>
        <p:spPr bwMode="auto">
          <a:xfrm>
            <a:off x="611560" y="404664"/>
            <a:ext cx="7992888" cy="661720"/>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lnSpc>
                <a:spcPct val="150000"/>
              </a:lnSpc>
            </a:pPr>
            <a:r>
              <a:rPr lang="tr-TR" sz="2200" dirty="0" smtClean="0">
                <a:solidFill>
                  <a:schemeClr val="bg1"/>
                </a:solidFill>
                <a:latin typeface="Bahnschrift Light" pitchFamily="34" charset="0"/>
              </a:rPr>
              <a:t>Yer Şekillerini bulma oyunu için fiziki haritaya ihtiyaç vardır.</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sz="1000"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900" name="Picture 4" descr="https://i.ytimg.com/vi/Y9_NbOzSEKA/maxresdefault.jpg"/>
          <p:cNvPicPr>
            <a:picLocks noChangeAspect="1" noChangeArrowheads="1"/>
          </p:cNvPicPr>
          <p:nvPr/>
        </p:nvPicPr>
        <p:blipFill>
          <a:blip r:embed="rId2" cstate="print"/>
          <a:srcRect/>
          <a:stretch>
            <a:fillRect/>
          </a:stretch>
        </p:blipFill>
        <p:spPr bwMode="auto">
          <a:xfrm>
            <a:off x="179512" y="188640"/>
            <a:ext cx="8784976" cy="6480720"/>
          </a:xfrm>
          <a:prstGeom prst="rect">
            <a:avLst/>
          </a:prstGeom>
          <a:noFill/>
        </p:spPr>
      </p:pic>
      <p:sp>
        <p:nvSpPr>
          <p:cNvPr id="4" name="Rectangle 4"/>
          <p:cNvSpPr>
            <a:spLocks noChangeArrowheads="1"/>
          </p:cNvSpPr>
          <p:nvPr/>
        </p:nvSpPr>
        <p:spPr bwMode="auto">
          <a:xfrm>
            <a:off x="251520" y="116632"/>
            <a:ext cx="8640960" cy="661720"/>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ctr">
              <a:lnSpc>
                <a:spcPct val="150000"/>
              </a:lnSpc>
            </a:pPr>
            <a:r>
              <a:rPr lang="tr-TR" sz="2200" dirty="0" smtClean="0">
                <a:latin typeface="Bahnschrift Light" pitchFamily="34" charset="0"/>
              </a:rPr>
              <a:t>İl bulma oyunu için idari haritaya ihtiyaç vardır.</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sz="1000"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467544" y="1700808"/>
            <a:ext cx="8136904" cy="3600400"/>
          </a:xfrm>
        </p:spPr>
        <p:txBody>
          <a:bodyPr>
            <a:normAutofit fontScale="90000"/>
          </a:bodyPr>
          <a:lstStyle/>
          <a:p>
            <a:pPr>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br>
              <a:rPr lang="tr-TR" sz="4900" dirty="0" smtClean="0">
                <a:solidFill>
                  <a:schemeClr val="bg1"/>
                </a:solidFill>
                <a:latin typeface="AR DARLING" pitchFamily="2" charset="0"/>
              </a:rPr>
            </a:br>
            <a:r>
              <a:rPr lang="tr-TR" sz="4900" dirty="0" smtClean="0">
                <a:solidFill>
                  <a:schemeClr val="bg1"/>
                </a:solidFill>
                <a:latin typeface="AR DARLING" pitchFamily="2" charset="0"/>
              </a:rPr>
              <a:t/>
            </a:r>
            <a:br>
              <a:rPr lang="tr-TR" sz="4900" dirty="0" smtClean="0">
                <a:solidFill>
                  <a:schemeClr val="bg1"/>
                </a:solidFill>
                <a:latin typeface="AR DARLING" pitchFamily="2" charset="0"/>
              </a:rPr>
            </a:br>
            <a:r>
              <a:rPr lang="tr-TR" sz="2800" dirty="0" smtClean="0"/>
              <a:t> </a:t>
            </a:r>
            <a:r>
              <a:rPr lang="tr-TR" sz="3100" dirty="0" smtClean="0">
                <a:solidFill>
                  <a:schemeClr val="bg1"/>
                </a:solidFill>
                <a:latin typeface="Bahnschrift Light" pitchFamily="34" charset="0"/>
              </a:rPr>
              <a:t>Belirli bir konuya yönelik olarak </a:t>
            </a:r>
            <a:r>
              <a:rPr lang="sv-SE" sz="3100" dirty="0" smtClean="0">
                <a:solidFill>
                  <a:schemeClr val="bg1"/>
                </a:solidFill>
                <a:latin typeface="Bahnschrift Light" pitchFamily="34" charset="0"/>
              </a:rPr>
              <a:t>çizilen haritalara </a:t>
            </a:r>
            <a:r>
              <a:rPr lang="sv-SE" sz="3100" dirty="0" smtClean="0">
                <a:solidFill>
                  <a:schemeClr val="accent5">
                    <a:lumMod val="60000"/>
                    <a:lumOff val="40000"/>
                  </a:schemeClr>
                </a:solidFill>
                <a:latin typeface="Bahnschrift Light" pitchFamily="34" charset="0"/>
              </a:rPr>
              <a:t>tematik harita </a:t>
            </a:r>
            <a:r>
              <a:rPr lang="sv-SE" sz="3100" dirty="0" smtClean="0">
                <a:solidFill>
                  <a:schemeClr val="bg1"/>
                </a:solidFill>
                <a:latin typeface="Bahnschrift Light" pitchFamily="34" charset="0"/>
              </a:rPr>
              <a:t>denir. </a:t>
            </a:r>
            <a:r>
              <a:rPr lang="tr-TR" sz="3100" dirty="0" smtClean="0">
                <a:solidFill>
                  <a:schemeClr val="bg1"/>
                </a:solidFill>
                <a:latin typeface="Bahnschrift Light" pitchFamily="34" charset="0"/>
              </a:rPr>
              <a:t>Genel haritalarda lokasyon ön plana çıkarken tematik haritalar belirli bir </a:t>
            </a:r>
            <a:r>
              <a:rPr lang="tr-TR" sz="3100" dirty="0" smtClean="0">
                <a:solidFill>
                  <a:schemeClr val="accent5">
                    <a:lumMod val="60000"/>
                    <a:lumOff val="40000"/>
                  </a:schemeClr>
                </a:solidFill>
                <a:latin typeface="Bahnschrift Light" pitchFamily="34" charset="0"/>
              </a:rPr>
              <a:t>konuya odaklı</a:t>
            </a:r>
            <a:r>
              <a:rPr lang="tr-TR" sz="3100" dirty="0" smtClean="0">
                <a:solidFill>
                  <a:schemeClr val="bg1"/>
                </a:solidFill>
                <a:latin typeface="Bahnschrift Light" pitchFamily="34" charset="0"/>
              </a:rPr>
              <a:t> olarak çizilir. </a:t>
            </a:r>
            <a:r>
              <a:rPr lang="tr-TR" sz="2900" dirty="0" smtClean="0">
                <a:solidFill>
                  <a:schemeClr val="bg1"/>
                </a:solidFill>
                <a:latin typeface="Bahnschrift Light" pitchFamily="34" charset="0"/>
              </a:rPr>
              <a:t/>
            </a:r>
            <a:br>
              <a:rPr lang="tr-TR" sz="2900" dirty="0" smtClean="0">
                <a:solidFill>
                  <a:schemeClr val="bg1"/>
                </a:solidFill>
                <a:latin typeface="Bahnschrift Light" pitchFamily="34" charset="0"/>
              </a:rPr>
            </a:br>
            <a:r>
              <a:rPr lang="tr-TR" sz="2900" dirty="0" smtClean="0">
                <a:solidFill>
                  <a:schemeClr val="bg1"/>
                </a:solidFill>
                <a:latin typeface="Bahnschrift Light" pitchFamily="34" charset="0"/>
              </a:rPr>
              <a:t> </a:t>
            </a:r>
            <a:r>
              <a:rPr lang="tr-TR" sz="2900" b="1" dirty="0" smtClean="0">
                <a:solidFill>
                  <a:schemeClr val="bg1"/>
                </a:solidFill>
                <a:latin typeface="Bahnschrift Light" pitchFamily="34" charset="0"/>
              </a:rPr>
              <a:t/>
            </a:r>
            <a:br>
              <a:rPr lang="tr-TR" sz="2900" b="1" dirty="0" smtClean="0">
                <a:solidFill>
                  <a:schemeClr val="bg1"/>
                </a:solidFill>
                <a:latin typeface="Bahnschrift Light" pitchFamily="34" charset="0"/>
              </a:rPr>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467544" y="548680"/>
            <a:ext cx="8136904" cy="4752528"/>
          </a:xfrm>
        </p:spPr>
        <p:txBody>
          <a:bodyPr>
            <a:normAutofit fontScale="90000"/>
          </a:bodyPr>
          <a:lstStyle/>
          <a:p>
            <a:pPr>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br>
              <a:rPr lang="tr-TR" sz="4900" dirty="0" smtClean="0">
                <a:solidFill>
                  <a:schemeClr val="bg1"/>
                </a:solidFill>
                <a:latin typeface="AR DARLING" pitchFamily="2" charset="0"/>
              </a:rPr>
            </a:br>
            <a:r>
              <a:rPr lang="tr-TR" sz="4900" dirty="0" smtClean="0">
                <a:solidFill>
                  <a:schemeClr val="bg1"/>
                </a:solidFill>
                <a:latin typeface="AR DARLING" pitchFamily="2" charset="0"/>
              </a:rPr>
              <a:t/>
            </a:r>
            <a:br>
              <a:rPr lang="tr-TR" sz="49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3600" dirty="0" smtClean="0">
                <a:solidFill>
                  <a:schemeClr val="bg1"/>
                </a:solidFill>
                <a:latin typeface="Bahnschrift Light" pitchFamily="34" charset="0"/>
              </a:rPr>
              <a:t>  Haritalarda oluşan  hataları en aza   </a:t>
            </a:r>
            <a:br>
              <a:rPr lang="tr-TR" sz="3600" dirty="0" smtClean="0">
                <a:solidFill>
                  <a:schemeClr val="bg1"/>
                </a:solidFill>
                <a:latin typeface="Bahnschrift Light" pitchFamily="34" charset="0"/>
              </a:rPr>
            </a:br>
            <a:r>
              <a:rPr lang="tr-TR" sz="3600" dirty="0" smtClean="0">
                <a:solidFill>
                  <a:schemeClr val="bg1"/>
                </a:solidFill>
                <a:latin typeface="Bahnschrift Light" pitchFamily="34" charset="0"/>
              </a:rPr>
              <a:t>   indirgemek amacıyla geliştirilen harita  </a:t>
            </a:r>
            <a:br>
              <a:rPr lang="tr-TR" sz="3600" dirty="0" smtClean="0">
                <a:solidFill>
                  <a:schemeClr val="bg1"/>
                </a:solidFill>
                <a:latin typeface="Bahnschrift Light" pitchFamily="34" charset="0"/>
              </a:rPr>
            </a:br>
            <a:r>
              <a:rPr lang="tr-TR" sz="3600" dirty="0" smtClean="0">
                <a:solidFill>
                  <a:schemeClr val="bg1"/>
                </a:solidFill>
                <a:latin typeface="Bahnschrift Light" pitchFamily="34" charset="0"/>
              </a:rPr>
              <a:t>    çizim yöntemlerine </a:t>
            </a:r>
            <a:r>
              <a:rPr lang="tr-TR" sz="3600" b="1" dirty="0" smtClean="0">
                <a:solidFill>
                  <a:schemeClr val="accent5">
                    <a:lumMod val="60000"/>
                    <a:lumOff val="40000"/>
                  </a:schemeClr>
                </a:solidFill>
                <a:latin typeface="Bahnschrift Light" pitchFamily="34" charset="0"/>
              </a:rPr>
              <a:t>projeksiyon</a:t>
            </a:r>
            <a:br>
              <a:rPr lang="tr-TR" sz="3600" b="1" dirty="0" smtClean="0">
                <a:solidFill>
                  <a:schemeClr val="accent5">
                    <a:lumMod val="60000"/>
                    <a:lumOff val="40000"/>
                  </a:schemeClr>
                </a:solidFill>
                <a:latin typeface="Bahnschrift Light" pitchFamily="34" charset="0"/>
              </a:rPr>
            </a:br>
            <a:r>
              <a:rPr lang="tr-TR" sz="3600" dirty="0" smtClean="0">
                <a:solidFill>
                  <a:schemeClr val="accent5">
                    <a:lumMod val="60000"/>
                    <a:lumOff val="40000"/>
                  </a:schemeClr>
                </a:solidFill>
                <a:latin typeface="Bahnschrift Light" pitchFamily="34" charset="0"/>
              </a:rPr>
              <a:t>yöntemleri</a:t>
            </a:r>
            <a:r>
              <a:rPr lang="tr-TR" sz="3600" dirty="0" smtClean="0">
                <a:solidFill>
                  <a:schemeClr val="bg1"/>
                </a:solidFill>
                <a:latin typeface="Bahnschrift Light" pitchFamily="34" charset="0"/>
              </a:rPr>
              <a:t> adı verilir. </a:t>
            </a:r>
            <a:r>
              <a:rPr lang="tr-TR" sz="3600" dirty="0" smtClean="0">
                <a:solidFill>
                  <a:schemeClr val="bg1"/>
                </a:solidFill>
              </a:rPr>
              <a:t/>
            </a:r>
            <a:br>
              <a:rPr lang="tr-TR" sz="3600" dirty="0" smtClean="0">
                <a:solidFill>
                  <a:schemeClr val="bg1"/>
                </a:solidFill>
              </a:rPr>
            </a:br>
            <a:r>
              <a:rPr lang="tr-TR" sz="36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467544" y="1700808"/>
            <a:ext cx="8136904" cy="3600400"/>
          </a:xfrm>
        </p:spPr>
        <p:txBody>
          <a:bodyPr>
            <a:normAutofit fontScale="90000"/>
          </a:bodyPr>
          <a:lstStyle/>
          <a:p>
            <a:pPr>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br>
              <a:rPr lang="tr-TR" sz="4900" dirty="0" smtClean="0">
                <a:solidFill>
                  <a:schemeClr val="bg1"/>
                </a:solidFill>
                <a:latin typeface="AR DARLING" pitchFamily="2" charset="0"/>
              </a:rPr>
            </a:br>
            <a:r>
              <a:rPr lang="tr-TR" sz="4900" dirty="0" smtClean="0">
                <a:solidFill>
                  <a:schemeClr val="bg1"/>
                </a:solidFill>
                <a:latin typeface="AR DARLING" pitchFamily="2" charset="0"/>
              </a:rPr>
              <a:t/>
            </a:r>
            <a:br>
              <a:rPr lang="tr-TR" sz="4900" dirty="0" smtClean="0">
                <a:solidFill>
                  <a:schemeClr val="bg1"/>
                </a:solidFill>
                <a:latin typeface="AR DARLING" pitchFamily="2" charset="0"/>
              </a:rPr>
            </a:br>
            <a:r>
              <a:rPr lang="tr-TR" sz="3600" dirty="0" smtClean="0">
                <a:solidFill>
                  <a:schemeClr val="bg1"/>
                </a:solidFill>
                <a:latin typeface="Bahnschrift SemiLight" pitchFamily="34" charset="0"/>
              </a:rPr>
              <a:t> Belirli bir </a:t>
            </a:r>
            <a:r>
              <a:rPr lang="tr-TR" sz="3600" dirty="0" smtClean="0">
                <a:solidFill>
                  <a:schemeClr val="accent5">
                    <a:lumMod val="40000"/>
                    <a:lumOff val="60000"/>
                  </a:schemeClr>
                </a:solidFill>
                <a:latin typeface="Bahnschrift SemiLight" pitchFamily="34" charset="0"/>
              </a:rPr>
              <a:t>konuda</a:t>
            </a:r>
            <a:r>
              <a:rPr lang="tr-TR" sz="3600" dirty="0" smtClean="0">
                <a:solidFill>
                  <a:schemeClr val="bg1"/>
                </a:solidFill>
                <a:latin typeface="Bahnschrift SemiLight" pitchFamily="34" charset="0"/>
              </a:rPr>
              <a:t>, o konunun </a:t>
            </a:r>
            <a:r>
              <a:rPr lang="tr-TR" sz="3600" dirty="0" smtClean="0">
                <a:solidFill>
                  <a:schemeClr val="accent5">
                    <a:lumMod val="40000"/>
                    <a:lumOff val="60000"/>
                  </a:schemeClr>
                </a:solidFill>
                <a:latin typeface="Bahnschrift SemiLight" pitchFamily="34" charset="0"/>
              </a:rPr>
              <a:t>uzmanı </a:t>
            </a:r>
            <a:r>
              <a:rPr lang="tr-TR" sz="3600" dirty="0" smtClean="0">
                <a:solidFill>
                  <a:schemeClr val="bg1"/>
                </a:solidFill>
                <a:latin typeface="Bahnschrift SemiLight" pitchFamily="34" charset="0"/>
              </a:rPr>
              <a:t>tarafından hazırlanan haritalardır. </a:t>
            </a:r>
            <a:r>
              <a:rPr lang="tr-TR" sz="2900" dirty="0" smtClean="0">
                <a:solidFill>
                  <a:schemeClr val="bg1"/>
                </a:solidFill>
                <a:latin typeface="Bahnschrift Light" pitchFamily="34" charset="0"/>
              </a:rPr>
              <a:t/>
            </a:r>
            <a:br>
              <a:rPr lang="tr-TR" sz="2900" dirty="0" smtClean="0">
                <a:solidFill>
                  <a:schemeClr val="bg1"/>
                </a:solidFill>
                <a:latin typeface="Bahnschrift Light" pitchFamily="34" charset="0"/>
              </a:rPr>
            </a:br>
            <a:r>
              <a:rPr lang="tr-TR" sz="2900" dirty="0" smtClean="0">
                <a:solidFill>
                  <a:schemeClr val="bg1"/>
                </a:solidFill>
                <a:latin typeface="Bahnschrift Light" pitchFamily="34" charset="0"/>
              </a:rPr>
              <a:t> </a:t>
            </a:r>
            <a:r>
              <a:rPr lang="tr-TR" sz="2900" b="1" dirty="0" smtClean="0">
                <a:solidFill>
                  <a:schemeClr val="bg1"/>
                </a:solidFill>
                <a:latin typeface="Bahnschrift Light" pitchFamily="34" charset="0"/>
              </a:rPr>
              <a:t/>
            </a:r>
            <a:br>
              <a:rPr lang="tr-TR" sz="2900" b="1" dirty="0" smtClean="0">
                <a:solidFill>
                  <a:schemeClr val="bg1"/>
                </a:solidFill>
                <a:latin typeface="Bahnschrift Light" pitchFamily="34" charset="0"/>
              </a:rPr>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179512" y="5972462"/>
            <a:ext cx="8784976" cy="661720"/>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lnSpc>
                <a:spcPct val="150000"/>
              </a:lnSpc>
            </a:pPr>
            <a:r>
              <a:rPr lang="tr-TR" sz="2200" dirty="0" smtClean="0">
                <a:latin typeface="Bahnschrift Light" pitchFamily="34" charset="0"/>
              </a:rPr>
              <a:t>Tematik haritalara örnek;  Türkiye Jeotermal Kaynaklar Haritası</a:t>
            </a:r>
            <a:endParaRPr lang="tr-TR" sz="2600" dirty="0" smtClean="0">
              <a:latin typeface="Monotype Corsiva"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sz="1000"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6" name="Picture 2" descr="türkiye jeotermal haritası ile ilgili görsel sonucu"/>
          <p:cNvPicPr>
            <a:picLocks noChangeAspect="1" noChangeArrowheads="1"/>
          </p:cNvPicPr>
          <p:nvPr/>
        </p:nvPicPr>
        <p:blipFill>
          <a:blip r:embed="rId2" cstate="print"/>
          <a:srcRect/>
          <a:stretch>
            <a:fillRect/>
          </a:stretch>
        </p:blipFill>
        <p:spPr bwMode="auto">
          <a:xfrm>
            <a:off x="0" y="476672"/>
            <a:ext cx="9144000" cy="5616624"/>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899592" y="1268760"/>
            <a:ext cx="7272808" cy="3600400"/>
          </a:xfrm>
        </p:spPr>
        <p:txBody>
          <a:bodyPr>
            <a:normAutofit fontScale="90000"/>
          </a:bodyPr>
          <a:lstStyle/>
          <a:p>
            <a:pPr>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br>
              <a:rPr lang="tr-TR" sz="4900" dirty="0" smtClean="0">
                <a:solidFill>
                  <a:schemeClr val="bg1"/>
                </a:solidFill>
                <a:latin typeface="AR DARLING" pitchFamily="2" charset="0"/>
              </a:rPr>
            </a:br>
            <a:r>
              <a:rPr lang="tr-TR" sz="4900" dirty="0" smtClean="0">
                <a:solidFill>
                  <a:schemeClr val="bg1"/>
                </a:solidFill>
                <a:latin typeface="AR DARLING" pitchFamily="2" charset="0"/>
              </a:rPr>
              <a:t/>
            </a:r>
            <a:br>
              <a:rPr lang="tr-TR" sz="4900" dirty="0" smtClean="0">
                <a:solidFill>
                  <a:schemeClr val="bg1"/>
                </a:solidFill>
                <a:latin typeface="AR DARLING" pitchFamily="2" charset="0"/>
              </a:rPr>
            </a:br>
            <a:r>
              <a:rPr lang="tr-TR" sz="2800" dirty="0" smtClean="0"/>
              <a:t> </a:t>
            </a:r>
            <a:br>
              <a:rPr lang="tr-TR" sz="2800" dirty="0" smtClean="0"/>
            </a:br>
            <a:r>
              <a:rPr lang="tr-TR" sz="2800" dirty="0" smtClean="0">
                <a:solidFill>
                  <a:schemeClr val="bg1"/>
                </a:solidFill>
                <a:latin typeface="Bahnschrift SemiLight" pitchFamily="34" charset="0"/>
              </a:rPr>
              <a:t>Tematik haritalar ise topoğrafik altlık harita üzerine o bölge ile ilgili mekânsal verilerin (jeoloji, maden, ulaşım, sıcaklık, basınç, denizcilik, turizm vb.) aktarılmasıyla oluşan haritalardır. </a:t>
            </a:r>
            <a:r>
              <a:rPr lang="tr-TR" sz="2900" dirty="0" smtClean="0">
                <a:solidFill>
                  <a:schemeClr val="bg1"/>
                </a:solidFill>
                <a:latin typeface="Bahnschrift SemiLight" pitchFamily="34" charset="0"/>
              </a:rPr>
              <a:t/>
            </a:r>
            <a:br>
              <a:rPr lang="tr-TR" sz="2900" dirty="0" smtClean="0">
                <a:solidFill>
                  <a:schemeClr val="bg1"/>
                </a:solidFill>
                <a:latin typeface="Bahnschrift SemiLight" pitchFamily="34" charset="0"/>
              </a:rPr>
            </a:br>
            <a:r>
              <a:rPr lang="tr-TR" sz="2900" dirty="0" smtClean="0">
                <a:solidFill>
                  <a:schemeClr val="bg1"/>
                </a:solidFill>
                <a:latin typeface="Bahnschrift SemiLight" pitchFamily="34" charset="0"/>
              </a:rPr>
              <a:t> </a:t>
            </a:r>
            <a:r>
              <a:rPr lang="tr-TR" sz="2900" b="1" dirty="0" smtClean="0">
                <a:solidFill>
                  <a:schemeClr val="bg1"/>
                </a:solidFill>
                <a:latin typeface="Bahnschrift Light" pitchFamily="34" charset="0"/>
              </a:rPr>
              <a:t/>
            </a:r>
            <a:br>
              <a:rPr lang="tr-TR" sz="2900" b="1" dirty="0" smtClean="0">
                <a:solidFill>
                  <a:schemeClr val="bg1"/>
                </a:solidFill>
                <a:latin typeface="Bahnschrift Light" pitchFamily="34" charset="0"/>
              </a:rPr>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2" descr="https://cdn1.ntv.com.tr/gorsel/i0tSAqiWuEC6S_jbTAnVug.jpg?width=960&amp;mode=crop&amp;scale=both"/>
          <p:cNvPicPr>
            <a:picLocks noChangeAspect="1" noChangeArrowheads="1"/>
          </p:cNvPicPr>
          <p:nvPr/>
        </p:nvPicPr>
        <p:blipFill>
          <a:blip r:embed="rId2" cstate="print"/>
          <a:srcRect/>
          <a:stretch>
            <a:fillRect/>
          </a:stretch>
        </p:blipFill>
        <p:spPr bwMode="auto">
          <a:xfrm>
            <a:off x="0" y="116632"/>
            <a:ext cx="9144000" cy="6408712"/>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20" name="Picture 4" descr="https://depremzemin.ibb.istanbul/wp-content/uploads/2020/06/Istanbul.HidrojeolojiHarita2-1030x728.jpg"/>
          <p:cNvPicPr>
            <a:picLocks noChangeAspect="1" noChangeArrowheads="1"/>
          </p:cNvPicPr>
          <p:nvPr/>
        </p:nvPicPr>
        <p:blipFill>
          <a:blip r:embed="rId2" cstate="print"/>
          <a:srcRect l="1606" t="5042" r="2002" b="3274"/>
          <a:stretch>
            <a:fillRect/>
          </a:stretch>
        </p:blipFill>
        <p:spPr bwMode="auto">
          <a:xfrm>
            <a:off x="179512" y="404664"/>
            <a:ext cx="8784976" cy="612068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p:cNvPicPr>
            <a:picLocks noChangeAspect="1" noChangeArrowheads="1"/>
          </p:cNvPicPr>
          <p:nvPr/>
        </p:nvPicPr>
        <p:blipFill>
          <a:blip r:embed="rId2" cstate="print"/>
          <a:srcRect l="20750" t="18703" r="22800" b="6486"/>
          <a:stretch>
            <a:fillRect/>
          </a:stretch>
        </p:blipFill>
        <p:spPr bwMode="auto">
          <a:xfrm>
            <a:off x="323528" y="0"/>
            <a:ext cx="8640960" cy="6597352"/>
          </a:xfrm>
          <a:prstGeom prst="rect">
            <a:avLst/>
          </a:prstGeom>
          <a:noFill/>
          <a:ln w="9525">
            <a:noFill/>
            <a:miter lim="800000"/>
            <a:headEnd/>
            <a:tailEnd/>
          </a:ln>
        </p:spPr>
      </p:pic>
      <p:sp>
        <p:nvSpPr>
          <p:cNvPr id="4" name="3 Metin kutusu"/>
          <p:cNvSpPr txBox="1"/>
          <p:nvPr/>
        </p:nvSpPr>
        <p:spPr>
          <a:xfrm>
            <a:off x="1115616" y="476672"/>
            <a:ext cx="1800200" cy="523220"/>
          </a:xfrm>
          <a:prstGeom prst="rect">
            <a:avLst/>
          </a:prstGeom>
          <a:solidFill>
            <a:schemeClr val="bg1"/>
          </a:solidFill>
        </p:spPr>
        <p:txBody>
          <a:bodyPr wrap="square" rtlCol="0">
            <a:spAutoFit/>
          </a:bodyPr>
          <a:lstStyle/>
          <a:p>
            <a:r>
              <a:rPr lang="tr-TR" sz="2800" dirty="0" smtClean="0">
                <a:solidFill>
                  <a:srgbClr val="FF0000"/>
                </a:solidFill>
                <a:latin typeface="Bahnschrift Light" pitchFamily="34" charset="0"/>
              </a:rPr>
              <a:t>Sayfa 70</a:t>
            </a:r>
            <a:endParaRPr lang="tr-TR" sz="2800" dirty="0">
              <a:solidFill>
                <a:srgbClr val="FF0000"/>
              </a:solidFill>
              <a:latin typeface="Bahnschrift Light"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p:cNvPicPr>
            <a:picLocks noChangeAspect="1" noChangeArrowheads="1"/>
          </p:cNvPicPr>
          <p:nvPr/>
        </p:nvPicPr>
        <p:blipFill>
          <a:blip r:embed="rId2" cstate="print"/>
          <a:srcRect l="21857" t="34078" r="26120" b="9813"/>
          <a:stretch>
            <a:fillRect/>
          </a:stretch>
        </p:blipFill>
        <p:spPr bwMode="auto">
          <a:xfrm>
            <a:off x="179512" y="404664"/>
            <a:ext cx="8712968" cy="60486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260648"/>
            <a:ext cx="9144000" cy="1196752"/>
          </a:xfrm>
        </p:spPr>
        <p:txBody>
          <a:bodyPr>
            <a:noAutofit/>
          </a:bodyPr>
          <a:lstStyle/>
          <a:p>
            <a:r>
              <a:rPr lang="tr-TR" sz="4800" b="1" dirty="0" smtClean="0">
                <a:latin typeface="Calibri Light" pitchFamily="34" charset="0"/>
                <a:cs typeface="Calibri Light" pitchFamily="34" charset="0"/>
              </a:rPr>
              <a:t>ÖLÇEK NEDİR?</a:t>
            </a:r>
            <a:endParaRPr lang="tr-TR" sz="4800"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251520" y="3472458"/>
            <a:ext cx="8568952" cy="3385542"/>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lnSpc>
                <a:spcPct val="150000"/>
              </a:lnSpc>
            </a:pPr>
            <a:r>
              <a:rPr lang="tr-TR" sz="2200" dirty="0" smtClean="0">
                <a:latin typeface="Bahnschrift SemiLight" pitchFamily="34" charset="0"/>
              </a:rPr>
              <a:t>Dünya üzerindeki bir yerin haritası oluşturulurken o yere ait özelliklerin tamamının bire bir olarak haritaya aktarılması mümkün değildir. Örneğin Dünya’nın bire bir ölçülerinde haritası çizilmek istense Dünya’nın evrende kapladığı alan kadar bir kâğıda ihtiyaç duyulurdu. Bu nedenle haritası çizilmek istenen yerin belli bir oranda küçültülmesine ihtiyaç vardır .</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sz="2200"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tr-TR" sz="2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2"/>
          <p:cNvPicPr>
            <a:picLocks noChangeAspect="1" noChangeArrowheads="1"/>
          </p:cNvPicPr>
          <p:nvPr/>
        </p:nvPicPr>
        <p:blipFill>
          <a:blip r:embed="rId2" cstate="print"/>
          <a:srcRect/>
          <a:stretch>
            <a:fillRect/>
          </a:stretch>
        </p:blipFill>
        <p:spPr bwMode="auto">
          <a:xfrm>
            <a:off x="251520" y="260648"/>
            <a:ext cx="8640960" cy="316835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2" descr="Ferrari 458 Italia - 6 settembre 2019 - Autogespot"/>
          <p:cNvPicPr>
            <a:picLocks noChangeAspect="1" noChangeArrowheads="1"/>
          </p:cNvPicPr>
          <p:nvPr/>
        </p:nvPicPr>
        <p:blipFill>
          <a:blip r:embed="rId2" cstate="print"/>
          <a:srcRect/>
          <a:stretch>
            <a:fillRect/>
          </a:stretch>
        </p:blipFill>
        <p:spPr bwMode="auto">
          <a:xfrm>
            <a:off x="179512" y="188640"/>
            <a:ext cx="8746432" cy="648072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92" name="Picture 4" descr="Why &quot;100% correct map&quot; does not exist in this world? - GIGAZINE"/>
          <p:cNvPicPr>
            <a:picLocks noChangeAspect="1" noChangeArrowheads="1"/>
          </p:cNvPicPr>
          <p:nvPr/>
        </p:nvPicPr>
        <p:blipFill>
          <a:blip r:embed="rId2" cstate="print"/>
          <a:srcRect/>
          <a:stretch>
            <a:fillRect/>
          </a:stretch>
        </p:blipFill>
        <p:spPr bwMode="auto">
          <a:xfrm>
            <a:off x="251520" y="260648"/>
            <a:ext cx="8640960" cy="6336704"/>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ttps://www.diecastturk.com/images/olcektablosu.jpg"/>
          <p:cNvPicPr>
            <a:picLocks noChangeAspect="1" noChangeArrowheads="1"/>
          </p:cNvPicPr>
          <p:nvPr/>
        </p:nvPicPr>
        <p:blipFill>
          <a:blip r:embed="rId2" cstate="print"/>
          <a:srcRect b="6098"/>
          <a:stretch>
            <a:fillRect/>
          </a:stretch>
        </p:blipFill>
        <p:spPr bwMode="auto">
          <a:xfrm>
            <a:off x="179512" y="188640"/>
            <a:ext cx="8784976" cy="6480720"/>
          </a:xfrm>
          <a:prstGeom prst="rect">
            <a:avLst/>
          </a:prstGeom>
          <a:noFill/>
        </p:spPr>
      </p:pic>
      <p:sp>
        <p:nvSpPr>
          <p:cNvPr id="5" name="4 Dikdörtgen"/>
          <p:cNvSpPr/>
          <p:nvPr/>
        </p:nvSpPr>
        <p:spPr>
          <a:xfrm>
            <a:off x="467544" y="5517232"/>
            <a:ext cx="4392488" cy="1015663"/>
          </a:xfrm>
          <a:prstGeom prst="rect">
            <a:avLst/>
          </a:prstGeom>
        </p:spPr>
        <p:txBody>
          <a:bodyPr wrap="square">
            <a:spAutoFit/>
          </a:bodyPr>
          <a:lstStyle/>
          <a:p>
            <a:pPr algn="just">
              <a:lnSpc>
                <a:spcPct val="150000"/>
              </a:lnSpc>
            </a:pPr>
            <a:r>
              <a:rPr lang="tr-TR" sz="2000" dirty="0" smtClean="0">
                <a:latin typeface="Bahnschrift Light" pitchFamily="34" charset="0"/>
              </a:rPr>
              <a:t>Ölçeğin paydasındaki rakam arttıkça ayrıntı azalır.(Küçülür)</a:t>
            </a:r>
            <a:endParaRPr lang="tr-TR" sz="24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467544" y="1556792"/>
            <a:ext cx="8136904" cy="4392488"/>
          </a:xfrm>
        </p:spPr>
        <p:txBody>
          <a:bodyPr>
            <a:normAutofit fontScale="90000"/>
          </a:bodyPr>
          <a:lstStyle/>
          <a:p>
            <a:pPr>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br>
              <a:rPr lang="tr-TR" sz="4900" dirty="0" smtClean="0">
                <a:solidFill>
                  <a:schemeClr val="bg1"/>
                </a:solidFill>
                <a:latin typeface="AR DARLING" pitchFamily="2" charset="0"/>
              </a:rPr>
            </a:br>
            <a:r>
              <a:rPr lang="tr-TR" sz="4900" dirty="0" smtClean="0">
                <a:solidFill>
                  <a:schemeClr val="bg1"/>
                </a:solidFill>
                <a:latin typeface="AR DARLING" pitchFamily="2" charset="0"/>
              </a:rPr>
              <a:t/>
            </a:r>
            <a:br>
              <a:rPr lang="tr-TR" sz="49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3600" dirty="0" smtClean="0">
                <a:solidFill>
                  <a:schemeClr val="bg1"/>
                </a:solidFill>
              </a:rPr>
              <a:t/>
            </a:r>
            <a:br>
              <a:rPr lang="tr-TR" sz="3600" dirty="0" smtClean="0">
                <a:solidFill>
                  <a:schemeClr val="bg1"/>
                </a:solidFill>
              </a:rPr>
            </a:br>
            <a:r>
              <a:rPr lang="tr-TR" sz="32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
        <p:nvSpPr>
          <p:cNvPr id="4" name="3 Dikdörtgen"/>
          <p:cNvSpPr/>
          <p:nvPr/>
        </p:nvSpPr>
        <p:spPr>
          <a:xfrm>
            <a:off x="683568" y="548680"/>
            <a:ext cx="7920880" cy="1938992"/>
          </a:xfrm>
          <a:prstGeom prst="rect">
            <a:avLst/>
          </a:prstGeom>
        </p:spPr>
        <p:txBody>
          <a:bodyPr wrap="square">
            <a:spAutoFit/>
          </a:bodyPr>
          <a:lstStyle/>
          <a:p>
            <a:pPr algn="ctr">
              <a:lnSpc>
                <a:spcPct val="150000"/>
              </a:lnSpc>
            </a:pPr>
            <a:r>
              <a:rPr lang="tr-TR" sz="4800" dirty="0" smtClean="0">
                <a:solidFill>
                  <a:schemeClr val="bg1"/>
                </a:solidFill>
                <a:latin typeface="AR DARLING" pitchFamily="2" charset="0"/>
              </a:rPr>
              <a:t>ÖLÇEK  </a:t>
            </a:r>
          </a:p>
          <a:p>
            <a:pPr algn="ctr">
              <a:lnSpc>
                <a:spcPct val="150000"/>
              </a:lnSpc>
            </a:pPr>
            <a:endParaRPr lang="tr-TR" sz="3200" dirty="0"/>
          </a:p>
        </p:txBody>
      </p:sp>
      <p:pic>
        <p:nvPicPr>
          <p:cNvPr id="61444" name="Picture 4" descr="ölçek png ile ilgili görsel sonucu"/>
          <p:cNvPicPr>
            <a:picLocks noChangeAspect="1" noChangeArrowheads="1"/>
          </p:cNvPicPr>
          <p:nvPr/>
        </p:nvPicPr>
        <p:blipFill>
          <a:blip r:embed="rId3" cstate="print"/>
          <a:srcRect/>
          <a:stretch>
            <a:fillRect/>
          </a:stretch>
        </p:blipFill>
        <p:spPr bwMode="auto">
          <a:xfrm>
            <a:off x="5004048" y="3068960"/>
            <a:ext cx="3359040" cy="941656"/>
          </a:xfrm>
          <a:prstGeom prst="rect">
            <a:avLst/>
          </a:prstGeom>
          <a:noFill/>
        </p:spPr>
      </p:pic>
      <p:cxnSp>
        <p:nvCxnSpPr>
          <p:cNvPr id="10" name="9 Düz Bağlayıcı"/>
          <p:cNvCxnSpPr/>
          <p:nvPr/>
        </p:nvCxnSpPr>
        <p:spPr>
          <a:xfrm>
            <a:off x="1403648" y="3212976"/>
            <a:ext cx="1872208"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10 Metin kutusu"/>
          <p:cNvSpPr txBox="1"/>
          <p:nvPr/>
        </p:nvSpPr>
        <p:spPr>
          <a:xfrm>
            <a:off x="1403648" y="2636912"/>
            <a:ext cx="1944216" cy="553998"/>
          </a:xfrm>
          <a:prstGeom prst="rect">
            <a:avLst/>
          </a:prstGeom>
          <a:noFill/>
        </p:spPr>
        <p:txBody>
          <a:bodyPr wrap="square" rtlCol="0">
            <a:spAutoFit/>
          </a:bodyPr>
          <a:lstStyle/>
          <a:p>
            <a:pPr algn="ctr"/>
            <a:r>
              <a:rPr lang="tr-TR" sz="3000" dirty="0" smtClean="0">
                <a:solidFill>
                  <a:schemeClr val="bg1"/>
                </a:solidFill>
              </a:rPr>
              <a:t>1</a:t>
            </a:r>
            <a:endParaRPr lang="tr-TR" sz="3000" dirty="0">
              <a:solidFill>
                <a:schemeClr val="bg1"/>
              </a:solidFill>
            </a:endParaRPr>
          </a:p>
        </p:txBody>
      </p:sp>
      <p:sp>
        <p:nvSpPr>
          <p:cNvPr id="12" name="11 Metin kutusu"/>
          <p:cNvSpPr txBox="1"/>
          <p:nvPr/>
        </p:nvSpPr>
        <p:spPr>
          <a:xfrm>
            <a:off x="1403648" y="3140968"/>
            <a:ext cx="1944216" cy="553998"/>
          </a:xfrm>
          <a:prstGeom prst="rect">
            <a:avLst/>
          </a:prstGeom>
          <a:noFill/>
        </p:spPr>
        <p:txBody>
          <a:bodyPr wrap="square" rtlCol="0">
            <a:spAutoFit/>
          </a:bodyPr>
          <a:lstStyle/>
          <a:p>
            <a:pPr algn="ctr"/>
            <a:r>
              <a:rPr lang="tr-TR" sz="3000" dirty="0" smtClean="0">
                <a:solidFill>
                  <a:schemeClr val="bg1"/>
                </a:solidFill>
              </a:rPr>
              <a:t>500.000</a:t>
            </a:r>
            <a:endParaRPr lang="tr-TR" sz="3000" dirty="0">
              <a:solidFill>
                <a:schemeClr val="bg1"/>
              </a:solidFill>
            </a:endParaRPr>
          </a:p>
        </p:txBody>
      </p:sp>
      <p:cxnSp>
        <p:nvCxnSpPr>
          <p:cNvPr id="20" name="19 Düz Ok Bağlayıcısı"/>
          <p:cNvCxnSpPr/>
          <p:nvPr/>
        </p:nvCxnSpPr>
        <p:spPr>
          <a:xfrm flipH="1">
            <a:off x="2987824" y="1916832"/>
            <a:ext cx="1368152" cy="864096"/>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2" name="21 Düz Ok Bağlayıcısı"/>
          <p:cNvCxnSpPr/>
          <p:nvPr/>
        </p:nvCxnSpPr>
        <p:spPr>
          <a:xfrm>
            <a:off x="4788024" y="1916832"/>
            <a:ext cx="1080120" cy="1008112"/>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5" name="1 Başlık"/>
          <p:cNvSpPr txBox="1">
            <a:spLocks/>
          </p:cNvSpPr>
          <p:nvPr/>
        </p:nvSpPr>
        <p:spPr>
          <a:xfrm>
            <a:off x="1115616" y="3717032"/>
            <a:ext cx="3168352" cy="936104"/>
          </a:xfrm>
          <a:prstGeom prst="rect">
            <a:avLst/>
          </a:prstGeom>
        </p:spPr>
        <p:txBody>
          <a:bodyPr vert="horz" lIns="91440" tIns="45720" rIns="91440" bIns="45720" rtlCol="0" anchor="ctr">
            <a:normAutofit fontScale="25000" lnSpcReduction="20000"/>
          </a:bodyPr>
          <a:lstStyle/>
          <a:p>
            <a:pPr marL="0" marR="0" lvl="0" indent="0" defTabSz="914400" rtl="0" eaLnBrk="1" fontAlgn="auto" latinLnBrk="0" hangingPunct="1">
              <a:lnSpc>
                <a:spcPct val="150000"/>
              </a:lnSpc>
              <a:spcBef>
                <a:spcPct val="0"/>
              </a:spcBef>
              <a:spcAft>
                <a:spcPts val="0"/>
              </a:spcAft>
              <a:buClrTx/>
              <a:buSzTx/>
              <a:buFontTx/>
              <a:buNone/>
              <a:tabLst/>
              <a:defRPr/>
            </a:pPr>
            <a:r>
              <a:rPr kumimoji="0" lang="tr-TR" sz="4900" b="0" i="0" u="none" strike="noStrike" kern="1200" cap="none" spc="0" normalizeH="0" baseline="0" noProof="0" dirty="0" smtClean="0">
                <a:ln>
                  <a:noFill/>
                </a:ln>
                <a:solidFill>
                  <a:schemeClr val="bg1"/>
                </a:solidFill>
                <a:effectLst/>
                <a:uLnTx/>
                <a:uFillTx/>
                <a:latin typeface="+mj-lt"/>
                <a:ea typeface="+mj-ea"/>
                <a:cs typeface="+mj-cs"/>
              </a:rPr>
              <a:t/>
            </a:r>
            <a:br>
              <a:rPr kumimoji="0" lang="tr-TR" sz="4900" b="0" i="0" u="none" strike="noStrike" kern="1200" cap="none" spc="0" normalizeH="0" baseline="0" noProof="0" dirty="0" smtClean="0">
                <a:ln>
                  <a:noFill/>
                </a:ln>
                <a:solidFill>
                  <a:schemeClr val="bg1"/>
                </a:solidFill>
                <a:effectLst/>
                <a:uLnTx/>
                <a:uFillTx/>
                <a:latin typeface="+mj-lt"/>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endPar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endParaRPr>
          </a:p>
          <a:p>
            <a:pPr marL="0" marR="0" lvl="0" indent="0" defTabSz="914400" rtl="0" eaLnBrk="1" fontAlgn="auto" latinLnBrk="0" hangingPunct="1">
              <a:lnSpc>
                <a:spcPct val="150000"/>
              </a:lnSpc>
              <a:spcBef>
                <a:spcPct val="0"/>
              </a:spcBef>
              <a:spcAft>
                <a:spcPts val="0"/>
              </a:spcAft>
              <a:buClrTx/>
              <a:buSzTx/>
              <a:buFontTx/>
              <a:buNone/>
              <a:tabLst/>
              <a:defRPr/>
            </a:pPr>
            <a:r>
              <a:rPr lang="tr-TR" sz="4000" dirty="0" smtClean="0">
                <a:solidFill>
                  <a:schemeClr val="bg1"/>
                </a:solidFill>
                <a:latin typeface="AR DARLING" pitchFamily="2" charset="0"/>
                <a:ea typeface="+mj-ea"/>
                <a:cs typeface="+mj-cs"/>
              </a:rPr>
              <a:t>          </a:t>
            </a:r>
            <a:endParaRPr lang="tr-TR" sz="14400" u="sng" dirty="0" smtClean="0">
              <a:solidFill>
                <a:schemeClr val="bg1"/>
              </a:solidFill>
              <a:latin typeface="+mj-lt"/>
              <a:ea typeface="+mj-ea"/>
              <a:cs typeface="+mj-cs"/>
            </a:endParaRPr>
          </a:p>
          <a:p>
            <a:pPr marL="0" marR="0" lvl="0" indent="0" defTabSz="914400" rtl="0" eaLnBrk="1" fontAlgn="auto" latinLnBrk="0" hangingPunct="1">
              <a:lnSpc>
                <a:spcPct val="150000"/>
              </a:lnSpc>
              <a:spcBef>
                <a:spcPct val="0"/>
              </a:spcBef>
              <a:spcAft>
                <a:spcPts val="0"/>
              </a:spcAft>
              <a:buClrTx/>
              <a:buSzTx/>
              <a:buFontTx/>
              <a:buNone/>
              <a:tabLst/>
              <a:defRPr/>
            </a:pPr>
            <a:r>
              <a:rPr kumimoji="0" lang="tr-TR" sz="14400" b="0" i="0" u="none" strike="noStrike" kern="1200" cap="none" spc="0" normalizeH="0" baseline="0" noProof="0" dirty="0" smtClean="0">
                <a:ln>
                  <a:noFill/>
                </a:ln>
                <a:solidFill>
                  <a:schemeClr val="bg1"/>
                </a:solidFill>
                <a:effectLst/>
                <a:uLnTx/>
                <a:uFillTx/>
                <a:latin typeface="+mj-lt"/>
                <a:ea typeface="+mj-ea"/>
                <a:cs typeface="+mj-cs"/>
              </a:rPr>
              <a:t> (Kesir</a:t>
            </a:r>
            <a:r>
              <a:rPr kumimoji="0" lang="tr-TR" sz="14400" b="0" i="0" u="none" strike="noStrike" kern="1200" cap="none" spc="0" normalizeH="0" noProof="0" dirty="0" smtClean="0">
                <a:ln>
                  <a:noFill/>
                </a:ln>
                <a:solidFill>
                  <a:schemeClr val="bg1"/>
                </a:solidFill>
                <a:effectLst/>
                <a:uLnTx/>
                <a:uFillTx/>
                <a:latin typeface="+mj-lt"/>
                <a:ea typeface="+mj-ea"/>
                <a:cs typeface="+mj-cs"/>
              </a:rPr>
              <a:t> Ölçek)</a:t>
            </a:r>
            <a:r>
              <a:rPr kumimoji="0" lang="tr-TR" sz="3600" b="0" i="0" u="none" strike="noStrike" kern="1200" cap="none" spc="0" normalizeH="0" baseline="0" noProof="0" dirty="0" smtClean="0">
                <a:ln>
                  <a:noFill/>
                </a:ln>
                <a:solidFill>
                  <a:schemeClr val="bg1"/>
                </a:solidFill>
                <a:effectLst/>
                <a:uLnTx/>
                <a:uFillTx/>
                <a:latin typeface="+mj-lt"/>
                <a:ea typeface="+mj-ea"/>
                <a:cs typeface="+mj-cs"/>
              </a:rPr>
              <a:t/>
            </a:r>
            <a:br>
              <a:rPr kumimoji="0" lang="tr-TR" sz="3600" b="0" i="0" u="none" strike="noStrike" kern="1200" cap="none" spc="0" normalizeH="0" baseline="0" noProof="0" dirty="0" smtClean="0">
                <a:ln>
                  <a:noFill/>
                </a:ln>
                <a:solidFill>
                  <a:schemeClr val="bg1"/>
                </a:solidFill>
                <a:effectLst/>
                <a:uLnTx/>
                <a:uFillTx/>
                <a:latin typeface="+mj-lt"/>
                <a:ea typeface="+mj-ea"/>
                <a:cs typeface="+mj-cs"/>
              </a:rPr>
            </a:br>
            <a:r>
              <a:rPr kumimoji="0" lang="tr-TR" sz="3200" b="0" i="0" u="none" strike="noStrike" kern="1200" cap="none" spc="0" normalizeH="0" baseline="0" noProof="0" dirty="0" smtClean="0">
                <a:ln>
                  <a:noFill/>
                </a:ln>
                <a:solidFill>
                  <a:schemeClr val="tx1"/>
                </a:solidFill>
                <a:effectLst/>
                <a:uLnTx/>
                <a:uFillTx/>
                <a:latin typeface="+mj-lt"/>
                <a:ea typeface="+mj-ea"/>
                <a:cs typeface="+mj-cs"/>
              </a:rPr>
              <a:t> </a:t>
            </a:r>
            <a:r>
              <a:rPr kumimoji="0" lang="tr-TR" sz="3200" b="1" i="0" u="none" strike="noStrike" kern="1200" cap="none" spc="0" normalizeH="0" baseline="0" noProof="0" dirty="0" smtClean="0">
                <a:ln>
                  <a:noFill/>
                </a:ln>
                <a:solidFill>
                  <a:schemeClr val="tx1"/>
                </a:solidFill>
                <a:effectLst/>
                <a:uLnTx/>
                <a:uFillTx/>
                <a:latin typeface="+mj-lt"/>
                <a:ea typeface="+mj-ea"/>
                <a:cs typeface="+mj-cs"/>
              </a:rPr>
              <a:t/>
            </a:r>
            <a:br>
              <a:rPr kumimoji="0" lang="tr-TR" sz="3200" b="1" i="0" u="none" strike="noStrike" kern="1200" cap="none" spc="0" normalizeH="0" baseline="0" noProof="0" dirty="0" smtClean="0">
                <a:ln>
                  <a:noFill/>
                </a:ln>
                <a:solidFill>
                  <a:schemeClr val="tx1"/>
                </a:solidFill>
                <a:effectLst/>
                <a:uLnTx/>
                <a:uFillTx/>
                <a:latin typeface="+mj-lt"/>
                <a:ea typeface="+mj-ea"/>
                <a:cs typeface="+mj-cs"/>
              </a:rPr>
            </a:br>
            <a:r>
              <a:rPr kumimoji="0" lang="tr-TR" sz="4000" b="0" i="0" u="none" strike="noStrike" kern="1200" cap="none" spc="0" normalizeH="0" baseline="0" noProof="0" dirty="0" smtClean="0">
                <a:ln>
                  <a:noFill/>
                </a:ln>
                <a:solidFill>
                  <a:schemeClr val="tx1"/>
                </a:solidFill>
                <a:effectLst/>
                <a:uLnTx/>
                <a:uFillTx/>
                <a:latin typeface="+mj-lt"/>
                <a:ea typeface="+mj-ea"/>
                <a:cs typeface="+mj-cs"/>
              </a:rPr>
              <a:t/>
            </a:r>
            <a:br>
              <a:rPr kumimoji="0" lang="tr-TR" sz="4000" b="0" i="0" u="none" strike="noStrike" kern="1200" cap="none" spc="0" normalizeH="0" baseline="0" noProof="0" dirty="0" smtClean="0">
                <a:ln>
                  <a:noFill/>
                </a:ln>
                <a:solidFill>
                  <a:schemeClr val="tx1"/>
                </a:solidFill>
                <a:effectLst/>
                <a:uLnTx/>
                <a:uFillTx/>
                <a:latin typeface="+mj-lt"/>
                <a:ea typeface="+mj-ea"/>
                <a:cs typeface="+mj-cs"/>
              </a:rPr>
            </a:br>
            <a:r>
              <a:rPr kumimoji="0" lang="tr-TR" sz="4000" b="0" i="0" u="none" strike="noStrike" kern="1200" cap="none" spc="0" normalizeH="0" baseline="0" noProof="0" dirty="0" smtClean="0">
                <a:ln>
                  <a:noFill/>
                </a:ln>
                <a:solidFill>
                  <a:schemeClr val="bg1"/>
                </a:solidFill>
                <a:effectLst/>
                <a:uLnTx/>
                <a:uFillTx/>
                <a:latin typeface="+mj-lt"/>
                <a:ea typeface="+mj-ea"/>
                <a:cs typeface="+mj-cs"/>
              </a:rPr>
              <a:t/>
            </a:r>
            <a:br>
              <a:rPr kumimoji="0" lang="tr-TR" sz="4000" b="0" i="0" u="none" strike="noStrike" kern="1200" cap="none" spc="0" normalizeH="0" baseline="0" noProof="0" dirty="0" smtClean="0">
                <a:ln>
                  <a:noFill/>
                </a:ln>
                <a:solidFill>
                  <a:schemeClr val="bg1"/>
                </a:solidFill>
                <a:effectLst/>
                <a:uLnTx/>
                <a:uFillTx/>
                <a:latin typeface="+mj-lt"/>
                <a:ea typeface="+mj-ea"/>
                <a:cs typeface="+mj-cs"/>
              </a:rPr>
            </a:br>
            <a: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br>
            <a:endParaRPr kumimoji="0" lang="tr-TR" sz="3600" b="0" i="0" u="none" strike="noStrike" kern="1200" cap="none" spc="0" normalizeH="0" baseline="0" noProof="0" dirty="0">
              <a:ln>
                <a:noFill/>
              </a:ln>
              <a:solidFill>
                <a:schemeClr val="bg1"/>
              </a:solidFill>
              <a:effectLst/>
              <a:uLnTx/>
              <a:uFillTx/>
              <a:latin typeface="AR DARLING" pitchFamily="2" charset="0"/>
              <a:ea typeface="+mj-ea"/>
              <a:cs typeface="+mj-cs"/>
            </a:endParaRPr>
          </a:p>
        </p:txBody>
      </p:sp>
      <p:sp>
        <p:nvSpPr>
          <p:cNvPr id="26" name="1 Başlık"/>
          <p:cNvSpPr txBox="1">
            <a:spLocks/>
          </p:cNvSpPr>
          <p:nvPr/>
        </p:nvSpPr>
        <p:spPr>
          <a:xfrm>
            <a:off x="5292080" y="3789040"/>
            <a:ext cx="2808312" cy="792088"/>
          </a:xfrm>
          <a:prstGeom prst="rect">
            <a:avLst/>
          </a:prstGeom>
        </p:spPr>
        <p:txBody>
          <a:bodyPr vert="horz" lIns="91440" tIns="45720" rIns="91440" bIns="45720" rtlCol="0" anchor="ctr">
            <a:normAutofit fontScale="25000" lnSpcReduction="20000"/>
          </a:bodyPr>
          <a:lstStyle/>
          <a:p>
            <a:pPr marL="0" marR="0" lvl="0" indent="0" defTabSz="914400" rtl="0" eaLnBrk="1" fontAlgn="auto" latinLnBrk="0" hangingPunct="1">
              <a:lnSpc>
                <a:spcPct val="150000"/>
              </a:lnSpc>
              <a:spcBef>
                <a:spcPct val="0"/>
              </a:spcBef>
              <a:spcAft>
                <a:spcPts val="0"/>
              </a:spcAft>
              <a:buClrTx/>
              <a:buSzTx/>
              <a:buFontTx/>
              <a:buNone/>
              <a:tabLst/>
              <a:defRPr/>
            </a:pPr>
            <a:r>
              <a:rPr kumimoji="0" lang="tr-TR" sz="4900" b="0" i="0" u="none" strike="noStrike" kern="1200" cap="none" spc="0" normalizeH="0" baseline="0" noProof="0" dirty="0" smtClean="0">
                <a:ln>
                  <a:noFill/>
                </a:ln>
                <a:solidFill>
                  <a:schemeClr val="bg1"/>
                </a:solidFill>
                <a:effectLst/>
                <a:uLnTx/>
                <a:uFillTx/>
                <a:latin typeface="+mj-lt"/>
                <a:ea typeface="+mj-ea"/>
                <a:cs typeface="+mj-cs"/>
              </a:rPr>
              <a:t/>
            </a:r>
            <a:br>
              <a:rPr kumimoji="0" lang="tr-TR" sz="4900" b="0" i="0" u="none" strike="noStrike" kern="1200" cap="none" spc="0" normalizeH="0" baseline="0" noProof="0" dirty="0" smtClean="0">
                <a:ln>
                  <a:noFill/>
                </a:ln>
                <a:solidFill>
                  <a:schemeClr val="bg1"/>
                </a:solidFill>
                <a:effectLst/>
                <a:uLnTx/>
                <a:uFillTx/>
                <a:latin typeface="+mj-lt"/>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endPar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endParaRPr>
          </a:p>
          <a:p>
            <a:pPr marL="0" marR="0" lvl="0" indent="0" defTabSz="914400" rtl="0" eaLnBrk="1" fontAlgn="auto" latinLnBrk="0" hangingPunct="1">
              <a:lnSpc>
                <a:spcPct val="150000"/>
              </a:lnSpc>
              <a:spcBef>
                <a:spcPct val="0"/>
              </a:spcBef>
              <a:spcAft>
                <a:spcPts val="0"/>
              </a:spcAft>
              <a:buClrTx/>
              <a:buSzTx/>
              <a:buFontTx/>
              <a:buNone/>
              <a:tabLst/>
              <a:defRPr/>
            </a:pPr>
            <a:r>
              <a:rPr lang="tr-TR" sz="4000" dirty="0" smtClean="0">
                <a:solidFill>
                  <a:schemeClr val="bg1"/>
                </a:solidFill>
                <a:latin typeface="AR DARLING" pitchFamily="2" charset="0"/>
                <a:ea typeface="+mj-ea"/>
                <a:cs typeface="+mj-cs"/>
              </a:rPr>
              <a:t>          </a:t>
            </a:r>
            <a:endParaRPr lang="tr-TR" sz="14400" u="sng" dirty="0" smtClean="0">
              <a:solidFill>
                <a:schemeClr val="bg1"/>
              </a:solidFill>
              <a:latin typeface="+mj-lt"/>
              <a:ea typeface="+mj-ea"/>
              <a:cs typeface="+mj-cs"/>
            </a:endParaRPr>
          </a:p>
          <a:p>
            <a:pPr marL="0" marR="0" lvl="0" indent="0" defTabSz="914400" rtl="0" eaLnBrk="1" fontAlgn="auto" latinLnBrk="0" hangingPunct="1">
              <a:lnSpc>
                <a:spcPct val="150000"/>
              </a:lnSpc>
              <a:spcBef>
                <a:spcPct val="0"/>
              </a:spcBef>
              <a:spcAft>
                <a:spcPts val="0"/>
              </a:spcAft>
              <a:buClrTx/>
              <a:buSzTx/>
              <a:buFontTx/>
              <a:buNone/>
              <a:tabLst/>
              <a:defRPr/>
            </a:pPr>
            <a:r>
              <a:rPr lang="tr-TR" sz="14400" dirty="0" smtClean="0">
                <a:solidFill>
                  <a:schemeClr val="bg1"/>
                </a:solidFill>
                <a:latin typeface="+mj-lt"/>
                <a:ea typeface="+mj-ea"/>
                <a:cs typeface="+mj-cs"/>
              </a:rPr>
              <a:t>(Çizgi</a:t>
            </a:r>
            <a:r>
              <a:rPr kumimoji="0" lang="tr-TR" sz="14400" b="0" i="0" u="none" strike="noStrike" kern="1200" cap="none" spc="0" normalizeH="0" noProof="0" dirty="0" smtClean="0">
                <a:ln>
                  <a:noFill/>
                </a:ln>
                <a:solidFill>
                  <a:schemeClr val="bg1"/>
                </a:solidFill>
                <a:effectLst/>
                <a:uLnTx/>
                <a:uFillTx/>
                <a:latin typeface="+mj-lt"/>
                <a:ea typeface="+mj-ea"/>
                <a:cs typeface="+mj-cs"/>
              </a:rPr>
              <a:t> Ölçek)</a:t>
            </a:r>
            <a:r>
              <a:rPr kumimoji="0" lang="tr-TR" sz="3600" b="0" i="0" u="none" strike="noStrike" kern="1200" cap="none" spc="0" normalizeH="0" baseline="0" noProof="0" dirty="0" smtClean="0">
                <a:ln>
                  <a:noFill/>
                </a:ln>
                <a:solidFill>
                  <a:schemeClr val="bg1"/>
                </a:solidFill>
                <a:effectLst/>
                <a:uLnTx/>
                <a:uFillTx/>
                <a:latin typeface="+mj-lt"/>
                <a:ea typeface="+mj-ea"/>
                <a:cs typeface="+mj-cs"/>
              </a:rPr>
              <a:t/>
            </a:r>
            <a:br>
              <a:rPr kumimoji="0" lang="tr-TR" sz="3600" b="0" i="0" u="none" strike="noStrike" kern="1200" cap="none" spc="0" normalizeH="0" baseline="0" noProof="0" dirty="0" smtClean="0">
                <a:ln>
                  <a:noFill/>
                </a:ln>
                <a:solidFill>
                  <a:schemeClr val="bg1"/>
                </a:solidFill>
                <a:effectLst/>
                <a:uLnTx/>
                <a:uFillTx/>
                <a:latin typeface="+mj-lt"/>
                <a:ea typeface="+mj-ea"/>
                <a:cs typeface="+mj-cs"/>
              </a:rPr>
            </a:br>
            <a:r>
              <a:rPr kumimoji="0" lang="tr-TR" sz="3200" b="0" i="0" u="none" strike="noStrike" kern="1200" cap="none" spc="0" normalizeH="0" baseline="0" noProof="0" dirty="0" smtClean="0">
                <a:ln>
                  <a:noFill/>
                </a:ln>
                <a:solidFill>
                  <a:schemeClr val="tx1"/>
                </a:solidFill>
                <a:effectLst/>
                <a:uLnTx/>
                <a:uFillTx/>
                <a:latin typeface="+mj-lt"/>
                <a:ea typeface="+mj-ea"/>
                <a:cs typeface="+mj-cs"/>
              </a:rPr>
              <a:t> </a:t>
            </a:r>
            <a:r>
              <a:rPr kumimoji="0" lang="tr-TR" sz="3200" b="1" i="0" u="none" strike="noStrike" kern="1200" cap="none" spc="0" normalizeH="0" baseline="0" noProof="0" dirty="0" smtClean="0">
                <a:ln>
                  <a:noFill/>
                </a:ln>
                <a:solidFill>
                  <a:schemeClr val="tx1"/>
                </a:solidFill>
                <a:effectLst/>
                <a:uLnTx/>
                <a:uFillTx/>
                <a:latin typeface="+mj-lt"/>
                <a:ea typeface="+mj-ea"/>
                <a:cs typeface="+mj-cs"/>
              </a:rPr>
              <a:t/>
            </a:r>
            <a:br>
              <a:rPr kumimoji="0" lang="tr-TR" sz="3200" b="1" i="0" u="none" strike="noStrike" kern="1200" cap="none" spc="0" normalizeH="0" baseline="0" noProof="0" dirty="0" smtClean="0">
                <a:ln>
                  <a:noFill/>
                </a:ln>
                <a:solidFill>
                  <a:schemeClr val="tx1"/>
                </a:solidFill>
                <a:effectLst/>
                <a:uLnTx/>
                <a:uFillTx/>
                <a:latin typeface="+mj-lt"/>
                <a:ea typeface="+mj-ea"/>
                <a:cs typeface="+mj-cs"/>
              </a:rPr>
            </a:br>
            <a:r>
              <a:rPr kumimoji="0" lang="tr-TR" sz="4000" b="0" i="0" u="none" strike="noStrike" kern="1200" cap="none" spc="0" normalizeH="0" baseline="0" noProof="0" dirty="0" smtClean="0">
                <a:ln>
                  <a:noFill/>
                </a:ln>
                <a:solidFill>
                  <a:schemeClr val="tx1"/>
                </a:solidFill>
                <a:effectLst/>
                <a:uLnTx/>
                <a:uFillTx/>
                <a:latin typeface="+mj-lt"/>
                <a:ea typeface="+mj-ea"/>
                <a:cs typeface="+mj-cs"/>
              </a:rPr>
              <a:t/>
            </a:r>
            <a:br>
              <a:rPr kumimoji="0" lang="tr-TR" sz="4000" b="0" i="0" u="none" strike="noStrike" kern="1200" cap="none" spc="0" normalizeH="0" baseline="0" noProof="0" dirty="0" smtClean="0">
                <a:ln>
                  <a:noFill/>
                </a:ln>
                <a:solidFill>
                  <a:schemeClr val="tx1"/>
                </a:solidFill>
                <a:effectLst/>
                <a:uLnTx/>
                <a:uFillTx/>
                <a:latin typeface="+mj-lt"/>
                <a:ea typeface="+mj-ea"/>
                <a:cs typeface="+mj-cs"/>
              </a:rPr>
            </a:br>
            <a:r>
              <a:rPr kumimoji="0" lang="tr-TR" sz="4000" b="0" i="0" u="none" strike="noStrike" kern="1200" cap="none" spc="0" normalizeH="0" baseline="0" noProof="0" dirty="0" smtClean="0">
                <a:ln>
                  <a:noFill/>
                </a:ln>
                <a:solidFill>
                  <a:schemeClr val="bg1"/>
                </a:solidFill>
                <a:effectLst/>
                <a:uLnTx/>
                <a:uFillTx/>
                <a:latin typeface="+mj-lt"/>
                <a:ea typeface="+mj-ea"/>
                <a:cs typeface="+mj-cs"/>
              </a:rPr>
              <a:t/>
            </a:r>
            <a:br>
              <a:rPr kumimoji="0" lang="tr-TR" sz="4000" b="0" i="0" u="none" strike="noStrike" kern="1200" cap="none" spc="0" normalizeH="0" baseline="0" noProof="0" dirty="0" smtClean="0">
                <a:ln>
                  <a:noFill/>
                </a:ln>
                <a:solidFill>
                  <a:schemeClr val="bg1"/>
                </a:solidFill>
                <a:effectLst/>
                <a:uLnTx/>
                <a:uFillTx/>
                <a:latin typeface="+mj-lt"/>
                <a:ea typeface="+mj-ea"/>
                <a:cs typeface="+mj-cs"/>
              </a:rPr>
            </a:br>
            <a: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br>
            <a:endParaRPr kumimoji="0" lang="tr-TR" sz="3600" b="0" i="0" u="none" strike="noStrike" kern="1200" cap="none" spc="0" normalizeH="0" baseline="0" noProof="0" dirty="0">
              <a:ln>
                <a:noFill/>
              </a:ln>
              <a:solidFill>
                <a:schemeClr val="bg1"/>
              </a:solidFill>
              <a:effectLst/>
              <a:uLnTx/>
              <a:uFillTx/>
              <a:latin typeface="AR DARLING" pitchFamily="2" charset="0"/>
              <a:ea typeface="+mj-ea"/>
              <a:cs typeface="+mj-cs"/>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467544" y="1556792"/>
            <a:ext cx="8136904" cy="4392488"/>
          </a:xfrm>
        </p:spPr>
        <p:txBody>
          <a:bodyPr>
            <a:normAutofit fontScale="90000"/>
          </a:bodyPr>
          <a:lstStyle/>
          <a:p>
            <a:pPr>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br>
              <a:rPr lang="tr-TR" sz="4900" dirty="0" smtClean="0">
                <a:solidFill>
                  <a:schemeClr val="bg1"/>
                </a:solidFill>
                <a:latin typeface="AR DARLING" pitchFamily="2" charset="0"/>
              </a:rPr>
            </a:br>
            <a:r>
              <a:rPr lang="tr-TR" sz="4900" dirty="0" smtClean="0">
                <a:solidFill>
                  <a:schemeClr val="bg1"/>
                </a:solidFill>
                <a:latin typeface="AR DARLING" pitchFamily="2" charset="0"/>
              </a:rPr>
              <a:t/>
            </a:r>
            <a:br>
              <a:rPr lang="tr-TR" sz="49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3600" dirty="0" smtClean="0">
                <a:solidFill>
                  <a:schemeClr val="bg1"/>
                </a:solidFill>
              </a:rPr>
              <a:t/>
            </a:r>
            <a:br>
              <a:rPr lang="tr-TR" sz="3600" dirty="0" smtClean="0">
                <a:solidFill>
                  <a:schemeClr val="bg1"/>
                </a:solidFill>
              </a:rPr>
            </a:br>
            <a:r>
              <a:rPr lang="tr-TR" sz="32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grpSp>
        <p:nvGrpSpPr>
          <p:cNvPr id="30" name="29 Grup"/>
          <p:cNvGrpSpPr/>
          <p:nvPr/>
        </p:nvGrpSpPr>
        <p:grpSpPr>
          <a:xfrm>
            <a:off x="539552" y="2780928"/>
            <a:ext cx="8280920" cy="1787426"/>
            <a:chOff x="179512" y="2420888"/>
            <a:chExt cx="8280920" cy="1787426"/>
          </a:xfrm>
        </p:grpSpPr>
        <p:grpSp>
          <p:nvGrpSpPr>
            <p:cNvPr id="26" name="25 Grup"/>
            <p:cNvGrpSpPr/>
            <p:nvPr/>
          </p:nvGrpSpPr>
          <p:grpSpPr>
            <a:xfrm>
              <a:off x="179512" y="2420888"/>
              <a:ext cx="3888432" cy="1715418"/>
              <a:chOff x="611560" y="2420888"/>
              <a:chExt cx="3888432" cy="1715418"/>
            </a:xfrm>
          </p:grpSpPr>
          <p:sp>
            <p:nvSpPr>
              <p:cNvPr id="6" name="5 Metin kutusu"/>
              <p:cNvSpPr txBox="1"/>
              <p:nvPr/>
            </p:nvSpPr>
            <p:spPr>
              <a:xfrm>
                <a:off x="971600" y="2420888"/>
                <a:ext cx="2952328" cy="923330"/>
              </a:xfrm>
              <a:prstGeom prst="rect">
                <a:avLst/>
              </a:prstGeom>
              <a:noFill/>
            </p:spPr>
            <p:txBody>
              <a:bodyPr wrap="square" rtlCol="0">
                <a:spAutoFit/>
              </a:bodyPr>
              <a:lstStyle/>
              <a:p>
                <a:pPr algn="ctr"/>
                <a:r>
                  <a:rPr lang="tr-TR" sz="5400" dirty="0" smtClean="0">
                    <a:solidFill>
                      <a:schemeClr val="accent5">
                        <a:lumMod val="60000"/>
                        <a:lumOff val="40000"/>
                      </a:schemeClr>
                    </a:solidFill>
                  </a:rPr>
                  <a:t>1</a:t>
                </a:r>
                <a:endParaRPr lang="tr-TR" sz="5400" dirty="0">
                  <a:solidFill>
                    <a:schemeClr val="accent5">
                      <a:lumMod val="60000"/>
                      <a:lumOff val="40000"/>
                    </a:schemeClr>
                  </a:solidFill>
                </a:endParaRPr>
              </a:p>
            </p:txBody>
          </p:sp>
          <p:sp>
            <p:nvSpPr>
              <p:cNvPr id="7" name="6 Metin kutusu"/>
              <p:cNvSpPr txBox="1"/>
              <p:nvPr/>
            </p:nvSpPr>
            <p:spPr>
              <a:xfrm>
                <a:off x="611560" y="3212976"/>
                <a:ext cx="3888432" cy="923330"/>
              </a:xfrm>
              <a:prstGeom prst="rect">
                <a:avLst/>
              </a:prstGeom>
              <a:noFill/>
            </p:spPr>
            <p:txBody>
              <a:bodyPr wrap="square" rtlCol="0">
                <a:spAutoFit/>
              </a:bodyPr>
              <a:lstStyle/>
              <a:p>
                <a:pPr algn="ctr"/>
                <a:r>
                  <a:rPr lang="tr-TR" sz="5400" dirty="0" smtClean="0">
                    <a:solidFill>
                      <a:schemeClr val="accent5">
                        <a:lumMod val="60000"/>
                        <a:lumOff val="40000"/>
                      </a:schemeClr>
                    </a:solidFill>
                  </a:rPr>
                  <a:t>2.0</a:t>
                </a:r>
                <a:r>
                  <a:rPr lang="tr-TR" sz="5400" dirty="0" smtClean="0">
                    <a:solidFill>
                      <a:schemeClr val="bg1"/>
                    </a:solidFill>
                  </a:rPr>
                  <a:t>00.000</a:t>
                </a:r>
                <a:endParaRPr lang="tr-TR" sz="5400" dirty="0">
                  <a:solidFill>
                    <a:schemeClr val="bg1"/>
                  </a:solidFill>
                </a:endParaRPr>
              </a:p>
            </p:txBody>
          </p:sp>
          <p:cxnSp>
            <p:nvCxnSpPr>
              <p:cNvPr id="9" name="8 Düz Bağlayıcı"/>
              <p:cNvCxnSpPr/>
              <p:nvPr/>
            </p:nvCxnSpPr>
            <p:spPr>
              <a:xfrm>
                <a:off x="1043608" y="3284984"/>
                <a:ext cx="2952328" cy="0"/>
              </a:xfrm>
              <a:prstGeom prst="line">
                <a:avLst/>
              </a:prstGeom>
              <a:ln w="41275">
                <a:solidFill>
                  <a:schemeClr val="bg1"/>
                </a:solidFill>
              </a:ln>
            </p:spPr>
            <p:style>
              <a:lnRef idx="2">
                <a:schemeClr val="dk1"/>
              </a:lnRef>
              <a:fillRef idx="0">
                <a:schemeClr val="dk1"/>
              </a:fillRef>
              <a:effectRef idx="1">
                <a:schemeClr val="dk1"/>
              </a:effectRef>
              <a:fontRef idx="minor">
                <a:schemeClr val="tx1"/>
              </a:fontRef>
            </p:style>
          </p:cxnSp>
        </p:grpSp>
        <p:grpSp>
          <p:nvGrpSpPr>
            <p:cNvPr id="27" name="26 Grup"/>
            <p:cNvGrpSpPr/>
            <p:nvPr/>
          </p:nvGrpSpPr>
          <p:grpSpPr>
            <a:xfrm>
              <a:off x="4860032" y="2492896"/>
              <a:ext cx="3600400" cy="1715418"/>
              <a:chOff x="4644008" y="2492896"/>
              <a:chExt cx="3600400" cy="1715418"/>
            </a:xfrm>
          </p:grpSpPr>
          <p:sp>
            <p:nvSpPr>
              <p:cNvPr id="12" name="11 Metin kutusu"/>
              <p:cNvSpPr txBox="1"/>
              <p:nvPr/>
            </p:nvSpPr>
            <p:spPr>
              <a:xfrm>
                <a:off x="5004048" y="2492896"/>
                <a:ext cx="2952328" cy="923330"/>
              </a:xfrm>
              <a:prstGeom prst="rect">
                <a:avLst/>
              </a:prstGeom>
              <a:noFill/>
            </p:spPr>
            <p:txBody>
              <a:bodyPr wrap="square" rtlCol="0">
                <a:spAutoFit/>
              </a:bodyPr>
              <a:lstStyle/>
              <a:p>
                <a:pPr algn="ctr"/>
                <a:r>
                  <a:rPr lang="tr-TR" sz="5400" dirty="0" smtClean="0">
                    <a:solidFill>
                      <a:schemeClr val="bg1"/>
                    </a:solidFill>
                  </a:rPr>
                  <a:t>HU </a:t>
                </a:r>
                <a:endParaRPr lang="tr-TR" sz="5400" dirty="0">
                  <a:solidFill>
                    <a:schemeClr val="bg1"/>
                  </a:solidFill>
                </a:endParaRPr>
              </a:p>
            </p:txBody>
          </p:sp>
          <p:sp>
            <p:nvSpPr>
              <p:cNvPr id="13" name="12 Metin kutusu"/>
              <p:cNvSpPr txBox="1"/>
              <p:nvPr/>
            </p:nvSpPr>
            <p:spPr>
              <a:xfrm>
                <a:off x="4644008" y="3284984"/>
                <a:ext cx="3600400" cy="923330"/>
              </a:xfrm>
              <a:prstGeom prst="rect">
                <a:avLst/>
              </a:prstGeom>
              <a:noFill/>
            </p:spPr>
            <p:txBody>
              <a:bodyPr wrap="square" rtlCol="0">
                <a:spAutoFit/>
              </a:bodyPr>
              <a:lstStyle/>
              <a:p>
                <a:pPr algn="ctr"/>
                <a:r>
                  <a:rPr lang="tr-TR" sz="5400" dirty="0" smtClean="0">
                    <a:solidFill>
                      <a:schemeClr val="bg1"/>
                    </a:solidFill>
                  </a:rPr>
                  <a:t>GU </a:t>
                </a:r>
                <a:endParaRPr lang="tr-TR" sz="5400" dirty="0">
                  <a:solidFill>
                    <a:schemeClr val="bg1"/>
                  </a:solidFill>
                </a:endParaRPr>
              </a:p>
            </p:txBody>
          </p:sp>
          <p:cxnSp>
            <p:nvCxnSpPr>
              <p:cNvPr id="14" name="13 Düz Bağlayıcı"/>
              <p:cNvCxnSpPr/>
              <p:nvPr/>
            </p:nvCxnSpPr>
            <p:spPr>
              <a:xfrm>
                <a:off x="5076056" y="3356992"/>
                <a:ext cx="2952328" cy="0"/>
              </a:xfrm>
              <a:prstGeom prst="line">
                <a:avLst/>
              </a:prstGeom>
              <a:ln w="41275">
                <a:solidFill>
                  <a:schemeClr val="bg1"/>
                </a:solidFill>
              </a:ln>
            </p:spPr>
            <p:style>
              <a:lnRef idx="2">
                <a:schemeClr val="dk1"/>
              </a:lnRef>
              <a:fillRef idx="0">
                <a:schemeClr val="dk1"/>
              </a:fillRef>
              <a:effectRef idx="1">
                <a:schemeClr val="dk1"/>
              </a:effectRef>
              <a:fontRef idx="minor">
                <a:schemeClr val="tx1"/>
              </a:fontRef>
            </p:style>
          </p:cxnSp>
        </p:grpSp>
        <p:cxnSp>
          <p:nvCxnSpPr>
            <p:cNvPr id="16" name="15 Düz Ok Bağlayıcısı"/>
            <p:cNvCxnSpPr/>
            <p:nvPr/>
          </p:nvCxnSpPr>
          <p:spPr>
            <a:xfrm>
              <a:off x="2483768" y="2996952"/>
              <a:ext cx="288032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7" name="16 Düz Ok Bağlayıcısı"/>
            <p:cNvCxnSpPr/>
            <p:nvPr/>
          </p:nvCxnSpPr>
          <p:spPr>
            <a:xfrm>
              <a:off x="3635896" y="3717032"/>
              <a:ext cx="1656184"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grpSp>
      <p:sp>
        <p:nvSpPr>
          <p:cNvPr id="31" name="Rectangle 4"/>
          <p:cNvSpPr>
            <a:spLocks noChangeArrowheads="1"/>
          </p:cNvSpPr>
          <p:nvPr/>
        </p:nvSpPr>
        <p:spPr bwMode="auto">
          <a:xfrm>
            <a:off x="755576" y="655154"/>
            <a:ext cx="7560840" cy="1661993"/>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lnSpc>
                <a:spcPct val="150000"/>
              </a:lnSpc>
            </a:pPr>
            <a:r>
              <a:rPr lang="tr-TR" sz="2400" dirty="0" smtClean="0">
                <a:solidFill>
                  <a:schemeClr val="bg1"/>
                </a:solidFill>
                <a:latin typeface="Bahnschrift SemiLight" pitchFamily="34" charset="0"/>
              </a:rPr>
              <a:t>Dünya üzerindeki bir yerin gerçek görüntüsünün haritaya aktarılması aşamasında kullanılan küçültme oranına </a:t>
            </a:r>
            <a:r>
              <a:rPr lang="tr-TR" sz="2400" dirty="0" smtClean="0">
                <a:solidFill>
                  <a:schemeClr val="accent5">
                    <a:lumMod val="60000"/>
                    <a:lumOff val="40000"/>
                  </a:schemeClr>
                </a:solidFill>
                <a:latin typeface="Bahnschrift SemiLight" pitchFamily="34" charset="0"/>
              </a:rPr>
              <a:t>ölçek </a:t>
            </a:r>
            <a:r>
              <a:rPr lang="tr-TR" sz="2400" dirty="0" smtClean="0">
                <a:solidFill>
                  <a:schemeClr val="bg1"/>
                </a:solidFill>
                <a:latin typeface="Bahnschrift SemiLight" pitchFamily="34" charset="0"/>
              </a:rPr>
              <a:t>denir.</a:t>
            </a:r>
            <a:r>
              <a:rPr kumimoji="0" lang="tr-TR" sz="2400" i="0" u="none" strike="noStrike" cap="none" normalizeH="0" baseline="0" dirty="0" smtClean="0">
                <a:ln>
                  <a:noFill/>
                </a:ln>
                <a:solidFill>
                  <a:schemeClr val="bg1"/>
                </a:solidFill>
                <a:latin typeface="Bahnschrift SemiLight" pitchFamily="34" charset="0"/>
                <a:cs typeface="Times New Roman" pitchFamily="18" charset="0"/>
              </a:rPr>
              <a:t> </a:t>
            </a:r>
            <a:endParaRPr kumimoji="0" lang="tr-TR" sz="2400" i="0" u="none" strike="noStrike" cap="none" normalizeH="0" baseline="0" dirty="0" smtClean="0">
              <a:ln>
                <a:noFill/>
              </a:ln>
              <a:solidFill>
                <a:schemeClr val="bg1"/>
              </a:solidFill>
              <a:latin typeface="Bahnschrift SemiLight" pitchFamily="34" charset="0"/>
              <a:cs typeface="Arial" pitchFamily="34" charset="0"/>
            </a:endParaRPr>
          </a:p>
        </p:txBody>
      </p:sp>
      <p:sp>
        <p:nvSpPr>
          <p:cNvPr id="19" name="18 Metin kutusu"/>
          <p:cNvSpPr txBox="1"/>
          <p:nvPr/>
        </p:nvSpPr>
        <p:spPr>
          <a:xfrm>
            <a:off x="827584" y="4653136"/>
            <a:ext cx="6624736" cy="1297406"/>
          </a:xfrm>
          <a:prstGeom prst="rect">
            <a:avLst/>
          </a:prstGeom>
          <a:noFill/>
        </p:spPr>
        <p:txBody>
          <a:bodyPr wrap="square" rtlCol="0">
            <a:spAutoFit/>
          </a:bodyPr>
          <a:lstStyle/>
          <a:p>
            <a:pPr>
              <a:lnSpc>
                <a:spcPct val="150000"/>
              </a:lnSpc>
            </a:pPr>
            <a:r>
              <a:rPr lang="tr-TR" sz="2800" dirty="0" smtClean="0">
                <a:solidFill>
                  <a:schemeClr val="bg1"/>
                </a:solidFill>
                <a:latin typeface="Bahnschrift SemiLight" pitchFamily="34" charset="0"/>
              </a:rPr>
              <a:t>Gerçekte </a:t>
            </a:r>
            <a:r>
              <a:rPr lang="tr-TR" sz="2800" dirty="0" smtClean="0">
                <a:solidFill>
                  <a:schemeClr val="accent5">
                    <a:lumMod val="60000"/>
                    <a:lumOff val="40000"/>
                  </a:schemeClr>
                </a:solidFill>
                <a:latin typeface="Bahnschrift SemiLight" pitchFamily="34" charset="0"/>
              </a:rPr>
              <a:t>20 km </a:t>
            </a:r>
            <a:r>
              <a:rPr lang="tr-TR" sz="2800" dirty="0" smtClean="0">
                <a:solidFill>
                  <a:schemeClr val="bg1"/>
                </a:solidFill>
                <a:latin typeface="Bahnschrift SemiLight" pitchFamily="34" charset="0"/>
              </a:rPr>
              <a:t>olan yer;</a:t>
            </a:r>
          </a:p>
          <a:p>
            <a:pPr>
              <a:lnSpc>
                <a:spcPct val="150000"/>
              </a:lnSpc>
            </a:pPr>
            <a:r>
              <a:rPr lang="tr-TR" sz="2800" dirty="0" smtClean="0">
                <a:solidFill>
                  <a:schemeClr val="bg1"/>
                </a:solidFill>
                <a:latin typeface="Bahnschrift SemiLight" pitchFamily="34" charset="0"/>
              </a:rPr>
              <a:t>haritada </a:t>
            </a:r>
            <a:r>
              <a:rPr lang="tr-TR" sz="2800" dirty="0" smtClean="0">
                <a:solidFill>
                  <a:schemeClr val="accent5">
                    <a:lumMod val="60000"/>
                    <a:lumOff val="40000"/>
                  </a:schemeClr>
                </a:solidFill>
                <a:latin typeface="Bahnschrift SemiLight" pitchFamily="34" charset="0"/>
              </a:rPr>
              <a:t>1 cm </a:t>
            </a:r>
            <a:r>
              <a:rPr lang="tr-TR" sz="2800" dirty="0" smtClean="0">
                <a:solidFill>
                  <a:schemeClr val="bg1"/>
                </a:solidFill>
                <a:latin typeface="Bahnschrift SemiLight" pitchFamily="34" charset="0"/>
              </a:rPr>
              <a:t>olarak gösterilmiştir.</a:t>
            </a:r>
            <a:endParaRPr lang="tr-TR" sz="2800"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467544" y="1556792"/>
            <a:ext cx="8136904" cy="4392488"/>
          </a:xfrm>
        </p:spPr>
        <p:txBody>
          <a:bodyPr>
            <a:normAutofit fontScale="90000"/>
          </a:bodyPr>
          <a:lstStyle/>
          <a:p>
            <a:pPr>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br>
              <a:rPr lang="tr-TR" sz="4900" dirty="0" smtClean="0">
                <a:solidFill>
                  <a:schemeClr val="bg1"/>
                </a:solidFill>
                <a:latin typeface="AR DARLING" pitchFamily="2" charset="0"/>
              </a:rPr>
            </a:br>
            <a:r>
              <a:rPr lang="tr-TR" sz="4900" dirty="0" smtClean="0">
                <a:solidFill>
                  <a:schemeClr val="bg1"/>
                </a:solidFill>
                <a:latin typeface="AR DARLING" pitchFamily="2" charset="0"/>
              </a:rPr>
              <a:t/>
            </a:r>
            <a:br>
              <a:rPr lang="tr-TR" sz="49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3600" dirty="0" smtClean="0">
                <a:solidFill>
                  <a:schemeClr val="bg1"/>
                </a:solidFill>
              </a:rPr>
              <a:t/>
            </a:r>
            <a:br>
              <a:rPr lang="tr-TR" sz="3600" dirty="0" smtClean="0">
                <a:solidFill>
                  <a:schemeClr val="bg1"/>
                </a:solidFill>
              </a:rPr>
            </a:br>
            <a:r>
              <a:rPr lang="tr-TR" sz="32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pic>
        <p:nvPicPr>
          <p:cNvPr id="346114" name="Picture 2" descr="Çizgi Ölçek nedir?"/>
          <p:cNvPicPr>
            <a:picLocks noChangeAspect="1" noChangeArrowheads="1"/>
          </p:cNvPicPr>
          <p:nvPr/>
        </p:nvPicPr>
        <p:blipFill>
          <a:blip r:embed="rId3" cstate="print"/>
          <a:srcRect/>
          <a:stretch>
            <a:fillRect/>
          </a:stretch>
        </p:blipFill>
        <p:spPr bwMode="auto">
          <a:xfrm>
            <a:off x="1043608" y="1844824"/>
            <a:ext cx="7094400" cy="2952328"/>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467544" y="1556792"/>
            <a:ext cx="3888432" cy="4392488"/>
          </a:xfrm>
        </p:spPr>
        <p:txBody>
          <a:bodyPr>
            <a:normAutofit fontScale="90000"/>
          </a:bodyPr>
          <a:lstStyle/>
          <a:p>
            <a:pPr>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br>
              <a:rPr lang="tr-TR" sz="4900" dirty="0" smtClean="0">
                <a:solidFill>
                  <a:schemeClr val="bg1"/>
                </a:solidFill>
                <a:latin typeface="AR DARLING" pitchFamily="2" charset="0"/>
              </a:rPr>
            </a:br>
            <a:r>
              <a:rPr lang="tr-TR" sz="4900" dirty="0" smtClean="0">
                <a:solidFill>
                  <a:schemeClr val="bg1"/>
                </a:solidFill>
                <a:latin typeface="AR DARLING" pitchFamily="2" charset="0"/>
              </a:rPr>
              <a:t/>
            </a:r>
            <a:br>
              <a:rPr lang="tr-TR" sz="49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3600" dirty="0" smtClean="0">
                <a:solidFill>
                  <a:schemeClr val="bg1"/>
                </a:solidFill>
              </a:rPr>
              <a:t/>
            </a:r>
            <a:br>
              <a:rPr lang="tr-TR" sz="3600" dirty="0" smtClean="0">
                <a:solidFill>
                  <a:schemeClr val="bg1"/>
                </a:solidFill>
              </a:rPr>
            </a:br>
            <a:r>
              <a:rPr lang="tr-TR" sz="32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pic>
        <p:nvPicPr>
          <p:cNvPr id="116737" name="Picture 1"/>
          <p:cNvPicPr>
            <a:picLocks noChangeAspect="1" noChangeArrowheads="1"/>
          </p:cNvPicPr>
          <p:nvPr/>
        </p:nvPicPr>
        <p:blipFill>
          <a:blip r:embed="rId3" cstate="print"/>
          <a:srcRect/>
          <a:stretch>
            <a:fillRect/>
          </a:stretch>
        </p:blipFill>
        <p:spPr bwMode="auto">
          <a:xfrm>
            <a:off x="1547664" y="1124744"/>
            <a:ext cx="6113745" cy="39482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rot="21286194">
            <a:off x="724599" y="1230979"/>
            <a:ext cx="4032448" cy="2664296"/>
          </a:xfrm>
          <a:ln/>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br>
              <a:rPr lang="tr-TR" sz="4900" dirty="0" smtClean="0">
                <a:solidFill>
                  <a:schemeClr val="bg1"/>
                </a:solidFill>
                <a:latin typeface="AR DARLING" pitchFamily="2" charset="0"/>
              </a:rPr>
            </a:br>
            <a:r>
              <a:rPr lang="tr-TR" sz="4900" dirty="0" smtClean="0">
                <a:solidFill>
                  <a:schemeClr val="bg1"/>
                </a:solidFill>
                <a:latin typeface="AR DARLING" pitchFamily="2" charset="0"/>
              </a:rPr>
              <a:t/>
            </a:r>
            <a:br>
              <a:rPr lang="tr-TR" sz="4900" dirty="0" smtClean="0">
                <a:solidFill>
                  <a:schemeClr val="bg1"/>
                </a:solidFill>
                <a:latin typeface="AR DARLING" pitchFamily="2" charset="0"/>
              </a:rPr>
            </a:br>
            <a:r>
              <a:rPr lang="tr-TR" sz="4900" dirty="0" smtClean="0">
                <a:solidFill>
                  <a:schemeClr val="bg1"/>
                </a:solidFill>
                <a:latin typeface="AR DARLING" pitchFamily="2" charset="0"/>
              </a:rPr>
              <a:t/>
            </a:r>
            <a:br>
              <a:rPr lang="tr-TR" sz="4900" dirty="0" smtClean="0">
                <a:solidFill>
                  <a:schemeClr val="bg1"/>
                </a:solidFill>
                <a:latin typeface="AR DARLING" pitchFamily="2" charset="0"/>
              </a:rPr>
            </a:br>
            <a:r>
              <a:rPr lang="tr-TR" sz="4900" dirty="0" smtClean="0">
                <a:solidFill>
                  <a:schemeClr val="bg1"/>
                </a:solidFill>
                <a:latin typeface="AR DARLING" pitchFamily="2" charset="0"/>
              </a:rPr>
              <a:t/>
            </a:r>
            <a:br>
              <a:rPr lang="tr-TR" sz="4900" dirty="0" smtClean="0">
                <a:solidFill>
                  <a:schemeClr val="bg1"/>
                </a:solidFill>
                <a:latin typeface="AR DARLING" pitchFamily="2" charset="0"/>
              </a:rPr>
            </a:br>
            <a:r>
              <a:rPr lang="tr-TR" sz="4900" dirty="0" smtClean="0">
                <a:solidFill>
                  <a:schemeClr val="bg1"/>
                </a:solidFill>
                <a:latin typeface="AR DARLING" pitchFamily="2" charset="0"/>
              </a:rPr>
              <a:t/>
            </a:r>
            <a:br>
              <a:rPr lang="tr-TR" sz="4900" dirty="0" smtClean="0">
                <a:solidFill>
                  <a:schemeClr val="bg1"/>
                </a:solidFill>
                <a:latin typeface="AR DARLING" pitchFamily="2" charset="0"/>
              </a:rPr>
            </a:br>
            <a:r>
              <a:rPr lang="tr-TR" sz="4900" dirty="0" smtClean="0">
                <a:solidFill>
                  <a:schemeClr val="bg1"/>
                </a:solidFill>
                <a:latin typeface="AR DARLING" pitchFamily="2" charset="0"/>
              </a:rPr>
              <a:t/>
            </a:r>
            <a:br>
              <a:rPr lang="tr-TR" sz="4900" dirty="0" smtClean="0">
                <a:solidFill>
                  <a:schemeClr val="bg1"/>
                </a:solidFill>
                <a:latin typeface="AR DARLING" pitchFamily="2" charset="0"/>
              </a:rPr>
            </a:br>
            <a:r>
              <a:rPr lang="tr-TR" sz="2900" dirty="0" smtClean="0">
                <a:solidFill>
                  <a:schemeClr val="bg1"/>
                </a:solidFill>
              </a:rPr>
              <a:t>BÜYÜK ÖLÇEKLİ HARİTALAR:</a:t>
            </a:r>
            <a:br>
              <a:rPr lang="tr-TR" sz="2900" dirty="0" smtClean="0">
                <a:solidFill>
                  <a:schemeClr val="bg1"/>
                </a:solidFill>
              </a:rPr>
            </a:br>
            <a:r>
              <a:rPr lang="tr-TR" sz="2900" dirty="0" smtClean="0">
                <a:solidFill>
                  <a:schemeClr val="bg1"/>
                </a:solidFill>
              </a:rPr>
              <a:t>1/20.000’e kadar olan Plan</a:t>
            </a:r>
            <a:br>
              <a:rPr lang="tr-TR" sz="2900" dirty="0" smtClean="0">
                <a:solidFill>
                  <a:schemeClr val="bg1"/>
                </a:solidFill>
              </a:rPr>
            </a:br>
            <a:r>
              <a:rPr lang="tr-TR" sz="2900" dirty="0" smtClean="0">
                <a:solidFill>
                  <a:schemeClr val="bg1"/>
                </a:solidFill>
              </a:rPr>
              <a:t>1/20.000 ile 1 /200.000 arası Topografya Haritaları</a:t>
            </a: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3600" dirty="0" smtClean="0">
                <a:solidFill>
                  <a:schemeClr val="bg1"/>
                </a:solidFill>
              </a:rPr>
              <a:t/>
            </a:r>
            <a:br>
              <a:rPr lang="tr-TR" sz="3600" dirty="0" smtClean="0">
                <a:solidFill>
                  <a:schemeClr val="bg1"/>
                </a:solidFill>
              </a:rPr>
            </a:br>
            <a:r>
              <a:rPr lang="tr-TR" sz="3200" dirty="0" smtClean="0">
                <a:solidFill>
                  <a:schemeClr val="bg1"/>
                </a:solidFill>
              </a:rPr>
              <a:t> </a:t>
            </a:r>
            <a:r>
              <a:rPr lang="tr-TR" sz="3200" b="1" dirty="0" smtClean="0">
                <a:solidFill>
                  <a:schemeClr val="bg1"/>
                </a:solidFill>
              </a:rPr>
              <a:t/>
            </a:r>
            <a:br>
              <a:rPr lang="tr-TR" sz="3200" b="1" dirty="0" smtClean="0">
                <a:solidFill>
                  <a:schemeClr val="bg1"/>
                </a:solidFill>
              </a:rPr>
            </a:br>
            <a:r>
              <a:rPr lang="tr-TR" sz="4000" dirty="0" smtClean="0">
                <a:solidFill>
                  <a:schemeClr val="bg1"/>
                </a:solidFill>
              </a:rPr>
              <a:t/>
            </a:r>
            <a:br>
              <a:rPr lang="tr-TR" sz="4000" dirty="0" smtClean="0">
                <a:solidFill>
                  <a:schemeClr val="bg1"/>
                </a:solidFill>
              </a:rPr>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
        <p:nvSpPr>
          <p:cNvPr id="10" name="1 Başlık"/>
          <p:cNvSpPr txBox="1">
            <a:spLocks/>
          </p:cNvSpPr>
          <p:nvPr/>
        </p:nvSpPr>
        <p:spPr>
          <a:xfrm>
            <a:off x="467544" y="1556792"/>
            <a:ext cx="3888432" cy="4392488"/>
          </a:xfrm>
          <a:prstGeom prst="rect">
            <a:avLst/>
          </a:prstGeom>
        </p:spPr>
        <p:txBody>
          <a:bodyPr vert="horz" lIns="91440" tIns="45720" rIns="91440" bIns="45720" rtlCol="0" anchor="ctr">
            <a:normAutofit fontScale="37500" lnSpcReduction="20000"/>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tr-TR" sz="4900" b="0" i="0" u="none" strike="noStrike" kern="1200" cap="none" spc="0" normalizeH="0" baseline="0" noProof="0" dirty="0" smtClean="0">
                <a:ln>
                  <a:noFill/>
                </a:ln>
                <a:solidFill>
                  <a:schemeClr val="bg1"/>
                </a:solidFill>
                <a:effectLst/>
                <a:uLnTx/>
                <a:uFillTx/>
                <a:latin typeface="+mj-lt"/>
                <a:ea typeface="+mj-ea"/>
                <a:cs typeface="+mj-cs"/>
              </a:rPr>
              <a:t/>
            </a:r>
            <a:br>
              <a:rPr kumimoji="0" lang="tr-TR" sz="4900" b="0" i="0" u="none" strike="noStrike" kern="1200" cap="none" spc="0" normalizeH="0" baseline="0" noProof="0" dirty="0" smtClean="0">
                <a:ln>
                  <a:noFill/>
                </a:ln>
                <a:solidFill>
                  <a:schemeClr val="bg1"/>
                </a:solidFill>
                <a:effectLst/>
                <a:uLnTx/>
                <a:uFillTx/>
                <a:latin typeface="+mj-lt"/>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3600" b="0" i="0" u="none" strike="noStrike" kern="1200" cap="none" spc="0" normalizeH="0" baseline="0" noProof="0" dirty="0" smtClean="0">
                <a:ln>
                  <a:noFill/>
                </a:ln>
                <a:solidFill>
                  <a:schemeClr val="bg1"/>
                </a:solidFill>
                <a:effectLst/>
                <a:uLnTx/>
                <a:uFillTx/>
                <a:latin typeface="+mj-lt"/>
                <a:ea typeface="+mj-ea"/>
                <a:cs typeface="+mj-cs"/>
              </a:rPr>
              <a:t/>
            </a:r>
            <a:br>
              <a:rPr kumimoji="0" lang="tr-TR" sz="3600" b="0" i="0" u="none" strike="noStrike" kern="1200" cap="none" spc="0" normalizeH="0" baseline="0" noProof="0" dirty="0" smtClean="0">
                <a:ln>
                  <a:noFill/>
                </a:ln>
                <a:solidFill>
                  <a:schemeClr val="bg1"/>
                </a:solidFill>
                <a:effectLst/>
                <a:uLnTx/>
                <a:uFillTx/>
                <a:latin typeface="+mj-lt"/>
                <a:ea typeface="+mj-ea"/>
                <a:cs typeface="+mj-cs"/>
              </a:rPr>
            </a:br>
            <a:r>
              <a:rPr kumimoji="0" lang="tr-TR" sz="3200" b="0" i="0" u="none" strike="noStrike" kern="1200" cap="none" spc="0" normalizeH="0" baseline="0" noProof="0" dirty="0" smtClean="0">
                <a:ln>
                  <a:noFill/>
                </a:ln>
                <a:solidFill>
                  <a:schemeClr val="tx1"/>
                </a:solidFill>
                <a:effectLst/>
                <a:uLnTx/>
                <a:uFillTx/>
                <a:latin typeface="+mj-lt"/>
                <a:ea typeface="+mj-ea"/>
                <a:cs typeface="+mj-cs"/>
              </a:rPr>
              <a:t> </a:t>
            </a:r>
            <a:r>
              <a:rPr kumimoji="0" lang="tr-TR" sz="3200" b="1" i="0" u="none" strike="noStrike" kern="1200" cap="none" spc="0" normalizeH="0" baseline="0" noProof="0" dirty="0" smtClean="0">
                <a:ln>
                  <a:noFill/>
                </a:ln>
                <a:solidFill>
                  <a:schemeClr val="tx1"/>
                </a:solidFill>
                <a:effectLst/>
                <a:uLnTx/>
                <a:uFillTx/>
                <a:latin typeface="+mj-lt"/>
                <a:ea typeface="+mj-ea"/>
                <a:cs typeface="+mj-cs"/>
              </a:rPr>
              <a:t/>
            </a:r>
            <a:br>
              <a:rPr kumimoji="0" lang="tr-TR" sz="3200" b="1" i="0" u="none" strike="noStrike" kern="1200" cap="none" spc="0" normalizeH="0" baseline="0" noProof="0" dirty="0" smtClean="0">
                <a:ln>
                  <a:noFill/>
                </a:ln>
                <a:solidFill>
                  <a:schemeClr val="tx1"/>
                </a:solidFill>
                <a:effectLst/>
                <a:uLnTx/>
                <a:uFillTx/>
                <a:latin typeface="+mj-lt"/>
                <a:ea typeface="+mj-ea"/>
                <a:cs typeface="+mj-cs"/>
              </a:rPr>
            </a:br>
            <a:r>
              <a:rPr kumimoji="0" lang="tr-TR" sz="4000" b="0" i="0" u="none" strike="noStrike" kern="1200" cap="none" spc="0" normalizeH="0" baseline="0" noProof="0" dirty="0" smtClean="0">
                <a:ln>
                  <a:noFill/>
                </a:ln>
                <a:solidFill>
                  <a:schemeClr val="tx1"/>
                </a:solidFill>
                <a:effectLst/>
                <a:uLnTx/>
                <a:uFillTx/>
                <a:latin typeface="+mj-lt"/>
                <a:ea typeface="+mj-ea"/>
                <a:cs typeface="+mj-cs"/>
              </a:rPr>
              <a:t/>
            </a:r>
            <a:br>
              <a:rPr kumimoji="0" lang="tr-TR" sz="4000" b="0" i="0" u="none" strike="noStrike" kern="1200" cap="none" spc="0" normalizeH="0" baseline="0" noProof="0" dirty="0" smtClean="0">
                <a:ln>
                  <a:noFill/>
                </a:ln>
                <a:solidFill>
                  <a:schemeClr val="tx1"/>
                </a:solidFill>
                <a:effectLst/>
                <a:uLnTx/>
                <a:uFillTx/>
                <a:latin typeface="+mj-lt"/>
                <a:ea typeface="+mj-ea"/>
                <a:cs typeface="+mj-cs"/>
              </a:rPr>
            </a:br>
            <a:r>
              <a:rPr kumimoji="0" lang="tr-TR" sz="4000" b="0" i="0" u="none" strike="noStrike" kern="1200" cap="none" spc="0" normalizeH="0" baseline="0" noProof="0" dirty="0" smtClean="0">
                <a:ln>
                  <a:noFill/>
                </a:ln>
                <a:solidFill>
                  <a:schemeClr val="bg1"/>
                </a:solidFill>
                <a:effectLst/>
                <a:uLnTx/>
                <a:uFillTx/>
                <a:latin typeface="+mj-lt"/>
                <a:ea typeface="+mj-ea"/>
                <a:cs typeface="+mj-cs"/>
              </a:rPr>
              <a:t/>
            </a:r>
            <a:br>
              <a:rPr kumimoji="0" lang="tr-TR" sz="4000" b="0" i="0" u="none" strike="noStrike" kern="1200" cap="none" spc="0" normalizeH="0" baseline="0" noProof="0" dirty="0" smtClean="0">
                <a:ln>
                  <a:noFill/>
                </a:ln>
                <a:solidFill>
                  <a:schemeClr val="bg1"/>
                </a:solidFill>
                <a:effectLst/>
                <a:uLnTx/>
                <a:uFillTx/>
                <a:latin typeface="+mj-lt"/>
                <a:ea typeface="+mj-ea"/>
                <a:cs typeface="+mj-cs"/>
              </a:rPr>
            </a:br>
            <a: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br>
            <a:endParaRPr kumimoji="0" lang="tr-TR" sz="3600" b="0" i="0" u="none" strike="noStrike" kern="1200" cap="none" spc="0" normalizeH="0" baseline="0" noProof="0" dirty="0">
              <a:ln>
                <a:noFill/>
              </a:ln>
              <a:solidFill>
                <a:schemeClr val="bg1"/>
              </a:solidFill>
              <a:effectLst/>
              <a:uLnTx/>
              <a:uFillTx/>
              <a:latin typeface="AR DARLING" pitchFamily="2" charset="0"/>
              <a:ea typeface="+mj-ea"/>
              <a:cs typeface="+mj-cs"/>
            </a:endParaRPr>
          </a:p>
        </p:txBody>
      </p:sp>
      <p:sp>
        <p:nvSpPr>
          <p:cNvPr id="15" name="1 Başlık"/>
          <p:cNvSpPr txBox="1">
            <a:spLocks/>
          </p:cNvSpPr>
          <p:nvPr/>
        </p:nvSpPr>
        <p:spPr>
          <a:xfrm rot="21424033">
            <a:off x="2765310" y="3674430"/>
            <a:ext cx="4032448" cy="2664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25000" lnSpcReduction="20000"/>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tr-TR" sz="4900" b="0" i="0" u="none" strike="noStrike" kern="1200" cap="none" spc="0" normalizeH="0" baseline="0" noProof="0" dirty="0" smtClean="0">
                <a:ln>
                  <a:noFill/>
                </a:ln>
                <a:solidFill>
                  <a:schemeClr val="bg1"/>
                </a:solidFill>
                <a:effectLst/>
                <a:uLnTx/>
                <a:uFillTx/>
                <a:latin typeface="+mn-lt"/>
                <a:ea typeface="+mn-ea"/>
                <a:cs typeface="+mn-cs"/>
              </a:rPr>
              <a:t/>
            </a:r>
            <a:br>
              <a:rPr kumimoji="0" lang="tr-TR" sz="4900" b="0" i="0" u="none" strike="noStrike" kern="1200" cap="none" spc="0" normalizeH="0" baseline="0" noProof="0" dirty="0" smtClean="0">
                <a:ln>
                  <a:noFill/>
                </a:ln>
                <a:solidFill>
                  <a:schemeClr val="bg1"/>
                </a:solidFill>
                <a:effectLst/>
                <a:uLnTx/>
                <a:uFillTx/>
                <a:latin typeface="+mn-lt"/>
                <a:ea typeface="+mn-ea"/>
                <a:cs typeface="+mn-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n-ea"/>
                <a:cs typeface="+mn-cs"/>
              </a:rPr>
              <a:t>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n-ea"/>
                <a:cs typeface="+mn-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n-ea"/>
                <a:cs typeface="+mn-cs"/>
              </a:rPr>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n-ea"/>
                <a:cs typeface="+mn-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n-ea"/>
                <a:cs typeface="+mn-cs"/>
              </a:rPr>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n-ea"/>
                <a:cs typeface="+mn-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n-ea"/>
                <a:cs typeface="+mn-cs"/>
              </a:rPr>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n-ea"/>
                <a:cs typeface="+mn-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n-ea"/>
                <a:cs typeface="+mn-cs"/>
              </a:rPr>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n-ea"/>
                <a:cs typeface="+mn-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n-ea"/>
                <a:cs typeface="+mn-cs"/>
              </a:rPr>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n-ea"/>
                <a:cs typeface="+mn-cs"/>
              </a:rPr>
            </a:br>
            <a:r>
              <a:rPr lang="tr-TR" sz="10400" dirty="0" smtClean="0">
                <a:solidFill>
                  <a:schemeClr val="bg1"/>
                </a:solidFill>
              </a:rPr>
              <a:t>ORTA </a:t>
            </a:r>
            <a:r>
              <a:rPr kumimoji="0" lang="tr-TR" sz="10400" b="0" i="0" u="none" strike="noStrike" kern="1200" cap="none" spc="0" normalizeH="0" baseline="0" noProof="0" dirty="0" smtClean="0">
                <a:ln>
                  <a:noFill/>
                </a:ln>
                <a:solidFill>
                  <a:schemeClr val="bg1"/>
                </a:solidFill>
                <a:effectLst/>
                <a:uLnTx/>
                <a:uFillTx/>
                <a:latin typeface="+mn-lt"/>
                <a:ea typeface="+mn-ea"/>
                <a:cs typeface="+mn-cs"/>
              </a:rPr>
              <a:t>ÖLÇEKLİ HARİTALAR:</a:t>
            </a:r>
          </a:p>
          <a:p>
            <a:pPr marL="0" marR="0" lvl="0" indent="0" algn="ctr" defTabSz="914400" rtl="0" eaLnBrk="1" fontAlgn="auto" latinLnBrk="0" hangingPunct="1">
              <a:lnSpc>
                <a:spcPct val="150000"/>
              </a:lnSpc>
              <a:spcBef>
                <a:spcPct val="0"/>
              </a:spcBef>
              <a:spcAft>
                <a:spcPts val="0"/>
              </a:spcAft>
              <a:buClrTx/>
              <a:buSzTx/>
              <a:buFontTx/>
              <a:buNone/>
              <a:tabLst/>
              <a:defRPr/>
            </a:pPr>
            <a:r>
              <a:rPr lang="tr-TR" sz="10400" noProof="0" dirty="0" smtClean="0">
                <a:solidFill>
                  <a:schemeClr val="bg1"/>
                </a:solidFill>
              </a:rPr>
              <a:t>Ölçeği 1 /200.001 </a:t>
            </a:r>
            <a:r>
              <a:rPr lang="tr-TR" sz="10400" dirty="0" smtClean="0">
                <a:solidFill>
                  <a:schemeClr val="bg1"/>
                </a:solidFill>
              </a:rPr>
              <a:t>ile </a:t>
            </a:r>
          </a:p>
          <a:p>
            <a:pPr marL="0" marR="0" lvl="0" indent="0" algn="ctr" defTabSz="914400" rtl="0" eaLnBrk="1" fontAlgn="auto" latinLnBrk="0" hangingPunct="1">
              <a:lnSpc>
                <a:spcPct val="150000"/>
              </a:lnSpc>
              <a:spcBef>
                <a:spcPct val="0"/>
              </a:spcBef>
              <a:spcAft>
                <a:spcPts val="0"/>
              </a:spcAft>
              <a:buClrTx/>
              <a:buSzTx/>
              <a:buFontTx/>
              <a:buNone/>
              <a:tabLst/>
              <a:defRPr/>
            </a:pPr>
            <a:r>
              <a:rPr lang="tr-TR" sz="10400" noProof="0" dirty="0" smtClean="0">
                <a:solidFill>
                  <a:schemeClr val="bg1"/>
                </a:solidFill>
              </a:rPr>
              <a:t>1 / 500.000 arasında</a:t>
            </a:r>
          </a:p>
          <a:p>
            <a:pPr marL="0" marR="0" lvl="0" indent="0" algn="ctr" defTabSz="914400" rtl="0" eaLnBrk="1" fontAlgn="auto" latinLnBrk="0" hangingPunct="1">
              <a:lnSpc>
                <a:spcPct val="150000"/>
              </a:lnSpc>
              <a:spcBef>
                <a:spcPct val="0"/>
              </a:spcBef>
              <a:spcAft>
                <a:spcPts val="0"/>
              </a:spcAft>
              <a:buClrTx/>
              <a:buSzTx/>
              <a:buFontTx/>
              <a:buNone/>
              <a:tabLst/>
              <a:defRPr/>
            </a:pPr>
            <a:r>
              <a:rPr lang="tr-TR" sz="10400" noProof="0" dirty="0" smtClean="0">
                <a:solidFill>
                  <a:schemeClr val="bg1"/>
                </a:solidFill>
              </a:rPr>
              <a:t> olan haritalardır.</a:t>
            </a:r>
            <a:endParaRPr kumimoji="0" lang="tr-TR" sz="10400" b="0" i="0" u="none" strike="noStrike" kern="1200" cap="none" spc="0" normalizeH="0" baseline="0" noProof="0" dirty="0" smtClean="0">
              <a:ln>
                <a:noFill/>
              </a:ln>
              <a:solidFill>
                <a:schemeClr val="bg1"/>
              </a:solidFill>
              <a:effectLst/>
              <a:uLnTx/>
              <a:uFillTx/>
              <a:latin typeface="+mn-lt"/>
              <a:ea typeface="+mn-ea"/>
              <a:cs typeface="+mn-cs"/>
            </a:endParaRP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tr-TR" sz="4000" b="0" i="0" u="none" strike="noStrike" kern="1200" cap="none" spc="0" normalizeH="0" baseline="0" noProof="0" dirty="0" smtClean="0">
                <a:ln>
                  <a:noFill/>
                </a:ln>
                <a:solidFill>
                  <a:schemeClr val="bg1"/>
                </a:solidFill>
                <a:effectLst/>
                <a:uLnTx/>
                <a:uFillTx/>
                <a:latin typeface="AR DARLING" pitchFamily="2" charset="0"/>
                <a:ea typeface="+mn-ea"/>
                <a:cs typeface="+mn-cs"/>
              </a:rPr>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n-ea"/>
                <a:cs typeface="+mn-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n-ea"/>
                <a:cs typeface="+mn-cs"/>
              </a:rPr>
              <a:t>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n-ea"/>
                <a:cs typeface="+mn-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n-ea"/>
                <a:cs typeface="+mn-cs"/>
              </a:rPr>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n-ea"/>
                <a:cs typeface="+mn-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n-ea"/>
                <a:cs typeface="+mn-cs"/>
              </a:rPr>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n-ea"/>
                <a:cs typeface="+mn-cs"/>
              </a:rPr>
            </a:br>
            <a:r>
              <a:rPr kumimoji="0" lang="tr-TR" sz="3600" b="0" i="0" u="none" strike="noStrike" kern="1200" cap="none" spc="0" normalizeH="0" baseline="0" noProof="0" dirty="0" smtClean="0">
                <a:ln>
                  <a:noFill/>
                </a:ln>
                <a:solidFill>
                  <a:schemeClr val="bg1"/>
                </a:solidFill>
                <a:effectLst/>
                <a:uLnTx/>
                <a:uFillTx/>
                <a:latin typeface="+mn-lt"/>
                <a:ea typeface="+mn-ea"/>
                <a:cs typeface="+mn-cs"/>
              </a:rPr>
              <a:t/>
            </a:r>
            <a:br>
              <a:rPr kumimoji="0" lang="tr-TR" sz="3600" b="0" i="0" u="none" strike="noStrike" kern="1200" cap="none" spc="0" normalizeH="0" baseline="0" noProof="0" dirty="0" smtClean="0">
                <a:ln>
                  <a:noFill/>
                </a:ln>
                <a:solidFill>
                  <a:schemeClr val="bg1"/>
                </a:solidFill>
                <a:effectLst/>
                <a:uLnTx/>
                <a:uFillTx/>
                <a:latin typeface="+mn-lt"/>
                <a:ea typeface="+mn-ea"/>
                <a:cs typeface="+mn-cs"/>
              </a:rPr>
            </a:br>
            <a:r>
              <a:rPr kumimoji="0" lang="tr-TR" sz="3200" b="0" i="0" u="none" strike="noStrike" kern="1200" cap="none" spc="0" normalizeH="0" baseline="0" noProof="0" dirty="0" smtClean="0">
                <a:ln>
                  <a:noFill/>
                </a:ln>
                <a:solidFill>
                  <a:schemeClr val="bg1"/>
                </a:solidFill>
                <a:effectLst/>
                <a:uLnTx/>
                <a:uFillTx/>
                <a:latin typeface="+mn-lt"/>
                <a:ea typeface="+mn-ea"/>
                <a:cs typeface="+mn-cs"/>
              </a:rPr>
              <a:t> </a:t>
            </a:r>
            <a:r>
              <a:rPr kumimoji="0" lang="tr-TR" sz="3200" b="1" i="0" u="none" strike="noStrike" kern="1200" cap="none" spc="0" normalizeH="0" baseline="0" noProof="0" dirty="0" smtClean="0">
                <a:ln>
                  <a:noFill/>
                </a:ln>
                <a:solidFill>
                  <a:schemeClr val="bg1"/>
                </a:solidFill>
                <a:effectLst/>
                <a:uLnTx/>
                <a:uFillTx/>
                <a:latin typeface="+mn-lt"/>
                <a:ea typeface="+mn-ea"/>
                <a:cs typeface="+mn-cs"/>
              </a:rPr>
              <a:t/>
            </a:r>
            <a:br>
              <a:rPr kumimoji="0" lang="tr-TR" sz="3200" b="1" i="0" u="none" strike="noStrike" kern="1200" cap="none" spc="0" normalizeH="0" baseline="0" noProof="0" dirty="0" smtClean="0">
                <a:ln>
                  <a:noFill/>
                </a:ln>
                <a:solidFill>
                  <a:schemeClr val="bg1"/>
                </a:solidFill>
                <a:effectLst/>
                <a:uLnTx/>
                <a:uFillTx/>
                <a:latin typeface="+mn-lt"/>
                <a:ea typeface="+mn-ea"/>
                <a:cs typeface="+mn-cs"/>
              </a:rPr>
            </a:br>
            <a:r>
              <a:rPr kumimoji="0" lang="tr-TR" sz="4000" b="0" i="0" u="none" strike="noStrike" kern="1200" cap="none" spc="0" normalizeH="0" baseline="0" noProof="0" dirty="0" smtClean="0">
                <a:ln>
                  <a:noFill/>
                </a:ln>
                <a:solidFill>
                  <a:schemeClr val="bg1"/>
                </a:solidFill>
                <a:effectLst/>
                <a:uLnTx/>
                <a:uFillTx/>
                <a:latin typeface="+mn-lt"/>
                <a:ea typeface="+mn-ea"/>
                <a:cs typeface="+mn-cs"/>
              </a:rPr>
              <a:t/>
            </a:r>
            <a:br>
              <a:rPr kumimoji="0" lang="tr-TR" sz="4000" b="0" i="0" u="none" strike="noStrike" kern="1200" cap="none" spc="0" normalizeH="0" baseline="0" noProof="0" dirty="0" smtClean="0">
                <a:ln>
                  <a:noFill/>
                </a:ln>
                <a:solidFill>
                  <a:schemeClr val="bg1"/>
                </a:solidFill>
                <a:effectLst/>
                <a:uLnTx/>
                <a:uFillTx/>
                <a:latin typeface="+mn-lt"/>
                <a:ea typeface="+mn-ea"/>
                <a:cs typeface="+mn-cs"/>
              </a:rPr>
            </a:br>
            <a:r>
              <a:rPr kumimoji="0" lang="tr-TR" sz="4000" b="0" i="0" u="none" strike="noStrike" kern="1200" cap="none" spc="0" normalizeH="0" baseline="0" noProof="0" dirty="0" smtClean="0">
                <a:ln>
                  <a:noFill/>
                </a:ln>
                <a:solidFill>
                  <a:schemeClr val="bg1"/>
                </a:solidFill>
                <a:effectLst/>
                <a:uLnTx/>
                <a:uFillTx/>
                <a:latin typeface="+mn-lt"/>
                <a:ea typeface="+mn-ea"/>
                <a:cs typeface="+mn-cs"/>
              </a:rPr>
              <a:t/>
            </a:r>
            <a:br>
              <a:rPr kumimoji="0" lang="tr-TR" sz="4000" b="0" i="0" u="none" strike="noStrike" kern="1200" cap="none" spc="0" normalizeH="0" baseline="0" noProof="0" dirty="0" smtClean="0">
                <a:ln>
                  <a:noFill/>
                </a:ln>
                <a:solidFill>
                  <a:schemeClr val="bg1"/>
                </a:solidFill>
                <a:effectLst/>
                <a:uLnTx/>
                <a:uFillTx/>
                <a:latin typeface="+mn-lt"/>
                <a:ea typeface="+mn-ea"/>
                <a:cs typeface="+mn-cs"/>
              </a:rPr>
            </a:br>
            <a:r>
              <a:rPr kumimoji="0" lang="tr-TR" sz="3600" b="0" i="0" u="none" strike="noStrike" kern="1200" cap="none" spc="0" normalizeH="0" baseline="0" noProof="0" dirty="0" smtClean="0">
                <a:ln>
                  <a:noFill/>
                </a:ln>
                <a:solidFill>
                  <a:schemeClr val="bg1"/>
                </a:solidFill>
                <a:effectLst/>
                <a:uLnTx/>
                <a:uFillTx/>
                <a:latin typeface="AR DARLING" pitchFamily="2" charset="0"/>
                <a:ea typeface="+mn-ea"/>
                <a:cs typeface="+mn-cs"/>
              </a:rPr>
              <a:t/>
            </a:r>
            <a:br>
              <a:rPr kumimoji="0" lang="tr-TR" sz="3600" b="0" i="0" u="none" strike="noStrike" kern="1200" cap="none" spc="0" normalizeH="0" baseline="0" noProof="0" dirty="0" smtClean="0">
                <a:ln>
                  <a:noFill/>
                </a:ln>
                <a:solidFill>
                  <a:schemeClr val="bg1"/>
                </a:solidFill>
                <a:effectLst/>
                <a:uLnTx/>
                <a:uFillTx/>
                <a:latin typeface="AR DARLING" pitchFamily="2" charset="0"/>
                <a:ea typeface="+mn-ea"/>
                <a:cs typeface="+mn-cs"/>
              </a:rPr>
            </a:br>
            <a:endParaRPr kumimoji="0" lang="tr-TR" sz="3600" b="0" i="0" u="none" strike="noStrike" kern="1200" cap="none" spc="0" normalizeH="0" baseline="0" noProof="0" dirty="0">
              <a:ln>
                <a:noFill/>
              </a:ln>
              <a:solidFill>
                <a:schemeClr val="bg1"/>
              </a:solidFill>
              <a:effectLst/>
              <a:uLnTx/>
              <a:uFillTx/>
              <a:latin typeface="AR DARLING" pitchFamily="2" charset="0"/>
              <a:ea typeface="+mn-ea"/>
              <a:cs typeface="+mn-cs"/>
            </a:endParaRPr>
          </a:p>
        </p:txBody>
      </p:sp>
      <p:sp>
        <p:nvSpPr>
          <p:cNvPr id="14" name="1 Başlık"/>
          <p:cNvSpPr txBox="1">
            <a:spLocks/>
          </p:cNvSpPr>
          <p:nvPr/>
        </p:nvSpPr>
        <p:spPr>
          <a:xfrm rot="335266">
            <a:off x="4620274" y="1311632"/>
            <a:ext cx="3968730" cy="2664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25000" lnSpcReduction="20000"/>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tr-TR" sz="4900" b="0" i="0" u="none" strike="noStrike" kern="1200" cap="none" spc="0" normalizeH="0" baseline="0" noProof="0" dirty="0" smtClean="0">
                <a:ln>
                  <a:noFill/>
                </a:ln>
                <a:solidFill>
                  <a:schemeClr val="bg1"/>
                </a:solidFill>
                <a:effectLst/>
                <a:uLnTx/>
                <a:uFillTx/>
                <a:latin typeface="+mn-lt"/>
                <a:ea typeface="+mn-ea"/>
                <a:cs typeface="+mn-cs"/>
              </a:rPr>
              <a:t/>
            </a:r>
            <a:br>
              <a:rPr kumimoji="0" lang="tr-TR" sz="4900" b="0" i="0" u="none" strike="noStrike" kern="1200" cap="none" spc="0" normalizeH="0" baseline="0" noProof="0" dirty="0" smtClean="0">
                <a:ln>
                  <a:noFill/>
                </a:ln>
                <a:solidFill>
                  <a:schemeClr val="bg1"/>
                </a:solidFill>
                <a:effectLst/>
                <a:uLnTx/>
                <a:uFillTx/>
                <a:latin typeface="+mn-lt"/>
                <a:ea typeface="+mn-ea"/>
                <a:cs typeface="+mn-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n-ea"/>
                <a:cs typeface="+mn-cs"/>
              </a:rPr>
              <a:t>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n-ea"/>
                <a:cs typeface="+mn-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n-ea"/>
                <a:cs typeface="+mn-cs"/>
              </a:rPr>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n-ea"/>
                <a:cs typeface="+mn-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n-ea"/>
                <a:cs typeface="+mn-cs"/>
              </a:rPr>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n-ea"/>
                <a:cs typeface="+mn-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n-ea"/>
                <a:cs typeface="+mn-cs"/>
              </a:rPr>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n-ea"/>
                <a:cs typeface="+mn-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n-ea"/>
                <a:cs typeface="+mn-cs"/>
              </a:rPr>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n-ea"/>
                <a:cs typeface="+mn-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n-ea"/>
                <a:cs typeface="+mn-cs"/>
              </a:rPr>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n-ea"/>
                <a:cs typeface="+mn-cs"/>
              </a:rPr>
            </a:br>
            <a:r>
              <a:rPr kumimoji="0" lang="tr-TR" sz="10400" b="0" i="0" u="none" strike="noStrike" kern="1200" cap="none" spc="0" normalizeH="0" baseline="0" noProof="0" dirty="0" smtClean="0">
                <a:ln>
                  <a:noFill/>
                </a:ln>
                <a:solidFill>
                  <a:schemeClr val="bg1"/>
                </a:solidFill>
                <a:effectLst/>
                <a:uLnTx/>
                <a:uFillTx/>
                <a:latin typeface="+mn-lt"/>
                <a:ea typeface="+mn-ea"/>
                <a:cs typeface="+mn-cs"/>
              </a:rPr>
              <a:t>KÜÇÜK ÖLÇEKLİ HARİTALAR:</a:t>
            </a:r>
          </a:p>
          <a:p>
            <a:pPr marL="0" marR="0" lvl="0" indent="0" algn="ctr" defTabSz="914400" rtl="0" eaLnBrk="1" fontAlgn="auto" latinLnBrk="0" hangingPunct="1">
              <a:lnSpc>
                <a:spcPct val="150000"/>
              </a:lnSpc>
              <a:spcBef>
                <a:spcPct val="0"/>
              </a:spcBef>
              <a:spcAft>
                <a:spcPts val="0"/>
              </a:spcAft>
              <a:buClrTx/>
              <a:buSzTx/>
              <a:buFontTx/>
              <a:buNone/>
              <a:tabLst/>
              <a:defRPr/>
            </a:pPr>
            <a:r>
              <a:rPr lang="tr-TR" sz="10400" noProof="0" dirty="0" smtClean="0">
                <a:solidFill>
                  <a:schemeClr val="bg1"/>
                </a:solidFill>
              </a:rPr>
              <a:t>Ölçeği 1 /500.001 ‘den küçük olan haritalardır.</a:t>
            </a:r>
            <a:endParaRPr kumimoji="0" lang="tr-TR" sz="10400" b="0" i="0" u="none" strike="noStrike" kern="1200" cap="none" spc="0" normalizeH="0" baseline="0" noProof="0" dirty="0" smtClean="0">
              <a:ln>
                <a:noFill/>
              </a:ln>
              <a:solidFill>
                <a:schemeClr val="bg1"/>
              </a:solidFill>
              <a:effectLst/>
              <a:uLnTx/>
              <a:uFillTx/>
              <a:latin typeface="+mn-lt"/>
              <a:ea typeface="+mn-ea"/>
              <a:cs typeface="+mn-cs"/>
            </a:endParaRP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tr-TR" sz="4000" b="0" i="0" u="none" strike="noStrike" kern="1200" cap="none" spc="0" normalizeH="0" baseline="0" noProof="0" dirty="0" smtClean="0">
                <a:ln>
                  <a:noFill/>
                </a:ln>
                <a:solidFill>
                  <a:schemeClr val="bg1"/>
                </a:solidFill>
                <a:effectLst/>
                <a:uLnTx/>
                <a:uFillTx/>
                <a:latin typeface="AR DARLING" pitchFamily="2" charset="0"/>
                <a:ea typeface="+mn-ea"/>
                <a:cs typeface="+mn-cs"/>
              </a:rPr>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n-ea"/>
                <a:cs typeface="+mn-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n-ea"/>
                <a:cs typeface="+mn-cs"/>
              </a:rPr>
              <a:t>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n-ea"/>
                <a:cs typeface="+mn-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n-ea"/>
                <a:cs typeface="+mn-cs"/>
              </a:rPr>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n-ea"/>
                <a:cs typeface="+mn-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n-ea"/>
                <a:cs typeface="+mn-cs"/>
              </a:rPr>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n-ea"/>
                <a:cs typeface="+mn-cs"/>
              </a:rPr>
            </a:br>
            <a:r>
              <a:rPr kumimoji="0" lang="tr-TR" sz="3600" b="0" i="0" u="none" strike="noStrike" kern="1200" cap="none" spc="0" normalizeH="0" baseline="0" noProof="0" dirty="0" smtClean="0">
                <a:ln>
                  <a:noFill/>
                </a:ln>
                <a:solidFill>
                  <a:schemeClr val="bg1"/>
                </a:solidFill>
                <a:effectLst/>
                <a:uLnTx/>
                <a:uFillTx/>
                <a:latin typeface="+mn-lt"/>
                <a:ea typeface="+mn-ea"/>
                <a:cs typeface="+mn-cs"/>
              </a:rPr>
              <a:t/>
            </a:r>
            <a:br>
              <a:rPr kumimoji="0" lang="tr-TR" sz="3600" b="0" i="0" u="none" strike="noStrike" kern="1200" cap="none" spc="0" normalizeH="0" baseline="0" noProof="0" dirty="0" smtClean="0">
                <a:ln>
                  <a:noFill/>
                </a:ln>
                <a:solidFill>
                  <a:schemeClr val="bg1"/>
                </a:solidFill>
                <a:effectLst/>
                <a:uLnTx/>
                <a:uFillTx/>
                <a:latin typeface="+mn-lt"/>
                <a:ea typeface="+mn-ea"/>
                <a:cs typeface="+mn-cs"/>
              </a:rPr>
            </a:br>
            <a:r>
              <a:rPr kumimoji="0" lang="tr-TR" sz="3200" b="0" i="0" u="none" strike="noStrike" kern="1200" cap="none" spc="0" normalizeH="0" baseline="0" noProof="0" dirty="0" smtClean="0">
                <a:ln>
                  <a:noFill/>
                </a:ln>
                <a:solidFill>
                  <a:schemeClr val="bg1"/>
                </a:solidFill>
                <a:effectLst/>
                <a:uLnTx/>
                <a:uFillTx/>
                <a:latin typeface="+mn-lt"/>
                <a:ea typeface="+mn-ea"/>
                <a:cs typeface="+mn-cs"/>
              </a:rPr>
              <a:t> </a:t>
            </a:r>
            <a:r>
              <a:rPr kumimoji="0" lang="tr-TR" sz="3200" b="1" i="0" u="none" strike="noStrike" kern="1200" cap="none" spc="0" normalizeH="0" baseline="0" noProof="0" dirty="0" smtClean="0">
                <a:ln>
                  <a:noFill/>
                </a:ln>
                <a:solidFill>
                  <a:schemeClr val="bg1"/>
                </a:solidFill>
                <a:effectLst/>
                <a:uLnTx/>
                <a:uFillTx/>
                <a:latin typeface="+mn-lt"/>
                <a:ea typeface="+mn-ea"/>
                <a:cs typeface="+mn-cs"/>
              </a:rPr>
              <a:t/>
            </a:r>
            <a:br>
              <a:rPr kumimoji="0" lang="tr-TR" sz="3200" b="1" i="0" u="none" strike="noStrike" kern="1200" cap="none" spc="0" normalizeH="0" baseline="0" noProof="0" dirty="0" smtClean="0">
                <a:ln>
                  <a:noFill/>
                </a:ln>
                <a:solidFill>
                  <a:schemeClr val="bg1"/>
                </a:solidFill>
                <a:effectLst/>
                <a:uLnTx/>
                <a:uFillTx/>
                <a:latin typeface="+mn-lt"/>
                <a:ea typeface="+mn-ea"/>
                <a:cs typeface="+mn-cs"/>
              </a:rPr>
            </a:br>
            <a:r>
              <a:rPr kumimoji="0" lang="tr-TR" sz="4000" b="0" i="0" u="none" strike="noStrike" kern="1200" cap="none" spc="0" normalizeH="0" baseline="0" noProof="0" dirty="0" smtClean="0">
                <a:ln>
                  <a:noFill/>
                </a:ln>
                <a:solidFill>
                  <a:schemeClr val="bg1"/>
                </a:solidFill>
                <a:effectLst/>
                <a:uLnTx/>
                <a:uFillTx/>
                <a:latin typeface="+mn-lt"/>
                <a:ea typeface="+mn-ea"/>
                <a:cs typeface="+mn-cs"/>
              </a:rPr>
              <a:t/>
            </a:r>
            <a:br>
              <a:rPr kumimoji="0" lang="tr-TR" sz="4000" b="0" i="0" u="none" strike="noStrike" kern="1200" cap="none" spc="0" normalizeH="0" baseline="0" noProof="0" dirty="0" smtClean="0">
                <a:ln>
                  <a:noFill/>
                </a:ln>
                <a:solidFill>
                  <a:schemeClr val="bg1"/>
                </a:solidFill>
                <a:effectLst/>
                <a:uLnTx/>
                <a:uFillTx/>
                <a:latin typeface="+mn-lt"/>
                <a:ea typeface="+mn-ea"/>
                <a:cs typeface="+mn-cs"/>
              </a:rPr>
            </a:br>
            <a:r>
              <a:rPr kumimoji="0" lang="tr-TR" sz="4000" b="0" i="0" u="none" strike="noStrike" kern="1200" cap="none" spc="0" normalizeH="0" baseline="0" noProof="0" dirty="0" smtClean="0">
                <a:ln>
                  <a:noFill/>
                </a:ln>
                <a:solidFill>
                  <a:schemeClr val="bg1"/>
                </a:solidFill>
                <a:effectLst/>
                <a:uLnTx/>
                <a:uFillTx/>
                <a:latin typeface="+mn-lt"/>
                <a:ea typeface="+mn-ea"/>
                <a:cs typeface="+mn-cs"/>
              </a:rPr>
              <a:t/>
            </a:r>
            <a:br>
              <a:rPr kumimoji="0" lang="tr-TR" sz="4000" b="0" i="0" u="none" strike="noStrike" kern="1200" cap="none" spc="0" normalizeH="0" baseline="0" noProof="0" dirty="0" smtClean="0">
                <a:ln>
                  <a:noFill/>
                </a:ln>
                <a:solidFill>
                  <a:schemeClr val="bg1"/>
                </a:solidFill>
                <a:effectLst/>
                <a:uLnTx/>
                <a:uFillTx/>
                <a:latin typeface="+mn-lt"/>
                <a:ea typeface="+mn-ea"/>
                <a:cs typeface="+mn-cs"/>
              </a:rPr>
            </a:br>
            <a:r>
              <a:rPr kumimoji="0" lang="tr-TR" sz="3600" b="0" i="0" u="none" strike="noStrike" kern="1200" cap="none" spc="0" normalizeH="0" baseline="0" noProof="0" dirty="0" smtClean="0">
                <a:ln>
                  <a:noFill/>
                </a:ln>
                <a:solidFill>
                  <a:schemeClr val="bg1"/>
                </a:solidFill>
                <a:effectLst/>
                <a:uLnTx/>
                <a:uFillTx/>
                <a:latin typeface="AR DARLING" pitchFamily="2" charset="0"/>
                <a:ea typeface="+mn-ea"/>
                <a:cs typeface="+mn-cs"/>
              </a:rPr>
              <a:t/>
            </a:r>
            <a:br>
              <a:rPr kumimoji="0" lang="tr-TR" sz="3600" b="0" i="0" u="none" strike="noStrike" kern="1200" cap="none" spc="0" normalizeH="0" baseline="0" noProof="0" dirty="0" smtClean="0">
                <a:ln>
                  <a:noFill/>
                </a:ln>
                <a:solidFill>
                  <a:schemeClr val="bg1"/>
                </a:solidFill>
                <a:effectLst/>
                <a:uLnTx/>
                <a:uFillTx/>
                <a:latin typeface="AR DARLING" pitchFamily="2" charset="0"/>
                <a:ea typeface="+mn-ea"/>
                <a:cs typeface="+mn-cs"/>
              </a:rPr>
            </a:br>
            <a:endParaRPr kumimoji="0" lang="tr-TR" sz="3600" b="0" i="0" u="none" strike="noStrike" kern="1200" cap="none" spc="0" normalizeH="0" baseline="0" noProof="0" dirty="0">
              <a:ln>
                <a:noFill/>
              </a:ln>
              <a:solidFill>
                <a:schemeClr val="bg1"/>
              </a:solidFill>
              <a:effectLst/>
              <a:uLnTx/>
              <a:uFillTx/>
              <a:latin typeface="AR DARLING" pitchFamily="2" charset="0"/>
              <a:ea typeface="+mn-ea"/>
              <a:cs typeface="+mn-cs"/>
            </a:endParaRPr>
          </a:p>
        </p:txBody>
      </p:sp>
      <p:sp>
        <p:nvSpPr>
          <p:cNvPr id="7" name="6 Dikdörtgen"/>
          <p:cNvSpPr/>
          <p:nvPr/>
        </p:nvSpPr>
        <p:spPr>
          <a:xfrm>
            <a:off x="395536" y="260648"/>
            <a:ext cx="8280920" cy="1493358"/>
          </a:xfrm>
          <a:prstGeom prst="rect">
            <a:avLst/>
          </a:prstGeom>
        </p:spPr>
        <p:txBody>
          <a:bodyPr wrap="square">
            <a:spAutoFit/>
          </a:bodyPr>
          <a:lstStyle/>
          <a:p>
            <a:pPr algn="ctr">
              <a:lnSpc>
                <a:spcPct val="150000"/>
              </a:lnSpc>
            </a:pPr>
            <a:r>
              <a:rPr lang="tr-TR" sz="3200" dirty="0" smtClean="0">
                <a:solidFill>
                  <a:schemeClr val="bg1"/>
                </a:solidFill>
                <a:latin typeface="Bahnschrift Light" pitchFamily="34" charset="0"/>
              </a:rPr>
              <a:t>ÖLÇEKLERİNE GÖRE HARİTALAR</a:t>
            </a:r>
          </a:p>
          <a:p>
            <a:pPr algn="ctr">
              <a:lnSpc>
                <a:spcPct val="150000"/>
              </a:lnSpc>
            </a:pPr>
            <a:endParaRPr lang="tr-TR" sz="32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 Başlık"/>
          <p:cNvSpPr txBox="1">
            <a:spLocks/>
          </p:cNvSpPr>
          <p:nvPr/>
        </p:nvSpPr>
        <p:spPr>
          <a:xfrm>
            <a:off x="467544" y="1556792"/>
            <a:ext cx="3888432" cy="4392488"/>
          </a:xfrm>
          <a:prstGeom prst="rect">
            <a:avLst/>
          </a:prstGeom>
        </p:spPr>
        <p:txBody>
          <a:bodyPr vert="horz" lIns="91440" tIns="45720" rIns="91440" bIns="45720" rtlCol="0" anchor="ctr">
            <a:normAutofit fontScale="37500" lnSpcReduction="20000"/>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tr-TR" sz="4900" b="0" i="0" u="none" strike="noStrike" kern="1200" cap="none" spc="0" normalizeH="0" baseline="0" noProof="0" dirty="0" smtClean="0">
                <a:ln>
                  <a:noFill/>
                </a:ln>
                <a:solidFill>
                  <a:schemeClr val="bg1"/>
                </a:solidFill>
                <a:effectLst/>
                <a:uLnTx/>
                <a:uFillTx/>
                <a:latin typeface="+mj-lt"/>
                <a:ea typeface="+mj-ea"/>
                <a:cs typeface="+mj-cs"/>
              </a:rPr>
              <a:t/>
            </a:r>
            <a:br>
              <a:rPr kumimoji="0" lang="tr-TR" sz="4900" b="0" i="0" u="none" strike="noStrike" kern="1200" cap="none" spc="0" normalizeH="0" baseline="0" noProof="0" dirty="0" smtClean="0">
                <a:ln>
                  <a:noFill/>
                </a:ln>
                <a:solidFill>
                  <a:schemeClr val="bg1"/>
                </a:solidFill>
                <a:effectLst/>
                <a:uLnTx/>
                <a:uFillTx/>
                <a:latin typeface="+mj-lt"/>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3600" b="0" i="0" u="none" strike="noStrike" kern="1200" cap="none" spc="0" normalizeH="0" baseline="0" noProof="0" dirty="0" smtClean="0">
                <a:ln>
                  <a:noFill/>
                </a:ln>
                <a:solidFill>
                  <a:schemeClr val="bg1"/>
                </a:solidFill>
                <a:effectLst/>
                <a:uLnTx/>
                <a:uFillTx/>
                <a:latin typeface="+mj-lt"/>
                <a:ea typeface="+mj-ea"/>
                <a:cs typeface="+mj-cs"/>
              </a:rPr>
              <a:t/>
            </a:r>
            <a:br>
              <a:rPr kumimoji="0" lang="tr-TR" sz="3600" b="0" i="0" u="none" strike="noStrike" kern="1200" cap="none" spc="0" normalizeH="0" baseline="0" noProof="0" dirty="0" smtClean="0">
                <a:ln>
                  <a:noFill/>
                </a:ln>
                <a:solidFill>
                  <a:schemeClr val="bg1"/>
                </a:solidFill>
                <a:effectLst/>
                <a:uLnTx/>
                <a:uFillTx/>
                <a:latin typeface="+mj-lt"/>
                <a:ea typeface="+mj-ea"/>
                <a:cs typeface="+mj-cs"/>
              </a:rPr>
            </a:br>
            <a:r>
              <a:rPr kumimoji="0" lang="tr-TR" sz="3200" b="0" i="0" u="none" strike="noStrike" kern="1200" cap="none" spc="0" normalizeH="0" baseline="0" noProof="0" dirty="0" smtClean="0">
                <a:ln>
                  <a:noFill/>
                </a:ln>
                <a:solidFill>
                  <a:schemeClr val="tx1"/>
                </a:solidFill>
                <a:effectLst/>
                <a:uLnTx/>
                <a:uFillTx/>
                <a:latin typeface="+mj-lt"/>
                <a:ea typeface="+mj-ea"/>
                <a:cs typeface="+mj-cs"/>
              </a:rPr>
              <a:t> </a:t>
            </a:r>
            <a:r>
              <a:rPr kumimoji="0" lang="tr-TR" sz="3200" b="1" i="0" u="none" strike="noStrike" kern="1200" cap="none" spc="0" normalizeH="0" baseline="0" noProof="0" dirty="0" smtClean="0">
                <a:ln>
                  <a:noFill/>
                </a:ln>
                <a:solidFill>
                  <a:schemeClr val="tx1"/>
                </a:solidFill>
                <a:effectLst/>
                <a:uLnTx/>
                <a:uFillTx/>
                <a:latin typeface="+mj-lt"/>
                <a:ea typeface="+mj-ea"/>
                <a:cs typeface="+mj-cs"/>
              </a:rPr>
              <a:t/>
            </a:r>
            <a:br>
              <a:rPr kumimoji="0" lang="tr-TR" sz="3200" b="1" i="0" u="none" strike="noStrike" kern="1200" cap="none" spc="0" normalizeH="0" baseline="0" noProof="0" dirty="0" smtClean="0">
                <a:ln>
                  <a:noFill/>
                </a:ln>
                <a:solidFill>
                  <a:schemeClr val="tx1"/>
                </a:solidFill>
                <a:effectLst/>
                <a:uLnTx/>
                <a:uFillTx/>
                <a:latin typeface="+mj-lt"/>
                <a:ea typeface="+mj-ea"/>
                <a:cs typeface="+mj-cs"/>
              </a:rPr>
            </a:br>
            <a:r>
              <a:rPr kumimoji="0" lang="tr-TR" sz="4000" b="0" i="0" u="none" strike="noStrike" kern="1200" cap="none" spc="0" normalizeH="0" baseline="0" noProof="0" dirty="0" smtClean="0">
                <a:ln>
                  <a:noFill/>
                </a:ln>
                <a:solidFill>
                  <a:schemeClr val="tx1"/>
                </a:solidFill>
                <a:effectLst/>
                <a:uLnTx/>
                <a:uFillTx/>
                <a:latin typeface="+mj-lt"/>
                <a:ea typeface="+mj-ea"/>
                <a:cs typeface="+mj-cs"/>
              </a:rPr>
              <a:t/>
            </a:r>
            <a:br>
              <a:rPr kumimoji="0" lang="tr-TR" sz="4000" b="0" i="0" u="none" strike="noStrike" kern="1200" cap="none" spc="0" normalizeH="0" baseline="0" noProof="0" dirty="0" smtClean="0">
                <a:ln>
                  <a:noFill/>
                </a:ln>
                <a:solidFill>
                  <a:schemeClr val="tx1"/>
                </a:solidFill>
                <a:effectLst/>
                <a:uLnTx/>
                <a:uFillTx/>
                <a:latin typeface="+mj-lt"/>
                <a:ea typeface="+mj-ea"/>
                <a:cs typeface="+mj-cs"/>
              </a:rPr>
            </a:br>
            <a:r>
              <a:rPr kumimoji="0" lang="tr-TR" sz="4000" b="0" i="0" u="none" strike="noStrike" kern="1200" cap="none" spc="0" normalizeH="0" baseline="0" noProof="0" dirty="0" smtClean="0">
                <a:ln>
                  <a:noFill/>
                </a:ln>
                <a:solidFill>
                  <a:schemeClr val="bg1"/>
                </a:solidFill>
                <a:effectLst/>
                <a:uLnTx/>
                <a:uFillTx/>
                <a:latin typeface="+mj-lt"/>
                <a:ea typeface="+mj-ea"/>
                <a:cs typeface="+mj-cs"/>
              </a:rPr>
              <a:t/>
            </a:r>
            <a:br>
              <a:rPr kumimoji="0" lang="tr-TR" sz="4000" b="0" i="0" u="none" strike="noStrike" kern="1200" cap="none" spc="0" normalizeH="0" baseline="0" noProof="0" dirty="0" smtClean="0">
                <a:ln>
                  <a:noFill/>
                </a:ln>
                <a:solidFill>
                  <a:schemeClr val="bg1"/>
                </a:solidFill>
                <a:effectLst/>
                <a:uLnTx/>
                <a:uFillTx/>
                <a:latin typeface="+mj-lt"/>
                <a:ea typeface="+mj-ea"/>
                <a:cs typeface="+mj-cs"/>
              </a:rPr>
            </a:br>
            <a: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br>
            <a:endParaRPr kumimoji="0" lang="tr-TR" sz="3600" b="0" i="0" u="none" strike="noStrike" kern="1200" cap="none" spc="0" normalizeH="0" baseline="0" noProof="0" dirty="0">
              <a:ln>
                <a:noFill/>
              </a:ln>
              <a:solidFill>
                <a:schemeClr val="bg1"/>
              </a:solidFill>
              <a:effectLst/>
              <a:uLnTx/>
              <a:uFillTx/>
              <a:latin typeface="AR DARLING" pitchFamily="2" charset="0"/>
              <a:ea typeface="+mj-ea"/>
              <a:cs typeface="+mj-cs"/>
            </a:endParaRPr>
          </a:p>
        </p:txBody>
      </p:sp>
      <p:pic>
        <p:nvPicPr>
          <p:cNvPr id="1026" name="Picture 2"/>
          <p:cNvPicPr>
            <a:picLocks noChangeAspect="1" noChangeArrowheads="1"/>
          </p:cNvPicPr>
          <p:nvPr/>
        </p:nvPicPr>
        <p:blipFill>
          <a:blip r:embed="rId2" cstate="print"/>
          <a:srcRect l="11895" t="23625" r="12285" b="14205"/>
          <a:stretch>
            <a:fillRect/>
          </a:stretch>
        </p:blipFill>
        <p:spPr bwMode="auto">
          <a:xfrm>
            <a:off x="179512" y="980728"/>
            <a:ext cx="8964488" cy="4608512"/>
          </a:xfrm>
          <a:prstGeom prst="rect">
            <a:avLst/>
          </a:prstGeom>
          <a:noFill/>
          <a:ln w="9525">
            <a:noFill/>
            <a:miter lim="800000"/>
            <a:headEnd/>
            <a:tailEnd/>
          </a:ln>
        </p:spPr>
      </p:pic>
      <p:sp useBgFill="1">
        <p:nvSpPr>
          <p:cNvPr id="5" name="4 Dikdörtgen"/>
          <p:cNvSpPr/>
          <p:nvPr/>
        </p:nvSpPr>
        <p:spPr>
          <a:xfrm>
            <a:off x="323528" y="908720"/>
            <a:ext cx="2880320" cy="72008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6" name="5 Metin kutusu"/>
          <p:cNvSpPr txBox="1"/>
          <p:nvPr/>
        </p:nvSpPr>
        <p:spPr>
          <a:xfrm>
            <a:off x="683568" y="1052736"/>
            <a:ext cx="1800200" cy="523220"/>
          </a:xfrm>
          <a:prstGeom prst="rect">
            <a:avLst/>
          </a:prstGeom>
          <a:solidFill>
            <a:schemeClr val="bg1"/>
          </a:solidFill>
        </p:spPr>
        <p:txBody>
          <a:bodyPr wrap="square" rtlCol="0">
            <a:spAutoFit/>
          </a:bodyPr>
          <a:lstStyle/>
          <a:p>
            <a:r>
              <a:rPr lang="tr-TR" sz="2800" dirty="0" smtClean="0">
                <a:solidFill>
                  <a:srgbClr val="FF0000"/>
                </a:solidFill>
                <a:latin typeface="Bahnschrift Light" pitchFamily="34" charset="0"/>
              </a:rPr>
              <a:t>Sayfa 72</a:t>
            </a:r>
            <a:endParaRPr lang="tr-TR" sz="2800" dirty="0">
              <a:solidFill>
                <a:srgbClr val="FF0000"/>
              </a:solidFill>
              <a:latin typeface="Bahnschrift Light"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 Başlık"/>
          <p:cNvSpPr txBox="1">
            <a:spLocks/>
          </p:cNvSpPr>
          <p:nvPr/>
        </p:nvSpPr>
        <p:spPr>
          <a:xfrm>
            <a:off x="467544" y="1556792"/>
            <a:ext cx="3888432" cy="4392488"/>
          </a:xfrm>
          <a:prstGeom prst="rect">
            <a:avLst/>
          </a:prstGeom>
        </p:spPr>
        <p:txBody>
          <a:bodyPr vert="horz" lIns="91440" tIns="45720" rIns="91440" bIns="45720" rtlCol="0" anchor="ctr">
            <a:normAutofit fontScale="37500" lnSpcReduction="20000"/>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tr-TR" sz="4900" b="0" i="0" u="none" strike="noStrike" kern="1200" cap="none" spc="0" normalizeH="0" baseline="0" noProof="0" dirty="0" smtClean="0">
                <a:ln>
                  <a:noFill/>
                </a:ln>
                <a:solidFill>
                  <a:schemeClr val="bg1"/>
                </a:solidFill>
                <a:effectLst/>
                <a:uLnTx/>
                <a:uFillTx/>
                <a:latin typeface="+mj-lt"/>
                <a:ea typeface="+mj-ea"/>
                <a:cs typeface="+mj-cs"/>
              </a:rPr>
              <a:t/>
            </a:r>
            <a:br>
              <a:rPr kumimoji="0" lang="tr-TR" sz="4900" b="0" i="0" u="none" strike="noStrike" kern="1200" cap="none" spc="0" normalizeH="0" baseline="0" noProof="0" dirty="0" smtClean="0">
                <a:ln>
                  <a:noFill/>
                </a:ln>
                <a:solidFill>
                  <a:schemeClr val="bg1"/>
                </a:solidFill>
                <a:effectLst/>
                <a:uLnTx/>
                <a:uFillTx/>
                <a:latin typeface="+mj-lt"/>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3600" b="0" i="0" u="none" strike="noStrike" kern="1200" cap="none" spc="0" normalizeH="0" baseline="0" noProof="0" dirty="0" smtClean="0">
                <a:ln>
                  <a:noFill/>
                </a:ln>
                <a:solidFill>
                  <a:schemeClr val="bg1"/>
                </a:solidFill>
                <a:effectLst/>
                <a:uLnTx/>
                <a:uFillTx/>
                <a:latin typeface="+mj-lt"/>
                <a:ea typeface="+mj-ea"/>
                <a:cs typeface="+mj-cs"/>
              </a:rPr>
              <a:t/>
            </a:r>
            <a:br>
              <a:rPr kumimoji="0" lang="tr-TR" sz="3600" b="0" i="0" u="none" strike="noStrike" kern="1200" cap="none" spc="0" normalizeH="0" baseline="0" noProof="0" dirty="0" smtClean="0">
                <a:ln>
                  <a:noFill/>
                </a:ln>
                <a:solidFill>
                  <a:schemeClr val="bg1"/>
                </a:solidFill>
                <a:effectLst/>
                <a:uLnTx/>
                <a:uFillTx/>
                <a:latin typeface="+mj-lt"/>
                <a:ea typeface="+mj-ea"/>
                <a:cs typeface="+mj-cs"/>
              </a:rPr>
            </a:br>
            <a:r>
              <a:rPr kumimoji="0" lang="tr-TR" sz="3200" b="0" i="0" u="none" strike="noStrike" kern="1200" cap="none" spc="0" normalizeH="0" baseline="0" noProof="0" dirty="0" smtClean="0">
                <a:ln>
                  <a:noFill/>
                </a:ln>
                <a:solidFill>
                  <a:schemeClr val="tx1"/>
                </a:solidFill>
                <a:effectLst/>
                <a:uLnTx/>
                <a:uFillTx/>
                <a:latin typeface="+mj-lt"/>
                <a:ea typeface="+mj-ea"/>
                <a:cs typeface="+mj-cs"/>
              </a:rPr>
              <a:t> </a:t>
            </a:r>
            <a:r>
              <a:rPr kumimoji="0" lang="tr-TR" sz="3200" b="1" i="0" u="none" strike="noStrike" kern="1200" cap="none" spc="0" normalizeH="0" baseline="0" noProof="0" dirty="0" smtClean="0">
                <a:ln>
                  <a:noFill/>
                </a:ln>
                <a:solidFill>
                  <a:schemeClr val="tx1"/>
                </a:solidFill>
                <a:effectLst/>
                <a:uLnTx/>
                <a:uFillTx/>
                <a:latin typeface="+mj-lt"/>
                <a:ea typeface="+mj-ea"/>
                <a:cs typeface="+mj-cs"/>
              </a:rPr>
              <a:t/>
            </a:r>
            <a:br>
              <a:rPr kumimoji="0" lang="tr-TR" sz="3200" b="1" i="0" u="none" strike="noStrike" kern="1200" cap="none" spc="0" normalizeH="0" baseline="0" noProof="0" dirty="0" smtClean="0">
                <a:ln>
                  <a:noFill/>
                </a:ln>
                <a:solidFill>
                  <a:schemeClr val="tx1"/>
                </a:solidFill>
                <a:effectLst/>
                <a:uLnTx/>
                <a:uFillTx/>
                <a:latin typeface="+mj-lt"/>
                <a:ea typeface="+mj-ea"/>
                <a:cs typeface="+mj-cs"/>
              </a:rPr>
            </a:br>
            <a:r>
              <a:rPr kumimoji="0" lang="tr-TR" sz="4000" b="0" i="0" u="none" strike="noStrike" kern="1200" cap="none" spc="0" normalizeH="0" baseline="0" noProof="0" dirty="0" smtClean="0">
                <a:ln>
                  <a:noFill/>
                </a:ln>
                <a:solidFill>
                  <a:schemeClr val="tx1"/>
                </a:solidFill>
                <a:effectLst/>
                <a:uLnTx/>
                <a:uFillTx/>
                <a:latin typeface="+mj-lt"/>
                <a:ea typeface="+mj-ea"/>
                <a:cs typeface="+mj-cs"/>
              </a:rPr>
              <a:t/>
            </a:r>
            <a:br>
              <a:rPr kumimoji="0" lang="tr-TR" sz="4000" b="0" i="0" u="none" strike="noStrike" kern="1200" cap="none" spc="0" normalizeH="0" baseline="0" noProof="0" dirty="0" smtClean="0">
                <a:ln>
                  <a:noFill/>
                </a:ln>
                <a:solidFill>
                  <a:schemeClr val="tx1"/>
                </a:solidFill>
                <a:effectLst/>
                <a:uLnTx/>
                <a:uFillTx/>
                <a:latin typeface="+mj-lt"/>
                <a:ea typeface="+mj-ea"/>
                <a:cs typeface="+mj-cs"/>
              </a:rPr>
            </a:br>
            <a:r>
              <a:rPr kumimoji="0" lang="tr-TR" sz="4000" b="0" i="0" u="none" strike="noStrike" kern="1200" cap="none" spc="0" normalizeH="0" baseline="0" noProof="0" dirty="0" smtClean="0">
                <a:ln>
                  <a:noFill/>
                </a:ln>
                <a:solidFill>
                  <a:schemeClr val="bg1"/>
                </a:solidFill>
                <a:effectLst/>
                <a:uLnTx/>
                <a:uFillTx/>
                <a:latin typeface="+mj-lt"/>
                <a:ea typeface="+mj-ea"/>
                <a:cs typeface="+mj-cs"/>
              </a:rPr>
              <a:t/>
            </a:r>
            <a:br>
              <a:rPr kumimoji="0" lang="tr-TR" sz="4000" b="0" i="0" u="none" strike="noStrike" kern="1200" cap="none" spc="0" normalizeH="0" baseline="0" noProof="0" dirty="0" smtClean="0">
                <a:ln>
                  <a:noFill/>
                </a:ln>
                <a:solidFill>
                  <a:schemeClr val="bg1"/>
                </a:solidFill>
                <a:effectLst/>
                <a:uLnTx/>
                <a:uFillTx/>
                <a:latin typeface="+mj-lt"/>
                <a:ea typeface="+mj-ea"/>
                <a:cs typeface="+mj-cs"/>
              </a:rPr>
            </a:br>
            <a: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br>
            <a:endParaRPr kumimoji="0" lang="tr-TR" sz="3600" b="0" i="0" u="none" strike="noStrike" kern="1200" cap="none" spc="0" normalizeH="0" baseline="0" noProof="0" dirty="0">
              <a:ln>
                <a:noFill/>
              </a:ln>
              <a:solidFill>
                <a:schemeClr val="bg1"/>
              </a:solidFill>
              <a:effectLst/>
              <a:uLnTx/>
              <a:uFillTx/>
              <a:latin typeface="AR DARLING" pitchFamily="2" charset="0"/>
              <a:ea typeface="+mj-ea"/>
              <a:cs typeface="+mj-cs"/>
            </a:endParaRPr>
          </a:p>
        </p:txBody>
      </p:sp>
      <p:pic>
        <p:nvPicPr>
          <p:cNvPr id="126978" name="Picture 2" descr="https://konuanlatimi.net/wp-content/uploads/2020/05/%C3%96l%C3%A7ek-ve-g%C3%B6sterilen-alan-ili%C5%9Fkisi-583x500.png"/>
          <p:cNvPicPr>
            <a:picLocks noChangeAspect="1" noChangeArrowheads="1"/>
          </p:cNvPicPr>
          <p:nvPr/>
        </p:nvPicPr>
        <p:blipFill>
          <a:blip r:embed="rId2" cstate="print">
            <a:lum/>
          </a:blip>
          <a:srcRect/>
          <a:stretch>
            <a:fillRect/>
          </a:stretch>
        </p:blipFill>
        <p:spPr bwMode="auto">
          <a:xfrm>
            <a:off x="179512" y="188640"/>
            <a:ext cx="8784976" cy="648072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im"/>
          <p:cNvPicPr>
            <a:picLocks noChangeAspect="1" noChangeArrowheads="1"/>
          </p:cNvPicPr>
          <p:nvPr/>
        </p:nvPicPr>
        <p:blipFill>
          <a:blip r:embed="rId2" cstate="print"/>
          <a:srcRect/>
          <a:stretch>
            <a:fillRect/>
          </a:stretch>
        </p:blipFill>
        <p:spPr bwMode="auto">
          <a:xfrm>
            <a:off x="1619672" y="188640"/>
            <a:ext cx="6120680" cy="40324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1 Başlık"/>
          <p:cNvSpPr txBox="1">
            <a:spLocks/>
          </p:cNvSpPr>
          <p:nvPr/>
        </p:nvSpPr>
        <p:spPr>
          <a:xfrm>
            <a:off x="467544" y="1556792"/>
            <a:ext cx="3888432" cy="4392488"/>
          </a:xfrm>
          <a:prstGeom prst="rect">
            <a:avLst/>
          </a:prstGeom>
        </p:spPr>
        <p:txBody>
          <a:bodyPr vert="horz" lIns="91440" tIns="45720" rIns="91440" bIns="45720" rtlCol="0" anchor="ctr">
            <a:normAutofit fontScale="37500" lnSpcReduction="20000"/>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tr-TR" sz="4900" b="0" i="0" u="none" strike="noStrike" kern="1200" cap="none" spc="0" normalizeH="0" baseline="0" noProof="0" dirty="0" smtClean="0">
                <a:ln>
                  <a:noFill/>
                </a:ln>
                <a:solidFill>
                  <a:schemeClr val="bg1"/>
                </a:solidFill>
                <a:effectLst/>
                <a:uLnTx/>
                <a:uFillTx/>
                <a:latin typeface="+mj-lt"/>
                <a:ea typeface="+mj-ea"/>
                <a:cs typeface="+mj-cs"/>
              </a:rPr>
              <a:t/>
            </a:r>
            <a:br>
              <a:rPr kumimoji="0" lang="tr-TR" sz="4900" b="0" i="0" u="none" strike="noStrike" kern="1200" cap="none" spc="0" normalizeH="0" baseline="0" noProof="0" dirty="0" smtClean="0">
                <a:ln>
                  <a:noFill/>
                </a:ln>
                <a:solidFill>
                  <a:schemeClr val="bg1"/>
                </a:solidFill>
                <a:effectLst/>
                <a:uLnTx/>
                <a:uFillTx/>
                <a:latin typeface="+mj-lt"/>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3600" b="0" i="0" u="none" strike="noStrike" kern="1200" cap="none" spc="0" normalizeH="0" baseline="0" noProof="0" dirty="0" smtClean="0">
                <a:ln>
                  <a:noFill/>
                </a:ln>
                <a:solidFill>
                  <a:schemeClr val="bg1"/>
                </a:solidFill>
                <a:effectLst/>
                <a:uLnTx/>
                <a:uFillTx/>
                <a:latin typeface="+mj-lt"/>
                <a:ea typeface="+mj-ea"/>
                <a:cs typeface="+mj-cs"/>
              </a:rPr>
              <a:t/>
            </a:r>
            <a:br>
              <a:rPr kumimoji="0" lang="tr-TR" sz="3600" b="0" i="0" u="none" strike="noStrike" kern="1200" cap="none" spc="0" normalizeH="0" baseline="0" noProof="0" dirty="0" smtClean="0">
                <a:ln>
                  <a:noFill/>
                </a:ln>
                <a:solidFill>
                  <a:schemeClr val="bg1"/>
                </a:solidFill>
                <a:effectLst/>
                <a:uLnTx/>
                <a:uFillTx/>
                <a:latin typeface="+mj-lt"/>
                <a:ea typeface="+mj-ea"/>
                <a:cs typeface="+mj-cs"/>
              </a:rPr>
            </a:br>
            <a:r>
              <a:rPr kumimoji="0" lang="tr-TR" sz="3200" b="0" i="0" u="none" strike="noStrike" kern="1200" cap="none" spc="0" normalizeH="0" baseline="0" noProof="0" dirty="0" smtClean="0">
                <a:ln>
                  <a:noFill/>
                </a:ln>
                <a:solidFill>
                  <a:schemeClr val="tx1"/>
                </a:solidFill>
                <a:effectLst/>
                <a:uLnTx/>
                <a:uFillTx/>
                <a:latin typeface="+mj-lt"/>
                <a:ea typeface="+mj-ea"/>
                <a:cs typeface="+mj-cs"/>
              </a:rPr>
              <a:t> </a:t>
            </a:r>
            <a:r>
              <a:rPr kumimoji="0" lang="tr-TR" sz="3200" b="1" i="0" u="none" strike="noStrike" kern="1200" cap="none" spc="0" normalizeH="0" baseline="0" noProof="0" dirty="0" smtClean="0">
                <a:ln>
                  <a:noFill/>
                </a:ln>
                <a:solidFill>
                  <a:schemeClr val="tx1"/>
                </a:solidFill>
                <a:effectLst/>
                <a:uLnTx/>
                <a:uFillTx/>
                <a:latin typeface="+mj-lt"/>
                <a:ea typeface="+mj-ea"/>
                <a:cs typeface="+mj-cs"/>
              </a:rPr>
              <a:t/>
            </a:r>
            <a:br>
              <a:rPr kumimoji="0" lang="tr-TR" sz="3200" b="1" i="0" u="none" strike="noStrike" kern="1200" cap="none" spc="0" normalizeH="0" baseline="0" noProof="0" dirty="0" smtClean="0">
                <a:ln>
                  <a:noFill/>
                </a:ln>
                <a:solidFill>
                  <a:schemeClr val="tx1"/>
                </a:solidFill>
                <a:effectLst/>
                <a:uLnTx/>
                <a:uFillTx/>
                <a:latin typeface="+mj-lt"/>
                <a:ea typeface="+mj-ea"/>
                <a:cs typeface="+mj-cs"/>
              </a:rPr>
            </a:br>
            <a:r>
              <a:rPr kumimoji="0" lang="tr-TR" sz="4000" b="0" i="0" u="none" strike="noStrike" kern="1200" cap="none" spc="0" normalizeH="0" baseline="0" noProof="0" dirty="0" smtClean="0">
                <a:ln>
                  <a:noFill/>
                </a:ln>
                <a:solidFill>
                  <a:schemeClr val="tx1"/>
                </a:solidFill>
                <a:effectLst/>
                <a:uLnTx/>
                <a:uFillTx/>
                <a:latin typeface="+mj-lt"/>
                <a:ea typeface="+mj-ea"/>
                <a:cs typeface="+mj-cs"/>
              </a:rPr>
              <a:t/>
            </a:r>
            <a:br>
              <a:rPr kumimoji="0" lang="tr-TR" sz="4000" b="0" i="0" u="none" strike="noStrike" kern="1200" cap="none" spc="0" normalizeH="0" baseline="0" noProof="0" dirty="0" smtClean="0">
                <a:ln>
                  <a:noFill/>
                </a:ln>
                <a:solidFill>
                  <a:schemeClr val="tx1"/>
                </a:solidFill>
                <a:effectLst/>
                <a:uLnTx/>
                <a:uFillTx/>
                <a:latin typeface="+mj-lt"/>
                <a:ea typeface="+mj-ea"/>
                <a:cs typeface="+mj-cs"/>
              </a:rPr>
            </a:br>
            <a:r>
              <a:rPr kumimoji="0" lang="tr-TR" sz="4000" b="0" i="0" u="none" strike="noStrike" kern="1200" cap="none" spc="0" normalizeH="0" baseline="0" noProof="0" dirty="0" smtClean="0">
                <a:ln>
                  <a:noFill/>
                </a:ln>
                <a:solidFill>
                  <a:schemeClr val="bg1"/>
                </a:solidFill>
                <a:effectLst/>
                <a:uLnTx/>
                <a:uFillTx/>
                <a:latin typeface="+mj-lt"/>
                <a:ea typeface="+mj-ea"/>
                <a:cs typeface="+mj-cs"/>
              </a:rPr>
              <a:t/>
            </a:r>
            <a:br>
              <a:rPr kumimoji="0" lang="tr-TR" sz="4000" b="0" i="0" u="none" strike="noStrike" kern="1200" cap="none" spc="0" normalizeH="0" baseline="0" noProof="0" dirty="0" smtClean="0">
                <a:ln>
                  <a:noFill/>
                </a:ln>
                <a:solidFill>
                  <a:schemeClr val="bg1"/>
                </a:solidFill>
                <a:effectLst/>
                <a:uLnTx/>
                <a:uFillTx/>
                <a:latin typeface="+mj-lt"/>
                <a:ea typeface="+mj-ea"/>
                <a:cs typeface="+mj-cs"/>
              </a:rPr>
            </a:br>
            <a: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br>
            <a:endParaRPr kumimoji="0" lang="tr-TR" sz="3600" b="0" i="0" u="none" strike="noStrike" kern="1200" cap="none" spc="0" normalizeH="0" baseline="0" noProof="0" dirty="0">
              <a:ln>
                <a:noFill/>
              </a:ln>
              <a:solidFill>
                <a:schemeClr val="bg1"/>
              </a:solidFill>
              <a:effectLst/>
              <a:uLnTx/>
              <a:uFillTx/>
              <a:latin typeface="AR DARLING" pitchFamily="2" charset="0"/>
              <a:ea typeface="+mj-ea"/>
              <a:cs typeface="+mj-cs"/>
            </a:endParaRPr>
          </a:p>
        </p:txBody>
      </p:sp>
      <p:pic>
        <p:nvPicPr>
          <p:cNvPr id="1032" name="Picture 8" descr="Resim"/>
          <p:cNvPicPr>
            <a:picLocks noChangeAspect="1" noChangeArrowheads="1"/>
          </p:cNvPicPr>
          <p:nvPr/>
        </p:nvPicPr>
        <p:blipFill>
          <a:blip r:embed="rId3" cstate="print"/>
          <a:srcRect/>
          <a:stretch>
            <a:fillRect/>
          </a:stretch>
        </p:blipFill>
        <p:spPr bwMode="auto">
          <a:xfrm>
            <a:off x="251520" y="3789040"/>
            <a:ext cx="4212976" cy="28803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8" name="Picture 4" descr="Resim"/>
          <p:cNvPicPr>
            <a:picLocks noChangeAspect="1" noChangeArrowheads="1"/>
          </p:cNvPicPr>
          <p:nvPr/>
        </p:nvPicPr>
        <p:blipFill>
          <a:blip r:embed="rId4" cstate="print"/>
          <a:srcRect/>
          <a:stretch>
            <a:fillRect/>
          </a:stretch>
        </p:blipFill>
        <p:spPr bwMode="auto">
          <a:xfrm>
            <a:off x="4644008" y="3789040"/>
            <a:ext cx="4248472" cy="28803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8 Metin kutusu"/>
          <p:cNvSpPr txBox="1"/>
          <p:nvPr/>
        </p:nvSpPr>
        <p:spPr>
          <a:xfrm>
            <a:off x="395536" y="6237312"/>
            <a:ext cx="1296144" cy="369332"/>
          </a:xfrm>
          <a:prstGeom prst="rect">
            <a:avLst/>
          </a:prstGeom>
          <a:noFill/>
        </p:spPr>
        <p:txBody>
          <a:bodyPr wrap="square" rtlCol="0">
            <a:spAutoFit/>
          </a:bodyPr>
          <a:lstStyle/>
          <a:p>
            <a:r>
              <a:rPr lang="tr-TR" dirty="0" smtClean="0">
                <a:latin typeface="Bahnschrift Light" pitchFamily="34" charset="0"/>
              </a:rPr>
              <a:t>1/250.000 </a:t>
            </a:r>
            <a:endParaRPr lang="tr-TR" dirty="0">
              <a:latin typeface="Bahnschrift Light" pitchFamily="34" charset="0"/>
            </a:endParaRPr>
          </a:p>
        </p:txBody>
      </p:sp>
      <p:cxnSp>
        <p:nvCxnSpPr>
          <p:cNvPr id="11" name="10 Düz Ok Bağlayıcısı"/>
          <p:cNvCxnSpPr/>
          <p:nvPr/>
        </p:nvCxnSpPr>
        <p:spPr>
          <a:xfrm>
            <a:off x="6588224" y="2276872"/>
            <a:ext cx="936104" cy="1440160"/>
          </a:xfrm>
          <a:prstGeom prst="straightConnector1">
            <a:avLst/>
          </a:prstGeom>
          <a:ln>
            <a:prstDash val="sysDash"/>
            <a:tailEnd type="arrow"/>
          </a:ln>
        </p:spPr>
        <p:style>
          <a:lnRef idx="3">
            <a:schemeClr val="dk1"/>
          </a:lnRef>
          <a:fillRef idx="0">
            <a:schemeClr val="dk1"/>
          </a:fillRef>
          <a:effectRef idx="2">
            <a:schemeClr val="dk1"/>
          </a:effectRef>
          <a:fontRef idx="minor">
            <a:schemeClr val="tx1"/>
          </a:fontRef>
        </p:style>
      </p:cxnSp>
      <p:cxnSp>
        <p:nvCxnSpPr>
          <p:cNvPr id="14" name="13 Düz Ok Bağlayıcısı"/>
          <p:cNvCxnSpPr>
            <a:endCxn id="10" idx="3"/>
          </p:cNvCxnSpPr>
          <p:nvPr/>
        </p:nvCxnSpPr>
        <p:spPr>
          <a:xfrm flipH="1">
            <a:off x="4355976" y="1916832"/>
            <a:ext cx="1296144" cy="1836204"/>
          </a:xfrm>
          <a:prstGeom prst="straightConnector1">
            <a:avLst/>
          </a:prstGeom>
          <a:ln>
            <a:prstDash val="sysDash"/>
            <a:tailEnd type="arrow"/>
          </a:ln>
        </p:spPr>
        <p:style>
          <a:lnRef idx="3">
            <a:schemeClr val="dk1"/>
          </a:lnRef>
          <a:fillRef idx="0">
            <a:schemeClr val="dk1"/>
          </a:fillRef>
          <a:effectRef idx="2">
            <a:schemeClr val="dk1"/>
          </a:effectRef>
          <a:fontRef idx="minor">
            <a:schemeClr val="tx1"/>
          </a:fontRef>
        </p:style>
      </p:cxnSp>
      <p:sp>
        <p:nvSpPr>
          <p:cNvPr id="28" name="27 Metin kutusu"/>
          <p:cNvSpPr txBox="1"/>
          <p:nvPr/>
        </p:nvSpPr>
        <p:spPr>
          <a:xfrm>
            <a:off x="4788024" y="6165304"/>
            <a:ext cx="1296144" cy="369332"/>
          </a:xfrm>
          <a:prstGeom prst="rect">
            <a:avLst/>
          </a:prstGeom>
          <a:noFill/>
        </p:spPr>
        <p:txBody>
          <a:bodyPr wrap="square" rtlCol="0">
            <a:spAutoFit/>
          </a:bodyPr>
          <a:lstStyle/>
          <a:p>
            <a:r>
              <a:rPr lang="tr-TR" dirty="0" smtClean="0">
                <a:latin typeface="Bahnschrift Light" pitchFamily="34" charset="0"/>
              </a:rPr>
              <a:t>1/250.000 </a:t>
            </a:r>
            <a:endParaRPr lang="tr-TR" dirty="0">
              <a:latin typeface="Bahnschrift Light"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60" name="Picture 4" descr="Resim"/>
          <p:cNvPicPr>
            <a:picLocks noChangeAspect="1" noChangeArrowheads="1"/>
          </p:cNvPicPr>
          <p:nvPr/>
        </p:nvPicPr>
        <p:blipFill>
          <a:blip r:embed="rId2" cstate="print"/>
          <a:srcRect l="13920"/>
          <a:stretch>
            <a:fillRect/>
          </a:stretch>
        </p:blipFill>
        <p:spPr bwMode="auto">
          <a:xfrm>
            <a:off x="3419872" y="2276872"/>
            <a:ext cx="2069185" cy="2476437"/>
          </a:xfrm>
          <a:prstGeom prst="rect">
            <a:avLst/>
          </a:prstGeom>
          <a:noFill/>
        </p:spPr>
      </p:pic>
      <p:pic>
        <p:nvPicPr>
          <p:cNvPr id="326658" name="Picture 2" descr="Resim"/>
          <p:cNvPicPr>
            <a:picLocks noChangeAspect="1" noChangeArrowheads="1"/>
          </p:cNvPicPr>
          <p:nvPr/>
        </p:nvPicPr>
        <p:blipFill>
          <a:blip r:embed="rId3" cstate="print"/>
          <a:srcRect/>
          <a:stretch>
            <a:fillRect/>
          </a:stretch>
        </p:blipFill>
        <p:spPr bwMode="auto">
          <a:xfrm>
            <a:off x="179512" y="2132856"/>
            <a:ext cx="3261781" cy="2664296"/>
          </a:xfrm>
          <a:prstGeom prst="rect">
            <a:avLst/>
          </a:prstGeom>
          <a:noFill/>
        </p:spPr>
      </p:pic>
      <p:pic>
        <p:nvPicPr>
          <p:cNvPr id="326662" name="Picture 6" descr="Resim"/>
          <p:cNvPicPr>
            <a:picLocks noChangeAspect="1" noChangeArrowheads="1"/>
          </p:cNvPicPr>
          <p:nvPr/>
        </p:nvPicPr>
        <p:blipFill>
          <a:blip r:embed="rId4" cstate="print"/>
          <a:srcRect/>
          <a:stretch>
            <a:fillRect/>
          </a:stretch>
        </p:blipFill>
        <p:spPr bwMode="auto">
          <a:xfrm>
            <a:off x="5436096" y="2132856"/>
            <a:ext cx="3286748" cy="2746205"/>
          </a:xfrm>
          <a:prstGeom prst="rect">
            <a:avLst/>
          </a:prstGeom>
          <a:noFill/>
        </p:spPr>
      </p:pic>
      <p:cxnSp>
        <p:nvCxnSpPr>
          <p:cNvPr id="6" name="5 Düz Ok Bağlayıcısı"/>
          <p:cNvCxnSpPr/>
          <p:nvPr/>
        </p:nvCxnSpPr>
        <p:spPr>
          <a:xfrm>
            <a:off x="1835696" y="4437112"/>
            <a:ext cx="0" cy="864096"/>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7" name="6 Metin kutusu"/>
          <p:cNvSpPr txBox="1"/>
          <p:nvPr/>
        </p:nvSpPr>
        <p:spPr>
          <a:xfrm>
            <a:off x="323528" y="5445224"/>
            <a:ext cx="3888432" cy="523220"/>
          </a:xfrm>
          <a:prstGeom prst="rect">
            <a:avLst/>
          </a:prstGeom>
          <a:noFill/>
        </p:spPr>
        <p:txBody>
          <a:bodyPr wrap="square" rtlCol="0">
            <a:spAutoFit/>
          </a:bodyPr>
          <a:lstStyle/>
          <a:p>
            <a:pPr algn="ctr"/>
            <a:r>
              <a:rPr lang="tr-TR" sz="2800" dirty="0" smtClean="0"/>
              <a:t>100 bin kez küçültülmüş</a:t>
            </a:r>
            <a:endParaRPr lang="tr-TR" sz="2800" dirty="0"/>
          </a:p>
        </p:txBody>
      </p:sp>
      <p:cxnSp>
        <p:nvCxnSpPr>
          <p:cNvPr id="8" name="7 Düz Ok Bağlayıcısı"/>
          <p:cNvCxnSpPr/>
          <p:nvPr/>
        </p:nvCxnSpPr>
        <p:spPr>
          <a:xfrm>
            <a:off x="7164288" y="4437112"/>
            <a:ext cx="0" cy="864096"/>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9" name="8 Metin kutusu"/>
          <p:cNvSpPr txBox="1"/>
          <p:nvPr/>
        </p:nvSpPr>
        <p:spPr>
          <a:xfrm>
            <a:off x="4932040" y="5445224"/>
            <a:ext cx="3888432" cy="523220"/>
          </a:xfrm>
          <a:prstGeom prst="rect">
            <a:avLst/>
          </a:prstGeom>
          <a:noFill/>
        </p:spPr>
        <p:txBody>
          <a:bodyPr wrap="square" rtlCol="0">
            <a:spAutoFit/>
          </a:bodyPr>
          <a:lstStyle/>
          <a:p>
            <a:pPr algn="ctr"/>
            <a:r>
              <a:rPr lang="tr-TR" sz="2800" dirty="0" smtClean="0"/>
              <a:t>2 milyon kez küçültülmüş</a:t>
            </a:r>
            <a:endParaRPr lang="tr-TR" sz="2800" dirty="0"/>
          </a:p>
        </p:txBody>
      </p:sp>
      <p:sp>
        <p:nvSpPr>
          <p:cNvPr id="10" name="9 Metin kutusu"/>
          <p:cNvSpPr txBox="1"/>
          <p:nvPr/>
        </p:nvSpPr>
        <p:spPr>
          <a:xfrm>
            <a:off x="5004048" y="980728"/>
            <a:ext cx="3888432" cy="523220"/>
          </a:xfrm>
          <a:prstGeom prst="rect">
            <a:avLst/>
          </a:prstGeom>
          <a:noFill/>
        </p:spPr>
        <p:txBody>
          <a:bodyPr wrap="square" rtlCol="0">
            <a:spAutoFit/>
          </a:bodyPr>
          <a:lstStyle/>
          <a:p>
            <a:pPr algn="ctr"/>
            <a:r>
              <a:rPr lang="tr-TR" sz="2800" dirty="0" smtClean="0"/>
              <a:t>KÜÇÜK ÖLÇEKLİ HARİTA</a:t>
            </a:r>
            <a:endParaRPr lang="tr-TR" sz="2800" dirty="0"/>
          </a:p>
        </p:txBody>
      </p:sp>
      <p:cxnSp>
        <p:nvCxnSpPr>
          <p:cNvPr id="11" name="10 Düz Ok Bağlayıcısı"/>
          <p:cNvCxnSpPr/>
          <p:nvPr/>
        </p:nvCxnSpPr>
        <p:spPr>
          <a:xfrm flipV="1">
            <a:off x="7092280" y="1628800"/>
            <a:ext cx="0" cy="93610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4" name="13 Metin kutusu"/>
          <p:cNvSpPr txBox="1"/>
          <p:nvPr/>
        </p:nvSpPr>
        <p:spPr>
          <a:xfrm>
            <a:off x="251520" y="980728"/>
            <a:ext cx="3888432" cy="523220"/>
          </a:xfrm>
          <a:prstGeom prst="rect">
            <a:avLst/>
          </a:prstGeom>
          <a:noFill/>
        </p:spPr>
        <p:txBody>
          <a:bodyPr wrap="square" rtlCol="0">
            <a:spAutoFit/>
          </a:bodyPr>
          <a:lstStyle/>
          <a:p>
            <a:pPr algn="ctr"/>
            <a:r>
              <a:rPr lang="tr-TR" sz="2800" dirty="0" smtClean="0"/>
              <a:t>BÜYÜK  ÖLÇEKLİ HARİTA</a:t>
            </a:r>
            <a:endParaRPr lang="tr-TR" sz="2800" dirty="0"/>
          </a:p>
        </p:txBody>
      </p:sp>
      <p:cxnSp>
        <p:nvCxnSpPr>
          <p:cNvPr id="15" name="14 Düz Ok Bağlayıcısı"/>
          <p:cNvCxnSpPr/>
          <p:nvPr/>
        </p:nvCxnSpPr>
        <p:spPr>
          <a:xfrm flipV="1">
            <a:off x="1835696" y="1556792"/>
            <a:ext cx="0" cy="93610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55298" name="Picture 2" descr="silindirik projeksiyon ile ilgili görsel sonucu"/>
          <p:cNvPicPr>
            <a:picLocks noChangeAspect="1" noChangeArrowheads="1"/>
          </p:cNvPicPr>
          <p:nvPr/>
        </p:nvPicPr>
        <p:blipFill>
          <a:blip r:embed="rId3" cstate="print"/>
          <a:srcRect/>
          <a:stretch>
            <a:fillRect/>
          </a:stretch>
        </p:blipFill>
        <p:spPr bwMode="auto">
          <a:xfrm rot="21303212">
            <a:off x="840195" y="674662"/>
            <a:ext cx="3956418" cy="2133601"/>
          </a:xfrm>
          <a:prstGeom prst="rect">
            <a:avLst/>
          </a:prstGeom>
          <a:noFill/>
        </p:spPr>
      </p:pic>
      <p:sp>
        <p:nvSpPr>
          <p:cNvPr id="4" name="3 Dikdörtgen"/>
          <p:cNvSpPr/>
          <p:nvPr/>
        </p:nvSpPr>
        <p:spPr>
          <a:xfrm>
            <a:off x="4355976" y="908720"/>
            <a:ext cx="4788024" cy="1446550"/>
          </a:xfrm>
          <a:prstGeom prst="rect">
            <a:avLst/>
          </a:prstGeom>
        </p:spPr>
        <p:txBody>
          <a:bodyPr wrap="square">
            <a:spAutoFit/>
          </a:bodyPr>
          <a:lstStyle/>
          <a:p>
            <a:pPr algn="ctr"/>
            <a:r>
              <a:rPr lang="tr-TR" sz="4400" dirty="0" smtClean="0">
                <a:solidFill>
                  <a:schemeClr val="bg1"/>
                </a:solidFill>
                <a:latin typeface="Bahnschrift Light" pitchFamily="34" charset="0"/>
              </a:rPr>
              <a:t>SİLİNDİR</a:t>
            </a:r>
          </a:p>
          <a:p>
            <a:pPr algn="ctr"/>
            <a:r>
              <a:rPr lang="tr-TR" sz="4400" dirty="0" smtClean="0">
                <a:solidFill>
                  <a:schemeClr val="bg1"/>
                </a:solidFill>
                <a:latin typeface="Bahnschrift Light" pitchFamily="34" charset="0"/>
              </a:rPr>
              <a:t>PROJEKSİYON</a:t>
            </a:r>
            <a:endParaRPr lang="tr-TR" sz="4400" dirty="0">
              <a:latin typeface="Bahnschrift Light" pitchFamily="34" charset="0"/>
            </a:endParaRPr>
          </a:p>
        </p:txBody>
      </p:sp>
      <p:sp>
        <p:nvSpPr>
          <p:cNvPr id="5" name="1 Başlık"/>
          <p:cNvSpPr>
            <a:spLocks noGrp="1"/>
          </p:cNvSpPr>
          <p:nvPr>
            <p:ph type="ctrTitle"/>
          </p:nvPr>
        </p:nvSpPr>
        <p:spPr>
          <a:xfrm>
            <a:off x="539552" y="2060848"/>
            <a:ext cx="8136904" cy="4392488"/>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br>
              <a:rPr lang="tr-TR" sz="4900" dirty="0" smtClean="0">
                <a:solidFill>
                  <a:schemeClr val="bg1"/>
                </a:solidFill>
                <a:latin typeface="AR DARLING" pitchFamily="2" charset="0"/>
              </a:rPr>
            </a:br>
            <a:r>
              <a:rPr lang="tr-TR" sz="4900" dirty="0" smtClean="0">
                <a:solidFill>
                  <a:schemeClr val="bg1"/>
                </a:solidFill>
                <a:latin typeface="AR DARLING" pitchFamily="2" charset="0"/>
              </a:rPr>
              <a:t/>
            </a:r>
            <a:br>
              <a:rPr lang="tr-TR" sz="4900" dirty="0" smtClean="0">
                <a:solidFill>
                  <a:schemeClr val="bg1"/>
                </a:solidFill>
                <a:latin typeface="AR DARLING" pitchFamily="2" charset="0"/>
              </a:rPr>
            </a:br>
            <a:r>
              <a:rPr lang="tr-TR" sz="4900" dirty="0" smtClean="0">
                <a:solidFill>
                  <a:schemeClr val="bg1"/>
                </a:solidFill>
                <a:latin typeface="AR DARLING" pitchFamily="2" charset="0"/>
              </a:rPr>
              <a:t/>
            </a:r>
            <a:br>
              <a:rPr lang="tr-TR" sz="4900" dirty="0" smtClean="0">
                <a:solidFill>
                  <a:schemeClr val="bg1"/>
                </a:solidFill>
                <a:latin typeface="AR DARLING" pitchFamily="2" charset="0"/>
              </a:rPr>
            </a:br>
            <a:r>
              <a:rPr lang="tr-TR" sz="4900" dirty="0" smtClean="0">
                <a:solidFill>
                  <a:schemeClr val="bg1"/>
                </a:solidFill>
                <a:latin typeface="AR DARLING" pitchFamily="2" charset="0"/>
              </a:rPr>
              <a:t/>
            </a:r>
            <a:br>
              <a:rPr lang="tr-TR" sz="4900" dirty="0" smtClean="0">
                <a:solidFill>
                  <a:schemeClr val="bg1"/>
                </a:solidFill>
                <a:latin typeface="AR DARLING" pitchFamily="2" charset="0"/>
              </a:rPr>
            </a:br>
            <a:r>
              <a:rPr lang="tr-TR" sz="3100" dirty="0" smtClean="0">
                <a:solidFill>
                  <a:schemeClr val="bg1"/>
                </a:solidFill>
                <a:latin typeface="Bahnschrift Light" pitchFamily="34" charset="0"/>
              </a:rPr>
              <a:t>-Bu projeksiyonda açı korunur. </a:t>
            </a:r>
            <a:br>
              <a:rPr lang="tr-TR" sz="3100" dirty="0" smtClean="0">
                <a:solidFill>
                  <a:schemeClr val="bg1"/>
                </a:solidFill>
                <a:latin typeface="Bahnschrift Light" pitchFamily="34" charset="0"/>
              </a:rPr>
            </a:br>
            <a:r>
              <a:rPr lang="tr-TR" sz="3100" dirty="0" smtClean="0">
                <a:solidFill>
                  <a:schemeClr val="bg1"/>
                </a:solidFill>
                <a:latin typeface="Bahnschrift Light" pitchFamily="34" charset="0"/>
              </a:rPr>
              <a:t>-Dünyanın tamamı bu projeksiyonla gösterilebilir.</a:t>
            </a:r>
            <a:br>
              <a:rPr lang="tr-TR" sz="3100" dirty="0" smtClean="0">
                <a:solidFill>
                  <a:schemeClr val="bg1"/>
                </a:solidFill>
                <a:latin typeface="Bahnschrift Light" pitchFamily="34" charset="0"/>
              </a:rPr>
            </a:br>
            <a:r>
              <a:rPr lang="tr-TR" sz="3100" dirty="0" smtClean="0">
                <a:solidFill>
                  <a:schemeClr val="bg1"/>
                </a:solidFill>
                <a:latin typeface="Bahnschrift Light" pitchFamily="34" charset="0"/>
              </a:rPr>
              <a:t>-</a:t>
            </a:r>
            <a:r>
              <a:rPr lang="tr-TR" sz="3100" dirty="0" smtClean="0">
                <a:solidFill>
                  <a:schemeClr val="accent5">
                    <a:lumMod val="60000"/>
                    <a:lumOff val="40000"/>
                  </a:schemeClr>
                </a:solidFill>
                <a:latin typeface="Bahnschrift Light" pitchFamily="34" charset="0"/>
              </a:rPr>
              <a:t>Ekvator  ve çevresini göstermek için uygundur</a:t>
            </a:r>
            <a:r>
              <a:rPr lang="tr-TR" sz="3100" dirty="0" smtClean="0">
                <a:solidFill>
                  <a:schemeClr val="bg1"/>
                </a:solidFill>
                <a:latin typeface="Bahnschrift Light" pitchFamily="34" charset="0"/>
              </a:rPr>
              <a:t>.</a:t>
            </a:r>
            <a:br>
              <a:rPr lang="tr-TR" sz="3100" dirty="0" smtClean="0">
                <a:solidFill>
                  <a:schemeClr val="bg1"/>
                </a:solidFill>
                <a:latin typeface="Bahnschrift Light" pitchFamily="34" charset="0"/>
              </a:rPr>
            </a:br>
            <a:r>
              <a:rPr lang="tr-TR" sz="3100" dirty="0" smtClean="0">
                <a:solidFill>
                  <a:schemeClr val="bg1"/>
                </a:solidFill>
                <a:latin typeface="Bahnschrift Light" pitchFamily="34" charset="0"/>
              </a:rPr>
              <a:t>kutuplara doğru bozulmalar artar.</a:t>
            </a:r>
            <a:br>
              <a:rPr lang="tr-TR" sz="3100" dirty="0" smtClean="0">
                <a:solidFill>
                  <a:schemeClr val="bg1"/>
                </a:solidFill>
                <a:latin typeface="Bahnschrift Light" pitchFamily="34" charset="0"/>
              </a:rPr>
            </a:br>
            <a:r>
              <a:rPr lang="tr-TR" sz="3100" dirty="0" smtClean="0">
                <a:solidFill>
                  <a:schemeClr val="bg1"/>
                </a:solidFill>
                <a:latin typeface="Bahnschrift Light" pitchFamily="34" charset="0"/>
              </a:rPr>
              <a:t>-Deniz ve hava ulaşımında kullanılır.</a:t>
            </a:r>
            <a:br>
              <a:rPr lang="tr-TR" sz="3100" dirty="0" smtClean="0">
                <a:solidFill>
                  <a:schemeClr val="bg1"/>
                </a:solidFill>
                <a:latin typeface="Bahnschrift Light" pitchFamily="34" charset="0"/>
              </a:rPr>
            </a:br>
            <a:r>
              <a:rPr lang="tr-TR" sz="3600" dirty="0" smtClean="0">
                <a:solidFill>
                  <a:schemeClr val="bg1"/>
                </a:solidFill>
              </a:rPr>
              <a:t/>
            </a:r>
            <a:br>
              <a:rPr lang="tr-TR" sz="3600" dirty="0" smtClean="0">
                <a:solidFill>
                  <a:schemeClr val="bg1"/>
                </a:solidFill>
              </a:rPr>
            </a:br>
            <a:r>
              <a:rPr lang="tr-TR" sz="32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l="19924" t="16719" r="46870" b="1594"/>
          <a:stretch>
            <a:fillRect/>
          </a:stretch>
        </p:blipFill>
        <p:spPr bwMode="auto">
          <a:xfrm rot="5400000">
            <a:off x="1331640" y="-963488"/>
            <a:ext cx="6408712" cy="8712968"/>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l="46120" t="38761" r="38700" b="14933"/>
          <a:stretch>
            <a:fillRect/>
          </a:stretch>
        </p:blipFill>
        <p:spPr bwMode="auto">
          <a:xfrm rot="5400000">
            <a:off x="706713" y="4485974"/>
            <a:ext cx="1476164" cy="2530567"/>
          </a:xfrm>
          <a:prstGeom prst="rect">
            <a:avLst/>
          </a:prstGeom>
          <a:noFill/>
          <a:ln w="9525">
            <a:noFill/>
            <a:miter lim="800000"/>
            <a:headEnd/>
            <a:tailEnd/>
          </a:ln>
        </p:spPr>
      </p:pic>
      <p:sp>
        <p:nvSpPr>
          <p:cNvPr id="7" name="Rectangle 4"/>
          <p:cNvSpPr>
            <a:spLocks noChangeArrowheads="1"/>
          </p:cNvSpPr>
          <p:nvPr/>
        </p:nvSpPr>
        <p:spPr bwMode="auto">
          <a:xfrm>
            <a:off x="755576" y="1628800"/>
            <a:ext cx="7704856" cy="1862048"/>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lnSpc>
                <a:spcPct val="150000"/>
              </a:lnSpc>
            </a:pPr>
            <a:r>
              <a:rPr lang="tr-TR" sz="2200" dirty="0" smtClean="0">
                <a:latin typeface="Bahnschrift SemiLight" pitchFamily="34" charset="0"/>
              </a:rPr>
              <a:t>Eşit sayfaların tamamı kullanılacak şekilde iki farklı yerin haritası çizildiğinde gerçek alanı fazla olan yer daha fazla küçültülmektedir.</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sz="2200"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tr-TR" sz="22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9 Dikdörtgen"/>
          <p:cNvSpPr/>
          <p:nvPr/>
        </p:nvSpPr>
        <p:spPr>
          <a:xfrm>
            <a:off x="5652120" y="5517232"/>
            <a:ext cx="3240360"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Rectangle 4"/>
          <p:cNvSpPr>
            <a:spLocks noChangeArrowheads="1"/>
          </p:cNvSpPr>
          <p:nvPr/>
        </p:nvSpPr>
        <p:spPr bwMode="auto">
          <a:xfrm>
            <a:off x="2699792" y="5255042"/>
            <a:ext cx="6048672" cy="1261884"/>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lnSpc>
                <a:spcPct val="150000"/>
              </a:lnSpc>
            </a:pPr>
            <a:r>
              <a:rPr lang="tr-TR" sz="2000" dirty="0" smtClean="0">
                <a:latin typeface="Bahnschrift SemiLight" pitchFamily="34" charset="0"/>
              </a:rPr>
              <a:t>Dünyayı ders kitabına sığdırabilmek  için 150.000.000 kez küçültmek gerekir.</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sz="2200"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tr-TR" sz="2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8 Grup"/>
          <p:cNvGrpSpPr/>
          <p:nvPr/>
        </p:nvGrpSpPr>
        <p:grpSpPr>
          <a:xfrm>
            <a:off x="251520" y="188640"/>
            <a:ext cx="8712967" cy="5904656"/>
            <a:chOff x="251521" y="188640"/>
            <a:chExt cx="8568952" cy="5400601"/>
          </a:xfrm>
        </p:grpSpPr>
        <p:pic>
          <p:nvPicPr>
            <p:cNvPr id="2050" name="Picture 2"/>
            <p:cNvPicPr>
              <a:picLocks noChangeAspect="1" noChangeArrowheads="1"/>
            </p:cNvPicPr>
            <p:nvPr/>
          </p:nvPicPr>
          <p:blipFill>
            <a:blip r:embed="rId2" cstate="print"/>
            <a:srcRect/>
            <a:stretch>
              <a:fillRect/>
            </a:stretch>
          </p:blipFill>
          <p:spPr bwMode="auto">
            <a:xfrm rot="5400000">
              <a:off x="1835696" y="-1395535"/>
              <a:ext cx="5400601" cy="8568952"/>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l="7805" t="36125" r="13792" b="22630"/>
            <a:stretch>
              <a:fillRect/>
            </a:stretch>
          </p:blipFill>
          <p:spPr bwMode="auto">
            <a:xfrm rot="5400000">
              <a:off x="1128880" y="3514273"/>
              <a:ext cx="1224135" cy="2061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7" name="Rectangle 4"/>
          <p:cNvSpPr>
            <a:spLocks noChangeArrowheads="1"/>
          </p:cNvSpPr>
          <p:nvPr/>
        </p:nvSpPr>
        <p:spPr bwMode="auto">
          <a:xfrm>
            <a:off x="755576" y="2276872"/>
            <a:ext cx="7704856" cy="1261884"/>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lnSpc>
                <a:spcPct val="150000"/>
              </a:lnSpc>
            </a:pPr>
            <a:r>
              <a:rPr lang="tr-TR" sz="2000" dirty="0" smtClean="0">
                <a:latin typeface="Bahnschrift SemiLight" pitchFamily="34" charset="0"/>
              </a:rPr>
              <a:t>Eşit sayfaların tamamı kullanılacak şekilde iki farklı yerin haritası çizildiğinde gerçek alanı fazla olan yer daha fazla küçültülmektedir.</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sz="2200"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tr-TR" sz="22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9 Dikdörtgen"/>
          <p:cNvSpPr/>
          <p:nvPr/>
        </p:nvSpPr>
        <p:spPr>
          <a:xfrm>
            <a:off x="5796136" y="5805264"/>
            <a:ext cx="3240360"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Rectangle 4"/>
          <p:cNvSpPr>
            <a:spLocks noChangeArrowheads="1"/>
          </p:cNvSpPr>
          <p:nvPr/>
        </p:nvSpPr>
        <p:spPr bwMode="auto">
          <a:xfrm>
            <a:off x="323528" y="5949280"/>
            <a:ext cx="8496944" cy="754053"/>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lnSpc>
                <a:spcPct val="150000"/>
              </a:lnSpc>
            </a:pPr>
            <a:r>
              <a:rPr lang="tr-TR" dirty="0" smtClean="0">
                <a:latin typeface="Bahnschrift SemiLight" pitchFamily="34" charset="0"/>
              </a:rPr>
              <a:t>Türkiye’yi ders kitabına sığdırabilmek için 6.250.000 kez küçültmek gerekir.</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sz="2200"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tr-TR" sz="2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rot="5400000">
            <a:off x="5472100" y="352949"/>
            <a:ext cx="2592288" cy="42484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4"/>
          <p:cNvSpPr>
            <a:spLocks noChangeArrowheads="1"/>
          </p:cNvSpPr>
          <p:nvPr/>
        </p:nvSpPr>
        <p:spPr bwMode="auto">
          <a:xfrm>
            <a:off x="179512" y="4653136"/>
            <a:ext cx="8568952" cy="1723549"/>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lnSpc>
                <a:spcPct val="150000"/>
              </a:lnSpc>
            </a:pPr>
            <a:r>
              <a:rPr lang="tr-TR" sz="2000" dirty="0" smtClean="0">
                <a:latin typeface="Bahnschrift SemiLight" pitchFamily="34" charset="0"/>
              </a:rPr>
              <a:t>Dünya ve Türkiye haritaları eşit büyüklükteki sayfalara çizildiğinde  dünya haritası daha fazla küçültülmüş olur.Bu durumda dünya haritasının ölçeği Türkiye haritasının ölçeğine göre daha küçüktür.</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sz="2200"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tr-TR" sz="2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Picture 4"/>
          <p:cNvPicPr>
            <a:picLocks noChangeAspect="1" noChangeArrowheads="1"/>
          </p:cNvPicPr>
          <p:nvPr/>
        </p:nvPicPr>
        <p:blipFill>
          <a:blip r:embed="rId3" cstate="print"/>
          <a:srcRect l="19924" t="16719" r="46870" b="1594"/>
          <a:stretch>
            <a:fillRect/>
          </a:stretch>
        </p:blipFill>
        <p:spPr bwMode="auto">
          <a:xfrm rot="5400000">
            <a:off x="1043608" y="388953"/>
            <a:ext cx="2592288" cy="4176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4"/>
          <p:cNvSpPr>
            <a:spLocks noChangeArrowheads="1"/>
          </p:cNvSpPr>
          <p:nvPr/>
        </p:nvSpPr>
        <p:spPr bwMode="auto">
          <a:xfrm>
            <a:off x="251520" y="404664"/>
            <a:ext cx="4176464" cy="739498"/>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ctr">
              <a:lnSpc>
                <a:spcPct val="150000"/>
              </a:lnSpc>
            </a:pPr>
            <a:r>
              <a:rPr lang="tr-TR" sz="3600" b="1" dirty="0" smtClean="0">
                <a:latin typeface="+mj-lt"/>
              </a:rPr>
              <a:t> 510.000.000 km²</a:t>
            </a:r>
            <a:endParaRPr kumimoji="0" lang="tr-TR" sz="3600" b="1" i="0" u="sng" strike="noStrike" cap="none" normalizeH="0" baseline="0" dirty="0" smtClean="0">
              <a:ln>
                <a:noFill/>
              </a:ln>
              <a:solidFill>
                <a:schemeClr val="tx1"/>
              </a:solidFill>
              <a:effectLst/>
              <a:latin typeface="+mj-lt"/>
              <a:cs typeface="Arial" pitchFamily="34" charset="0"/>
            </a:endParaRPr>
          </a:p>
        </p:txBody>
      </p:sp>
      <p:sp>
        <p:nvSpPr>
          <p:cNvPr id="13" name="Rectangle 4"/>
          <p:cNvSpPr>
            <a:spLocks noChangeArrowheads="1"/>
          </p:cNvSpPr>
          <p:nvPr/>
        </p:nvSpPr>
        <p:spPr bwMode="auto">
          <a:xfrm>
            <a:off x="4644008" y="386662"/>
            <a:ext cx="4248472" cy="830997"/>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ctr">
              <a:lnSpc>
                <a:spcPct val="150000"/>
              </a:lnSpc>
            </a:pPr>
            <a:r>
              <a:rPr lang="tr-TR" sz="3600" dirty="0" smtClean="0">
                <a:latin typeface="Bahnschrift SemiLight" pitchFamily="34" charset="0"/>
              </a:rPr>
              <a:t>  </a:t>
            </a:r>
            <a:r>
              <a:rPr lang="tr-TR" sz="3600" b="1" dirty="0" smtClean="0"/>
              <a:t>814.578 km²</a:t>
            </a:r>
            <a:endParaRPr kumimoji="0" lang="tr-TR" sz="3600" b="0" i="0" u="sng" strike="noStrike" cap="none" normalizeH="0" baseline="0" dirty="0" smtClean="0">
              <a:ln>
                <a:noFill/>
              </a:ln>
              <a:solidFill>
                <a:schemeClr val="tx1"/>
              </a:solidFill>
              <a:effectLst/>
              <a:latin typeface="Bahnschrift SemiLight" pitchFamily="34" charset="0"/>
              <a:cs typeface="Arial" pitchFamily="34" charset="0"/>
            </a:endParaRPr>
          </a:p>
        </p:txBody>
      </p:sp>
      <p:sp>
        <p:nvSpPr>
          <p:cNvPr id="15" name="Rectangle 4"/>
          <p:cNvSpPr>
            <a:spLocks noChangeArrowheads="1"/>
          </p:cNvSpPr>
          <p:nvPr/>
        </p:nvSpPr>
        <p:spPr bwMode="auto">
          <a:xfrm>
            <a:off x="251520" y="3661574"/>
            <a:ext cx="4176464" cy="830997"/>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ctr">
              <a:lnSpc>
                <a:spcPct val="150000"/>
              </a:lnSpc>
            </a:pPr>
            <a:r>
              <a:rPr lang="tr-TR" sz="3600" b="1" dirty="0" smtClean="0">
                <a:latin typeface="+mj-lt"/>
              </a:rPr>
              <a:t>1 / 150.000.000</a:t>
            </a:r>
            <a:endParaRPr kumimoji="0" lang="tr-TR" sz="3600" b="1" i="0" u="sng" strike="noStrike" cap="none" normalizeH="0" baseline="0" dirty="0" smtClean="0">
              <a:ln>
                <a:noFill/>
              </a:ln>
              <a:solidFill>
                <a:schemeClr val="tx1"/>
              </a:solidFill>
              <a:effectLst/>
              <a:latin typeface="+mj-lt"/>
              <a:cs typeface="Arial" pitchFamily="34" charset="0"/>
            </a:endParaRPr>
          </a:p>
        </p:txBody>
      </p:sp>
      <p:sp>
        <p:nvSpPr>
          <p:cNvPr id="16" name="Rectangle 4"/>
          <p:cNvSpPr>
            <a:spLocks noChangeArrowheads="1"/>
          </p:cNvSpPr>
          <p:nvPr/>
        </p:nvSpPr>
        <p:spPr bwMode="auto">
          <a:xfrm>
            <a:off x="4644008" y="3697578"/>
            <a:ext cx="4248472" cy="830997"/>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ctr">
              <a:lnSpc>
                <a:spcPct val="150000"/>
              </a:lnSpc>
            </a:pPr>
            <a:r>
              <a:rPr lang="tr-TR" sz="3600" dirty="0" smtClean="0">
                <a:latin typeface="Bahnschrift SemiLight" pitchFamily="34" charset="0"/>
              </a:rPr>
              <a:t>  </a:t>
            </a:r>
            <a:r>
              <a:rPr lang="tr-TR" sz="3600" b="1" dirty="0" smtClean="0"/>
              <a:t>1/ 6.250.000</a:t>
            </a:r>
            <a:endParaRPr kumimoji="0" lang="tr-TR" sz="3600" b="0" i="0" u="sng" strike="noStrike" cap="none" normalizeH="0" baseline="0" dirty="0" smtClean="0">
              <a:ln>
                <a:noFill/>
              </a:ln>
              <a:solidFill>
                <a:schemeClr val="tx1"/>
              </a:solidFill>
              <a:effectLst/>
              <a:latin typeface="Bahnschrift SemiLight" pitchFamily="34" charset="0"/>
              <a:cs typeface="Arial"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48 Resim" descr="886827_931086403626228_598471201186145315_o.jpg"/>
          <p:cNvPicPr>
            <a:picLocks noChangeAspect="1"/>
          </p:cNvPicPr>
          <p:nvPr/>
        </p:nvPicPr>
        <p:blipFill>
          <a:blip r:embed="rId2" cstate="print"/>
          <a:stretch>
            <a:fillRect/>
          </a:stretch>
        </p:blipFill>
        <p:spPr>
          <a:xfrm>
            <a:off x="179512" y="188640"/>
            <a:ext cx="8712968" cy="6480720"/>
          </a:xfrm>
          <a:prstGeom prst="rect">
            <a:avLst/>
          </a:prstGeom>
        </p:spPr>
      </p:pic>
      <p:sp>
        <p:nvSpPr>
          <p:cNvPr id="3" name="Rectangle 4"/>
          <p:cNvSpPr>
            <a:spLocks noChangeArrowheads="1"/>
          </p:cNvSpPr>
          <p:nvPr/>
        </p:nvSpPr>
        <p:spPr bwMode="auto">
          <a:xfrm>
            <a:off x="0" y="3099737"/>
            <a:ext cx="9144000" cy="46166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ctr"/>
            <a:r>
              <a:rPr lang="tr-TR" sz="2000" dirty="0" smtClean="0">
                <a:solidFill>
                  <a:schemeClr val="bg1"/>
                </a:solidFill>
                <a:latin typeface="Bahnschrift Light" pitchFamily="34" charset="0"/>
              </a:rPr>
              <a:t>Bir balon ile yükseldiğinizde çevrenizde ne gibi değişimler yaşanmaktadır?</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sz="1000"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12402224_931655753569293_3362680017771537934_o.jpg"/>
          <p:cNvPicPr>
            <a:picLocks noChangeAspect="1"/>
          </p:cNvPicPr>
          <p:nvPr/>
        </p:nvPicPr>
        <p:blipFill>
          <a:blip r:embed="rId2" cstate="print"/>
          <a:stretch>
            <a:fillRect/>
          </a:stretch>
        </p:blipFill>
        <p:spPr>
          <a:xfrm>
            <a:off x="179512" y="188640"/>
            <a:ext cx="8712968" cy="6480720"/>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12778844_959288457472689_2436034166053029844_o.jpg"/>
          <p:cNvPicPr>
            <a:picLocks noChangeAspect="1"/>
          </p:cNvPicPr>
          <p:nvPr/>
        </p:nvPicPr>
        <p:blipFill>
          <a:blip r:embed="rId2" cstate="print"/>
          <a:stretch>
            <a:fillRect/>
          </a:stretch>
        </p:blipFill>
        <p:spPr>
          <a:xfrm>
            <a:off x="179512" y="188640"/>
            <a:ext cx="8784976" cy="6502061"/>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12370750_959288480806020_5328550453397398439_o.jpg"/>
          <p:cNvPicPr>
            <a:picLocks noChangeAspect="1"/>
          </p:cNvPicPr>
          <p:nvPr/>
        </p:nvPicPr>
        <p:blipFill>
          <a:blip r:embed="rId2" cstate="print"/>
          <a:stretch>
            <a:fillRect/>
          </a:stretch>
        </p:blipFill>
        <p:spPr>
          <a:xfrm>
            <a:off x="179512" y="188640"/>
            <a:ext cx="8712968" cy="6480720"/>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12768400_959288354139366_5235628920758228589_o (1).jpg"/>
          <p:cNvPicPr>
            <a:picLocks noChangeAspect="1"/>
          </p:cNvPicPr>
          <p:nvPr/>
        </p:nvPicPr>
        <p:blipFill>
          <a:blip r:embed="rId2" cstate="print"/>
          <a:stretch>
            <a:fillRect/>
          </a:stretch>
        </p:blipFill>
        <p:spPr>
          <a:xfrm>
            <a:off x="179512" y="188640"/>
            <a:ext cx="8784976" cy="6480720"/>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0" name="1 Başlık"/>
          <p:cNvSpPr txBox="1">
            <a:spLocks/>
          </p:cNvSpPr>
          <p:nvPr/>
        </p:nvSpPr>
        <p:spPr>
          <a:xfrm>
            <a:off x="467544" y="1556792"/>
            <a:ext cx="3888432" cy="4392488"/>
          </a:xfrm>
          <a:prstGeom prst="rect">
            <a:avLst/>
          </a:prstGeom>
        </p:spPr>
        <p:txBody>
          <a:bodyPr vert="horz" lIns="91440" tIns="45720" rIns="91440" bIns="45720" rtlCol="0" anchor="ctr">
            <a:normAutofit fontScale="37500" lnSpcReduction="20000"/>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tr-TR" sz="4900" b="0" i="0" u="none" strike="noStrike" kern="1200" cap="none" spc="0" normalizeH="0" baseline="0" noProof="0" dirty="0" smtClean="0">
                <a:ln>
                  <a:noFill/>
                </a:ln>
                <a:solidFill>
                  <a:schemeClr val="bg1"/>
                </a:solidFill>
                <a:effectLst/>
                <a:uLnTx/>
                <a:uFillTx/>
                <a:latin typeface="+mj-lt"/>
                <a:ea typeface="+mj-ea"/>
                <a:cs typeface="+mj-cs"/>
              </a:rPr>
              <a:t/>
            </a:r>
            <a:br>
              <a:rPr kumimoji="0" lang="tr-TR" sz="4900" b="0" i="0" u="none" strike="noStrike" kern="1200" cap="none" spc="0" normalizeH="0" baseline="0" noProof="0" dirty="0" smtClean="0">
                <a:ln>
                  <a:noFill/>
                </a:ln>
                <a:solidFill>
                  <a:schemeClr val="bg1"/>
                </a:solidFill>
                <a:effectLst/>
                <a:uLnTx/>
                <a:uFillTx/>
                <a:latin typeface="+mj-lt"/>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3600" b="0" i="0" u="none" strike="noStrike" kern="1200" cap="none" spc="0" normalizeH="0" baseline="0" noProof="0" dirty="0" smtClean="0">
                <a:ln>
                  <a:noFill/>
                </a:ln>
                <a:solidFill>
                  <a:schemeClr val="bg1"/>
                </a:solidFill>
                <a:effectLst/>
                <a:uLnTx/>
                <a:uFillTx/>
                <a:latin typeface="+mj-lt"/>
                <a:ea typeface="+mj-ea"/>
                <a:cs typeface="+mj-cs"/>
              </a:rPr>
              <a:t/>
            </a:r>
            <a:br>
              <a:rPr kumimoji="0" lang="tr-TR" sz="3600" b="0" i="0" u="none" strike="noStrike" kern="1200" cap="none" spc="0" normalizeH="0" baseline="0" noProof="0" dirty="0" smtClean="0">
                <a:ln>
                  <a:noFill/>
                </a:ln>
                <a:solidFill>
                  <a:schemeClr val="bg1"/>
                </a:solidFill>
                <a:effectLst/>
                <a:uLnTx/>
                <a:uFillTx/>
                <a:latin typeface="+mj-lt"/>
                <a:ea typeface="+mj-ea"/>
                <a:cs typeface="+mj-cs"/>
              </a:rPr>
            </a:br>
            <a:r>
              <a:rPr kumimoji="0" lang="tr-TR" sz="3200" b="0" i="0" u="none" strike="noStrike" kern="1200" cap="none" spc="0" normalizeH="0" baseline="0" noProof="0" dirty="0" smtClean="0">
                <a:ln>
                  <a:noFill/>
                </a:ln>
                <a:solidFill>
                  <a:schemeClr val="tx1"/>
                </a:solidFill>
                <a:effectLst/>
                <a:uLnTx/>
                <a:uFillTx/>
                <a:latin typeface="+mj-lt"/>
                <a:ea typeface="+mj-ea"/>
                <a:cs typeface="+mj-cs"/>
              </a:rPr>
              <a:t> </a:t>
            </a:r>
            <a:r>
              <a:rPr kumimoji="0" lang="tr-TR" sz="3200" b="1" i="0" u="none" strike="noStrike" kern="1200" cap="none" spc="0" normalizeH="0" baseline="0" noProof="0" dirty="0" smtClean="0">
                <a:ln>
                  <a:noFill/>
                </a:ln>
                <a:solidFill>
                  <a:schemeClr val="tx1"/>
                </a:solidFill>
                <a:effectLst/>
                <a:uLnTx/>
                <a:uFillTx/>
                <a:latin typeface="+mj-lt"/>
                <a:ea typeface="+mj-ea"/>
                <a:cs typeface="+mj-cs"/>
              </a:rPr>
              <a:t/>
            </a:r>
            <a:br>
              <a:rPr kumimoji="0" lang="tr-TR" sz="3200" b="1" i="0" u="none" strike="noStrike" kern="1200" cap="none" spc="0" normalizeH="0" baseline="0" noProof="0" dirty="0" smtClean="0">
                <a:ln>
                  <a:noFill/>
                </a:ln>
                <a:solidFill>
                  <a:schemeClr val="tx1"/>
                </a:solidFill>
                <a:effectLst/>
                <a:uLnTx/>
                <a:uFillTx/>
                <a:latin typeface="+mj-lt"/>
                <a:ea typeface="+mj-ea"/>
                <a:cs typeface="+mj-cs"/>
              </a:rPr>
            </a:br>
            <a:r>
              <a:rPr kumimoji="0" lang="tr-TR" sz="4000" b="0" i="0" u="none" strike="noStrike" kern="1200" cap="none" spc="0" normalizeH="0" baseline="0" noProof="0" dirty="0" smtClean="0">
                <a:ln>
                  <a:noFill/>
                </a:ln>
                <a:solidFill>
                  <a:schemeClr val="tx1"/>
                </a:solidFill>
                <a:effectLst/>
                <a:uLnTx/>
                <a:uFillTx/>
                <a:latin typeface="+mj-lt"/>
                <a:ea typeface="+mj-ea"/>
                <a:cs typeface="+mj-cs"/>
              </a:rPr>
              <a:t/>
            </a:r>
            <a:br>
              <a:rPr kumimoji="0" lang="tr-TR" sz="4000" b="0" i="0" u="none" strike="noStrike" kern="1200" cap="none" spc="0" normalizeH="0" baseline="0" noProof="0" dirty="0" smtClean="0">
                <a:ln>
                  <a:noFill/>
                </a:ln>
                <a:solidFill>
                  <a:schemeClr val="tx1"/>
                </a:solidFill>
                <a:effectLst/>
                <a:uLnTx/>
                <a:uFillTx/>
                <a:latin typeface="+mj-lt"/>
                <a:ea typeface="+mj-ea"/>
                <a:cs typeface="+mj-cs"/>
              </a:rPr>
            </a:br>
            <a:r>
              <a:rPr kumimoji="0" lang="tr-TR" sz="4000" b="0" i="0" u="none" strike="noStrike" kern="1200" cap="none" spc="0" normalizeH="0" baseline="0" noProof="0" dirty="0" smtClean="0">
                <a:ln>
                  <a:noFill/>
                </a:ln>
                <a:solidFill>
                  <a:schemeClr val="bg1"/>
                </a:solidFill>
                <a:effectLst/>
                <a:uLnTx/>
                <a:uFillTx/>
                <a:latin typeface="+mj-lt"/>
                <a:ea typeface="+mj-ea"/>
                <a:cs typeface="+mj-cs"/>
              </a:rPr>
              <a:t/>
            </a:r>
            <a:br>
              <a:rPr kumimoji="0" lang="tr-TR" sz="4000" b="0" i="0" u="none" strike="noStrike" kern="1200" cap="none" spc="0" normalizeH="0" baseline="0" noProof="0" dirty="0" smtClean="0">
                <a:ln>
                  <a:noFill/>
                </a:ln>
                <a:solidFill>
                  <a:schemeClr val="bg1"/>
                </a:solidFill>
                <a:effectLst/>
                <a:uLnTx/>
                <a:uFillTx/>
                <a:latin typeface="+mj-lt"/>
                <a:ea typeface="+mj-ea"/>
                <a:cs typeface="+mj-cs"/>
              </a:rPr>
            </a:br>
            <a: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br>
            <a:endParaRPr kumimoji="0" lang="tr-TR" sz="3600" b="0" i="0" u="none" strike="noStrike" kern="1200" cap="none" spc="0" normalizeH="0" baseline="0" noProof="0" dirty="0">
              <a:ln>
                <a:noFill/>
              </a:ln>
              <a:solidFill>
                <a:schemeClr val="bg1"/>
              </a:solidFill>
              <a:effectLst/>
              <a:uLnTx/>
              <a:uFillTx/>
              <a:latin typeface="AR DARLING" pitchFamily="2" charset="0"/>
              <a:ea typeface="+mj-ea"/>
              <a:cs typeface="+mj-cs"/>
            </a:endParaRPr>
          </a:p>
        </p:txBody>
      </p:sp>
      <p:sp>
        <p:nvSpPr>
          <p:cNvPr id="7" name="6 Dikdörtgen"/>
          <p:cNvSpPr/>
          <p:nvPr/>
        </p:nvSpPr>
        <p:spPr>
          <a:xfrm>
            <a:off x="395536" y="261257"/>
            <a:ext cx="8280920" cy="2031325"/>
          </a:xfrm>
          <a:prstGeom prst="rect">
            <a:avLst/>
          </a:prstGeom>
        </p:spPr>
        <p:txBody>
          <a:bodyPr wrap="square">
            <a:spAutoFit/>
          </a:bodyPr>
          <a:lstStyle/>
          <a:p>
            <a:pPr algn="ctr">
              <a:lnSpc>
                <a:spcPct val="150000"/>
              </a:lnSpc>
            </a:pPr>
            <a:r>
              <a:rPr lang="tr-TR" sz="2600" dirty="0" smtClean="0">
                <a:solidFill>
                  <a:schemeClr val="bg1"/>
                </a:solidFill>
                <a:latin typeface="Bahnschrift Light" pitchFamily="34" charset="0"/>
              </a:rPr>
              <a:t>BÜYÜK ÖLÇEKLİ HARİTALAR İLE KÜÇÜK ÖLÇEKLİ HARİTALAR ARASINDAKİ FARKLAR NELERDİR?</a:t>
            </a:r>
          </a:p>
          <a:p>
            <a:pPr algn="ctr">
              <a:lnSpc>
                <a:spcPct val="150000"/>
              </a:lnSpc>
            </a:pPr>
            <a:endParaRPr lang="tr-TR" sz="3200" dirty="0"/>
          </a:p>
        </p:txBody>
      </p:sp>
      <p:pic>
        <p:nvPicPr>
          <p:cNvPr id="9" name="8 Resim" descr="BÜYÜK KÜÇÜK ÖLÇEKLİ HARİTA.png"/>
          <p:cNvPicPr>
            <a:picLocks noChangeAspect="1"/>
          </p:cNvPicPr>
          <p:nvPr/>
        </p:nvPicPr>
        <p:blipFill>
          <a:blip r:embed="rId3" cstate="print"/>
          <a:stretch>
            <a:fillRect/>
          </a:stretch>
        </p:blipFill>
        <p:spPr>
          <a:xfrm>
            <a:off x="755576" y="1556792"/>
            <a:ext cx="7488832" cy="2808312"/>
          </a:xfrm>
          <a:prstGeom prst="rect">
            <a:avLst/>
          </a:prstGeom>
        </p:spPr>
      </p:pic>
      <p:sp>
        <p:nvSpPr>
          <p:cNvPr id="6" name="Rectangle 4"/>
          <p:cNvSpPr>
            <a:spLocks noChangeArrowheads="1"/>
          </p:cNvSpPr>
          <p:nvPr/>
        </p:nvSpPr>
        <p:spPr bwMode="auto">
          <a:xfrm>
            <a:off x="827584" y="4388150"/>
            <a:ext cx="7776864" cy="2369880"/>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ctr">
              <a:lnSpc>
                <a:spcPct val="150000"/>
              </a:lnSpc>
            </a:pPr>
            <a:r>
              <a:rPr lang="tr-TR" sz="2200" dirty="0" smtClean="0">
                <a:solidFill>
                  <a:schemeClr val="bg1"/>
                </a:solidFill>
                <a:latin typeface="Bahnschrift SemiLight" pitchFamily="34" charset="0"/>
              </a:rPr>
              <a:t>Ölçeğin Paydasındaki Rakam , Küçültme Oranı</a:t>
            </a:r>
          </a:p>
          <a:p>
            <a:pPr algn="ctr">
              <a:lnSpc>
                <a:spcPct val="150000"/>
              </a:lnSpc>
            </a:pPr>
            <a:r>
              <a:rPr lang="tr-TR" sz="2200" dirty="0" smtClean="0">
                <a:solidFill>
                  <a:schemeClr val="bg1"/>
                </a:solidFill>
                <a:latin typeface="Bahnschrift SemiLight" pitchFamily="34" charset="0"/>
              </a:rPr>
              <a:t>Hata Oranı , Ayrıntıyı Gösterme Gücü</a:t>
            </a:r>
          </a:p>
          <a:p>
            <a:pPr algn="ctr">
              <a:lnSpc>
                <a:spcPct val="150000"/>
              </a:lnSpc>
            </a:pPr>
            <a:r>
              <a:rPr lang="tr-TR" sz="2200" dirty="0" smtClean="0">
                <a:solidFill>
                  <a:schemeClr val="bg1"/>
                </a:solidFill>
                <a:latin typeface="Bahnschrift SemiLight" pitchFamily="34" charset="0"/>
              </a:rPr>
              <a:t> Kapladığı Alan , Gösterilen Alan </a:t>
            </a:r>
          </a:p>
          <a:p>
            <a:pPr algn="ctr">
              <a:lnSpc>
                <a:spcPct val="150000"/>
              </a:lnSpc>
            </a:pPr>
            <a:r>
              <a:rPr lang="tr-TR" sz="2200" dirty="0" smtClean="0">
                <a:solidFill>
                  <a:schemeClr val="bg1"/>
                </a:solidFill>
                <a:latin typeface="Bahnschrift SemiLight" pitchFamily="34" charset="0"/>
              </a:rPr>
              <a:t>İzohipsler Arası Mesafe Farkı</a:t>
            </a:r>
            <a:endParaRPr lang="tr-TR" sz="2200" dirty="0" smtClean="0">
              <a:latin typeface="Bahnschrift SemiLight"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sz="2200"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tr-TR" sz="2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0" name="1 Başlık"/>
          <p:cNvSpPr txBox="1">
            <a:spLocks/>
          </p:cNvSpPr>
          <p:nvPr/>
        </p:nvSpPr>
        <p:spPr>
          <a:xfrm>
            <a:off x="467544" y="1556792"/>
            <a:ext cx="3888432" cy="4392488"/>
          </a:xfrm>
          <a:prstGeom prst="rect">
            <a:avLst/>
          </a:prstGeom>
        </p:spPr>
        <p:txBody>
          <a:bodyPr vert="horz" lIns="91440" tIns="45720" rIns="91440" bIns="45720" rtlCol="0" anchor="ctr">
            <a:normAutofit fontScale="37500" lnSpcReduction="20000"/>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tr-TR" sz="4900" b="0" i="0" u="none" strike="noStrike" kern="1200" cap="none" spc="0" normalizeH="0" baseline="0" noProof="0" dirty="0" smtClean="0">
                <a:ln>
                  <a:noFill/>
                </a:ln>
                <a:solidFill>
                  <a:schemeClr val="bg1"/>
                </a:solidFill>
                <a:effectLst/>
                <a:uLnTx/>
                <a:uFillTx/>
                <a:latin typeface="+mj-lt"/>
                <a:ea typeface="+mj-ea"/>
                <a:cs typeface="+mj-cs"/>
              </a:rPr>
              <a:t/>
            </a:r>
            <a:br>
              <a:rPr kumimoji="0" lang="tr-TR" sz="4900" b="0" i="0" u="none" strike="noStrike" kern="1200" cap="none" spc="0" normalizeH="0" baseline="0" noProof="0" dirty="0" smtClean="0">
                <a:ln>
                  <a:noFill/>
                </a:ln>
                <a:solidFill>
                  <a:schemeClr val="bg1"/>
                </a:solidFill>
                <a:effectLst/>
                <a:uLnTx/>
                <a:uFillTx/>
                <a:latin typeface="+mj-lt"/>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3600" b="0" i="0" u="none" strike="noStrike" kern="1200" cap="none" spc="0" normalizeH="0" baseline="0" noProof="0" dirty="0" smtClean="0">
                <a:ln>
                  <a:noFill/>
                </a:ln>
                <a:solidFill>
                  <a:schemeClr val="bg1"/>
                </a:solidFill>
                <a:effectLst/>
                <a:uLnTx/>
                <a:uFillTx/>
                <a:latin typeface="+mj-lt"/>
                <a:ea typeface="+mj-ea"/>
                <a:cs typeface="+mj-cs"/>
              </a:rPr>
              <a:t/>
            </a:r>
            <a:br>
              <a:rPr kumimoji="0" lang="tr-TR" sz="3600" b="0" i="0" u="none" strike="noStrike" kern="1200" cap="none" spc="0" normalizeH="0" baseline="0" noProof="0" dirty="0" smtClean="0">
                <a:ln>
                  <a:noFill/>
                </a:ln>
                <a:solidFill>
                  <a:schemeClr val="bg1"/>
                </a:solidFill>
                <a:effectLst/>
                <a:uLnTx/>
                <a:uFillTx/>
                <a:latin typeface="+mj-lt"/>
                <a:ea typeface="+mj-ea"/>
                <a:cs typeface="+mj-cs"/>
              </a:rPr>
            </a:br>
            <a:r>
              <a:rPr kumimoji="0" lang="tr-TR" sz="3200" b="0" i="0" u="none" strike="noStrike" kern="1200" cap="none" spc="0" normalizeH="0" baseline="0" noProof="0" dirty="0" smtClean="0">
                <a:ln>
                  <a:noFill/>
                </a:ln>
                <a:solidFill>
                  <a:schemeClr val="tx1"/>
                </a:solidFill>
                <a:effectLst/>
                <a:uLnTx/>
                <a:uFillTx/>
                <a:latin typeface="+mj-lt"/>
                <a:ea typeface="+mj-ea"/>
                <a:cs typeface="+mj-cs"/>
              </a:rPr>
              <a:t> </a:t>
            </a:r>
            <a:r>
              <a:rPr kumimoji="0" lang="tr-TR" sz="3200" b="1" i="0" u="none" strike="noStrike" kern="1200" cap="none" spc="0" normalizeH="0" baseline="0" noProof="0" dirty="0" smtClean="0">
                <a:ln>
                  <a:noFill/>
                </a:ln>
                <a:solidFill>
                  <a:schemeClr val="tx1"/>
                </a:solidFill>
                <a:effectLst/>
                <a:uLnTx/>
                <a:uFillTx/>
                <a:latin typeface="+mj-lt"/>
                <a:ea typeface="+mj-ea"/>
                <a:cs typeface="+mj-cs"/>
              </a:rPr>
              <a:t/>
            </a:r>
            <a:br>
              <a:rPr kumimoji="0" lang="tr-TR" sz="3200" b="1" i="0" u="none" strike="noStrike" kern="1200" cap="none" spc="0" normalizeH="0" baseline="0" noProof="0" dirty="0" smtClean="0">
                <a:ln>
                  <a:noFill/>
                </a:ln>
                <a:solidFill>
                  <a:schemeClr val="tx1"/>
                </a:solidFill>
                <a:effectLst/>
                <a:uLnTx/>
                <a:uFillTx/>
                <a:latin typeface="+mj-lt"/>
                <a:ea typeface="+mj-ea"/>
                <a:cs typeface="+mj-cs"/>
              </a:rPr>
            </a:br>
            <a:r>
              <a:rPr kumimoji="0" lang="tr-TR" sz="4000" b="0" i="0" u="none" strike="noStrike" kern="1200" cap="none" spc="0" normalizeH="0" baseline="0" noProof="0" dirty="0" smtClean="0">
                <a:ln>
                  <a:noFill/>
                </a:ln>
                <a:solidFill>
                  <a:schemeClr val="tx1"/>
                </a:solidFill>
                <a:effectLst/>
                <a:uLnTx/>
                <a:uFillTx/>
                <a:latin typeface="+mj-lt"/>
                <a:ea typeface="+mj-ea"/>
                <a:cs typeface="+mj-cs"/>
              </a:rPr>
              <a:t/>
            </a:r>
            <a:br>
              <a:rPr kumimoji="0" lang="tr-TR" sz="4000" b="0" i="0" u="none" strike="noStrike" kern="1200" cap="none" spc="0" normalizeH="0" baseline="0" noProof="0" dirty="0" smtClean="0">
                <a:ln>
                  <a:noFill/>
                </a:ln>
                <a:solidFill>
                  <a:schemeClr val="tx1"/>
                </a:solidFill>
                <a:effectLst/>
                <a:uLnTx/>
                <a:uFillTx/>
                <a:latin typeface="+mj-lt"/>
                <a:ea typeface="+mj-ea"/>
                <a:cs typeface="+mj-cs"/>
              </a:rPr>
            </a:br>
            <a:r>
              <a:rPr kumimoji="0" lang="tr-TR" sz="4000" b="0" i="0" u="none" strike="noStrike" kern="1200" cap="none" spc="0" normalizeH="0" baseline="0" noProof="0" dirty="0" smtClean="0">
                <a:ln>
                  <a:noFill/>
                </a:ln>
                <a:solidFill>
                  <a:schemeClr val="bg1"/>
                </a:solidFill>
                <a:effectLst/>
                <a:uLnTx/>
                <a:uFillTx/>
                <a:latin typeface="+mj-lt"/>
                <a:ea typeface="+mj-ea"/>
                <a:cs typeface="+mj-cs"/>
              </a:rPr>
              <a:t/>
            </a:r>
            <a:br>
              <a:rPr kumimoji="0" lang="tr-TR" sz="4000" b="0" i="0" u="none" strike="noStrike" kern="1200" cap="none" spc="0" normalizeH="0" baseline="0" noProof="0" dirty="0" smtClean="0">
                <a:ln>
                  <a:noFill/>
                </a:ln>
                <a:solidFill>
                  <a:schemeClr val="bg1"/>
                </a:solidFill>
                <a:effectLst/>
                <a:uLnTx/>
                <a:uFillTx/>
                <a:latin typeface="+mj-lt"/>
                <a:ea typeface="+mj-ea"/>
                <a:cs typeface="+mj-cs"/>
              </a:rPr>
            </a:br>
            <a: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br>
            <a:endParaRPr kumimoji="0" lang="tr-TR" sz="3600" b="0" i="0" u="none" strike="noStrike" kern="1200" cap="none" spc="0" normalizeH="0" baseline="0" noProof="0" dirty="0">
              <a:ln>
                <a:noFill/>
              </a:ln>
              <a:solidFill>
                <a:schemeClr val="bg1"/>
              </a:solidFill>
              <a:effectLst/>
              <a:uLnTx/>
              <a:uFillTx/>
              <a:latin typeface="AR DARLING" pitchFamily="2" charset="0"/>
              <a:ea typeface="+mj-ea"/>
              <a:cs typeface="+mj-cs"/>
            </a:endParaRPr>
          </a:p>
        </p:txBody>
      </p:sp>
      <p:pic>
        <p:nvPicPr>
          <p:cNvPr id="9" name="8 Resim" descr="BÜYÜK KÜÇÜK ÖLÇEKLİ HARİTA.png"/>
          <p:cNvPicPr>
            <a:picLocks noChangeAspect="1"/>
          </p:cNvPicPr>
          <p:nvPr/>
        </p:nvPicPr>
        <p:blipFill>
          <a:blip r:embed="rId3" cstate="print"/>
          <a:stretch>
            <a:fillRect/>
          </a:stretch>
        </p:blipFill>
        <p:spPr>
          <a:xfrm>
            <a:off x="539552" y="836712"/>
            <a:ext cx="8064896" cy="3096344"/>
          </a:xfrm>
          <a:prstGeom prst="rect">
            <a:avLst/>
          </a:prstGeom>
        </p:spPr>
      </p:pic>
      <p:sp>
        <p:nvSpPr>
          <p:cNvPr id="5" name="Rectangle 4"/>
          <p:cNvSpPr>
            <a:spLocks noChangeArrowheads="1"/>
          </p:cNvSpPr>
          <p:nvPr/>
        </p:nvSpPr>
        <p:spPr bwMode="auto">
          <a:xfrm>
            <a:off x="539552" y="4005064"/>
            <a:ext cx="7920880" cy="2215991"/>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lnSpc>
                <a:spcPct val="150000"/>
              </a:lnSpc>
            </a:pPr>
            <a:r>
              <a:rPr lang="tr-TR" sz="2400" dirty="0" smtClean="0">
                <a:solidFill>
                  <a:schemeClr val="bg1"/>
                </a:solidFill>
                <a:latin typeface="Bahnschrift SemiLight" pitchFamily="34" charset="0"/>
              </a:rPr>
              <a:t>Büyük ölçekli haritalarda </a:t>
            </a:r>
            <a:r>
              <a:rPr lang="tr-TR" sz="2400" dirty="0" smtClean="0">
                <a:solidFill>
                  <a:schemeClr val="accent5">
                    <a:lumMod val="60000"/>
                    <a:lumOff val="40000"/>
                  </a:schemeClr>
                </a:solidFill>
                <a:latin typeface="Bahnschrift SemiLight" pitchFamily="34" charset="0"/>
              </a:rPr>
              <a:t>ölçeğin paydasındaki rakam </a:t>
            </a:r>
            <a:r>
              <a:rPr lang="tr-TR" sz="2400" dirty="0" smtClean="0">
                <a:solidFill>
                  <a:schemeClr val="bg1"/>
                </a:solidFill>
                <a:latin typeface="Bahnschrift SemiLight" pitchFamily="34" charset="0"/>
              </a:rPr>
              <a:t>küçük ;küçük ölçekli haritalarda ise ölçeğin paydasındaki rakam büyüktür.</a:t>
            </a:r>
          </a:p>
          <a:p>
            <a:pPr marL="0" marR="0" lvl="0" indent="0" algn="l" defTabSz="914400" rtl="0" eaLnBrk="0" fontAlgn="base" latinLnBrk="0" hangingPunct="0">
              <a:lnSpc>
                <a:spcPct val="150000"/>
              </a:lnSpc>
              <a:spcBef>
                <a:spcPct val="0"/>
              </a:spcBef>
              <a:spcAft>
                <a:spcPct val="0"/>
              </a:spcAft>
              <a:buClrTx/>
              <a:buSzTx/>
              <a:buFontTx/>
              <a:buNone/>
              <a:tabLst/>
            </a:pPr>
            <a:r>
              <a:rPr kumimoji="0" lang="tr-TR" sz="2400" b="0" i="0" u="none" strike="noStrike" cap="none" normalizeH="0" baseline="0" dirty="0" smtClean="0">
                <a:ln>
                  <a:noFill/>
                </a:ln>
                <a:solidFill>
                  <a:srgbClr val="000000"/>
                </a:solidFill>
                <a:effectLst/>
                <a:latin typeface="Bahnschrift SemiLight" pitchFamily="34" charset="0"/>
                <a:cs typeface="Times New Roman" pitchFamily="18" charset="0"/>
              </a:rPr>
              <a:t> </a:t>
            </a:r>
            <a:endParaRPr kumimoji="0" lang="tr-TR" sz="2400" b="0" i="0" u="none" strike="noStrike" cap="none" normalizeH="0" baseline="0" dirty="0" smtClean="0">
              <a:ln>
                <a:noFill/>
              </a:ln>
              <a:solidFill>
                <a:schemeClr val="tx1"/>
              </a:solidFill>
              <a:effectLst/>
              <a:latin typeface="Bahnschrift SemiLight" pitchFamily="34" charset="0"/>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5" name="Picture 3"/>
          <p:cNvPicPr>
            <a:picLocks noChangeAspect="1" noChangeArrowheads="1"/>
          </p:cNvPicPr>
          <p:nvPr/>
        </p:nvPicPr>
        <p:blipFill>
          <a:blip r:embed="rId2" cstate="print"/>
          <a:srcRect/>
          <a:stretch>
            <a:fillRect/>
          </a:stretch>
        </p:blipFill>
        <p:spPr bwMode="auto">
          <a:xfrm>
            <a:off x="251520" y="1124744"/>
            <a:ext cx="8568952" cy="4824536"/>
          </a:xfrm>
          <a:prstGeom prst="rect">
            <a:avLst/>
          </a:prstGeom>
          <a:noFill/>
          <a:ln w="9525" algn="in">
            <a:noFill/>
            <a:miter lim="800000"/>
            <a:headEnd/>
            <a:tailEnd/>
          </a:ln>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0" name="1 Başlık"/>
          <p:cNvSpPr txBox="1">
            <a:spLocks/>
          </p:cNvSpPr>
          <p:nvPr/>
        </p:nvSpPr>
        <p:spPr>
          <a:xfrm>
            <a:off x="467544" y="1556792"/>
            <a:ext cx="3888432" cy="4392488"/>
          </a:xfrm>
          <a:prstGeom prst="rect">
            <a:avLst/>
          </a:prstGeom>
        </p:spPr>
        <p:txBody>
          <a:bodyPr vert="horz" lIns="91440" tIns="45720" rIns="91440" bIns="45720" rtlCol="0" anchor="ctr">
            <a:normAutofit fontScale="37500" lnSpcReduction="20000"/>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tr-TR" sz="4900" b="0" i="0" u="none" strike="noStrike" kern="1200" cap="none" spc="0" normalizeH="0" baseline="0" noProof="0" dirty="0" smtClean="0">
                <a:ln>
                  <a:noFill/>
                </a:ln>
                <a:solidFill>
                  <a:schemeClr val="bg1"/>
                </a:solidFill>
                <a:effectLst/>
                <a:uLnTx/>
                <a:uFillTx/>
                <a:latin typeface="+mj-lt"/>
                <a:ea typeface="+mj-ea"/>
                <a:cs typeface="+mj-cs"/>
              </a:rPr>
              <a:t/>
            </a:r>
            <a:br>
              <a:rPr kumimoji="0" lang="tr-TR" sz="4900" b="0" i="0" u="none" strike="noStrike" kern="1200" cap="none" spc="0" normalizeH="0" baseline="0" noProof="0" dirty="0" smtClean="0">
                <a:ln>
                  <a:noFill/>
                </a:ln>
                <a:solidFill>
                  <a:schemeClr val="bg1"/>
                </a:solidFill>
                <a:effectLst/>
                <a:uLnTx/>
                <a:uFillTx/>
                <a:latin typeface="+mj-lt"/>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3600" b="0" i="0" u="none" strike="noStrike" kern="1200" cap="none" spc="0" normalizeH="0" baseline="0" noProof="0" dirty="0" smtClean="0">
                <a:ln>
                  <a:noFill/>
                </a:ln>
                <a:solidFill>
                  <a:schemeClr val="bg1"/>
                </a:solidFill>
                <a:effectLst/>
                <a:uLnTx/>
                <a:uFillTx/>
                <a:latin typeface="+mj-lt"/>
                <a:ea typeface="+mj-ea"/>
                <a:cs typeface="+mj-cs"/>
              </a:rPr>
              <a:t/>
            </a:r>
            <a:br>
              <a:rPr kumimoji="0" lang="tr-TR" sz="3600" b="0" i="0" u="none" strike="noStrike" kern="1200" cap="none" spc="0" normalizeH="0" baseline="0" noProof="0" dirty="0" smtClean="0">
                <a:ln>
                  <a:noFill/>
                </a:ln>
                <a:solidFill>
                  <a:schemeClr val="bg1"/>
                </a:solidFill>
                <a:effectLst/>
                <a:uLnTx/>
                <a:uFillTx/>
                <a:latin typeface="+mj-lt"/>
                <a:ea typeface="+mj-ea"/>
                <a:cs typeface="+mj-cs"/>
              </a:rPr>
            </a:br>
            <a:r>
              <a:rPr kumimoji="0" lang="tr-TR" sz="3200" b="0" i="0" u="none" strike="noStrike" kern="1200" cap="none" spc="0" normalizeH="0" baseline="0" noProof="0" dirty="0" smtClean="0">
                <a:ln>
                  <a:noFill/>
                </a:ln>
                <a:solidFill>
                  <a:schemeClr val="tx1"/>
                </a:solidFill>
                <a:effectLst/>
                <a:uLnTx/>
                <a:uFillTx/>
                <a:latin typeface="+mj-lt"/>
                <a:ea typeface="+mj-ea"/>
                <a:cs typeface="+mj-cs"/>
              </a:rPr>
              <a:t> </a:t>
            </a:r>
            <a:r>
              <a:rPr kumimoji="0" lang="tr-TR" sz="3200" b="1" i="0" u="none" strike="noStrike" kern="1200" cap="none" spc="0" normalizeH="0" baseline="0" noProof="0" dirty="0" smtClean="0">
                <a:ln>
                  <a:noFill/>
                </a:ln>
                <a:solidFill>
                  <a:schemeClr val="tx1"/>
                </a:solidFill>
                <a:effectLst/>
                <a:uLnTx/>
                <a:uFillTx/>
                <a:latin typeface="+mj-lt"/>
                <a:ea typeface="+mj-ea"/>
                <a:cs typeface="+mj-cs"/>
              </a:rPr>
              <a:t/>
            </a:r>
            <a:br>
              <a:rPr kumimoji="0" lang="tr-TR" sz="3200" b="1" i="0" u="none" strike="noStrike" kern="1200" cap="none" spc="0" normalizeH="0" baseline="0" noProof="0" dirty="0" smtClean="0">
                <a:ln>
                  <a:noFill/>
                </a:ln>
                <a:solidFill>
                  <a:schemeClr val="tx1"/>
                </a:solidFill>
                <a:effectLst/>
                <a:uLnTx/>
                <a:uFillTx/>
                <a:latin typeface="+mj-lt"/>
                <a:ea typeface="+mj-ea"/>
                <a:cs typeface="+mj-cs"/>
              </a:rPr>
            </a:br>
            <a:r>
              <a:rPr kumimoji="0" lang="tr-TR" sz="4000" b="0" i="0" u="none" strike="noStrike" kern="1200" cap="none" spc="0" normalizeH="0" baseline="0" noProof="0" dirty="0" smtClean="0">
                <a:ln>
                  <a:noFill/>
                </a:ln>
                <a:solidFill>
                  <a:schemeClr val="tx1"/>
                </a:solidFill>
                <a:effectLst/>
                <a:uLnTx/>
                <a:uFillTx/>
                <a:latin typeface="+mj-lt"/>
                <a:ea typeface="+mj-ea"/>
                <a:cs typeface="+mj-cs"/>
              </a:rPr>
              <a:t/>
            </a:r>
            <a:br>
              <a:rPr kumimoji="0" lang="tr-TR" sz="4000" b="0" i="0" u="none" strike="noStrike" kern="1200" cap="none" spc="0" normalizeH="0" baseline="0" noProof="0" dirty="0" smtClean="0">
                <a:ln>
                  <a:noFill/>
                </a:ln>
                <a:solidFill>
                  <a:schemeClr val="tx1"/>
                </a:solidFill>
                <a:effectLst/>
                <a:uLnTx/>
                <a:uFillTx/>
                <a:latin typeface="+mj-lt"/>
                <a:ea typeface="+mj-ea"/>
                <a:cs typeface="+mj-cs"/>
              </a:rPr>
            </a:br>
            <a:r>
              <a:rPr kumimoji="0" lang="tr-TR" sz="4000" b="0" i="0" u="none" strike="noStrike" kern="1200" cap="none" spc="0" normalizeH="0" baseline="0" noProof="0" dirty="0" smtClean="0">
                <a:ln>
                  <a:noFill/>
                </a:ln>
                <a:solidFill>
                  <a:schemeClr val="bg1"/>
                </a:solidFill>
                <a:effectLst/>
                <a:uLnTx/>
                <a:uFillTx/>
                <a:latin typeface="+mj-lt"/>
                <a:ea typeface="+mj-ea"/>
                <a:cs typeface="+mj-cs"/>
              </a:rPr>
              <a:t/>
            </a:r>
            <a:br>
              <a:rPr kumimoji="0" lang="tr-TR" sz="4000" b="0" i="0" u="none" strike="noStrike" kern="1200" cap="none" spc="0" normalizeH="0" baseline="0" noProof="0" dirty="0" smtClean="0">
                <a:ln>
                  <a:noFill/>
                </a:ln>
                <a:solidFill>
                  <a:schemeClr val="bg1"/>
                </a:solidFill>
                <a:effectLst/>
                <a:uLnTx/>
                <a:uFillTx/>
                <a:latin typeface="+mj-lt"/>
                <a:ea typeface="+mj-ea"/>
                <a:cs typeface="+mj-cs"/>
              </a:rPr>
            </a:br>
            <a: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br>
            <a:endParaRPr kumimoji="0" lang="tr-TR" sz="3600" b="0" i="0" u="none" strike="noStrike" kern="1200" cap="none" spc="0" normalizeH="0" baseline="0" noProof="0" dirty="0">
              <a:ln>
                <a:noFill/>
              </a:ln>
              <a:solidFill>
                <a:schemeClr val="bg1"/>
              </a:solidFill>
              <a:effectLst/>
              <a:uLnTx/>
              <a:uFillTx/>
              <a:latin typeface="AR DARLING" pitchFamily="2" charset="0"/>
              <a:ea typeface="+mj-ea"/>
              <a:cs typeface="+mj-cs"/>
            </a:endParaRPr>
          </a:p>
        </p:txBody>
      </p:sp>
      <p:pic>
        <p:nvPicPr>
          <p:cNvPr id="9" name="8 Resim" descr="BÜYÜK KÜÇÜK ÖLÇEKLİ HARİTA.png"/>
          <p:cNvPicPr>
            <a:picLocks noChangeAspect="1"/>
          </p:cNvPicPr>
          <p:nvPr/>
        </p:nvPicPr>
        <p:blipFill>
          <a:blip r:embed="rId3" cstate="print"/>
          <a:stretch>
            <a:fillRect/>
          </a:stretch>
        </p:blipFill>
        <p:spPr>
          <a:xfrm>
            <a:off x="539552" y="836712"/>
            <a:ext cx="8064896" cy="3096344"/>
          </a:xfrm>
          <a:prstGeom prst="rect">
            <a:avLst/>
          </a:prstGeom>
        </p:spPr>
      </p:pic>
      <p:sp>
        <p:nvSpPr>
          <p:cNvPr id="5" name="Rectangle 4"/>
          <p:cNvSpPr>
            <a:spLocks noChangeArrowheads="1"/>
          </p:cNvSpPr>
          <p:nvPr/>
        </p:nvSpPr>
        <p:spPr bwMode="auto">
          <a:xfrm>
            <a:off x="539552" y="4282062"/>
            <a:ext cx="7920880" cy="1661993"/>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lnSpc>
                <a:spcPct val="150000"/>
              </a:lnSpc>
            </a:pPr>
            <a:r>
              <a:rPr lang="tr-TR" sz="2400" dirty="0" smtClean="0">
                <a:solidFill>
                  <a:schemeClr val="bg1"/>
                </a:solidFill>
                <a:latin typeface="Bahnschrift SemiLight" pitchFamily="34" charset="0"/>
              </a:rPr>
              <a:t>Büyük ölçekli haritalarda </a:t>
            </a:r>
            <a:r>
              <a:rPr lang="tr-TR" sz="2400" dirty="0" smtClean="0">
                <a:solidFill>
                  <a:schemeClr val="accent5">
                    <a:lumMod val="60000"/>
                    <a:lumOff val="40000"/>
                  </a:schemeClr>
                </a:solidFill>
                <a:latin typeface="Bahnschrift SemiLight" pitchFamily="34" charset="0"/>
              </a:rPr>
              <a:t>küçültme oranı </a:t>
            </a:r>
            <a:r>
              <a:rPr lang="tr-TR" sz="2400" dirty="0" smtClean="0">
                <a:solidFill>
                  <a:schemeClr val="bg1"/>
                </a:solidFill>
                <a:latin typeface="Bahnschrift SemiLight" pitchFamily="34" charset="0"/>
              </a:rPr>
              <a:t>azdır.Küçük ölçekli haritalarda küçültme oranı fazladır.</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sz="3600"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tr-TR" sz="3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0" name="1 Başlık"/>
          <p:cNvSpPr txBox="1">
            <a:spLocks/>
          </p:cNvSpPr>
          <p:nvPr/>
        </p:nvSpPr>
        <p:spPr>
          <a:xfrm>
            <a:off x="467544" y="1556792"/>
            <a:ext cx="3888432" cy="4392488"/>
          </a:xfrm>
          <a:prstGeom prst="rect">
            <a:avLst/>
          </a:prstGeom>
        </p:spPr>
        <p:txBody>
          <a:bodyPr vert="horz" lIns="91440" tIns="45720" rIns="91440" bIns="45720" rtlCol="0" anchor="ctr">
            <a:normAutofit fontScale="37500" lnSpcReduction="20000"/>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tr-TR" sz="4900" b="0" i="0" u="none" strike="noStrike" kern="1200" cap="none" spc="0" normalizeH="0" baseline="0" noProof="0" dirty="0" smtClean="0">
                <a:ln>
                  <a:noFill/>
                </a:ln>
                <a:solidFill>
                  <a:schemeClr val="bg1"/>
                </a:solidFill>
                <a:effectLst/>
                <a:uLnTx/>
                <a:uFillTx/>
                <a:latin typeface="+mj-lt"/>
                <a:ea typeface="+mj-ea"/>
                <a:cs typeface="+mj-cs"/>
              </a:rPr>
              <a:t/>
            </a:r>
            <a:br>
              <a:rPr kumimoji="0" lang="tr-TR" sz="4900" b="0" i="0" u="none" strike="noStrike" kern="1200" cap="none" spc="0" normalizeH="0" baseline="0" noProof="0" dirty="0" smtClean="0">
                <a:ln>
                  <a:noFill/>
                </a:ln>
                <a:solidFill>
                  <a:schemeClr val="bg1"/>
                </a:solidFill>
                <a:effectLst/>
                <a:uLnTx/>
                <a:uFillTx/>
                <a:latin typeface="+mj-lt"/>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3600" b="0" i="0" u="none" strike="noStrike" kern="1200" cap="none" spc="0" normalizeH="0" baseline="0" noProof="0" dirty="0" smtClean="0">
                <a:ln>
                  <a:noFill/>
                </a:ln>
                <a:solidFill>
                  <a:schemeClr val="bg1"/>
                </a:solidFill>
                <a:effectLst/>
                <a:uLnTx/>
                <a:uFillTx/>
                <a:latin typeface="+mj-lt"/>
                <a:ea typeface="+mj-ea"/>
                <a:cs typeface="+mj-cs"/>
              </a:rPr>
              <a:t/>
            </a:r>
            <a:br>
              <a:rPr kumimoji="0" lang="tr-TR" sz="3600" b="0" i="0" u="none" strike="noStrike" kern="1200" cap="none" spc="0" normalizeH="0" baseline="0" noProof="0" dirty="0" smtClean="0">
                <a:ln>
                  <a:noFill/>
                </a:ln>
                <a:solidFill>
                  <a:schemeClr val="bg1"/>
                </a:solidFill>
                <a:effectLst/>
                <a:uLnTx/>
                <a:uFillTx/>
                <a:latin typeface="+mj-lt"/>
                <a:ea typeface="+mj-ea"/>
                <a:cs typeface="+mj-cs"/>
              </a:rPr>
            </a:br>
            <a:r>
              <a:rPr kumimoji="0" lang="tr-TR" sz="3200" b="0" i="0" u="none" strike="noStrike" kern="1200" cap="none" spc="0" normalizeH="0" baseline="0" noProof="0" dirty="0" smtClean="0">
                <a:ln>
                  <a:noFill/>
                </a:ln>
                <a:solidFill>
                  <a:schemeClr val="tx1"/>
                </a:solidFill>
                <a:effectLst/>
                <a:uLnTx/>
                <a:uFillTx/>
                <a:latin typeface="+mj-lt"/>
                <a:ea typeface="+mj-ea"/>
                <a:cs typeface="+mj-cs"/>
              </a:rPr>
              <a:t> </a:t>
            </a:r>
            <a:r>
              <a:rPr kumimoji="0" lang="tr-TR" sz="3200" b="1" i="0" u="none" strike="noStrike" kern="1200" cap="none" spc="0" normalizeH="0" baseline="0" noProof="0" dirty="0" smtClean="0">
                <a:ln>
                  <a:noFill/>
                </a:ln>
                <a:solidFill>
                  <a:schemeClr val="tx1"/>
                </a:solidFill>
                <a:effectLst/>
                <a:uLnTx/>
                <a:uFillTx/>
                <a:latin typeface="+mj-lt"/>
                <a:ea typeface="+mj-ea"/>
                <a:cs typeface="+mj-cs"/>
              </a:rPr>
              <a:t/>
            </a:r>
            <a:br>
              <a:rPr kumimoji="0" lang="tr-TR" sz="3200" b="1" i="0" u="none" strike="noStrike" kern="1200" cap="none" spc="0" normalizeH="0" baseline="0" noProof="0" dirty="0" smtClean="0">
                <a:ln>
                  <a:noFill/>
                </a:ln>
                <a:solidFill>
                  <a:schemeClr val="tx1"/>
                </a:solidFill>
                <a:effectLst/>
                <a:uLnTx/>
                <a:uFillTx/>
                <a:latin typeface="+mj-lt"/>
                <a:ea typeface="+mj-ea"/>
                <a:cs typeface="+mj-cs"/>
              </a:rPr>
            </a:br>
            <a:r>
              <a:rPr kumimoji="0" lang="tr-TR" sz="4000" b="0" i="0" u="none" strike="noStrike" kern="1200" cap="none" spc="0" normalizeH="0" baseline="0" noProof="0" dirty="0" smtClean="0">
                <a:ln>
                  <a:noFill/>
                </a:ln>
                <a:solidFill>
                  <a:schemeClr val="tx1"/>
                </a:solidFill>
                <a:effectLst/>
                <a:uLnTx/>
                <a:uFillTx/>
                <a:latin typeface="+mj-lt"/>
                <a:ea typeface="+mj-ea"/>
                <a:cs typeface="+mj-cs"/>
              </a:rPr>
              <a:t/>
            </a:r>
            <a:br>
              <a:rPr kumimoji="0" lang="tr-TR" sz="4000" b="0" i="0" u="none" strike="noStrike" kern="1200" cap="none" spc="0" normalizeH="0" baseline="0" noProof="0" dirty="0" smtClean="0">
                <a:ln>
                  <a:noFill/>
                </a:ln>
                <a:solidFill>
                  <a:schemeClr val="tx1"/>
                </a:solidFill>
                <a:effectLst/>
                <a:uLnTx/>
                <a:uFillTx/>
                <a:latin typeface="+mj-lt"/>
                <a:ea typeface="+mj-ea"/>
                <a:cs typeface="+mj-cs"/>
              </a:rPr>
            </a:br>
            <a:r>
              <a:rPr kumimoji="0" lang="tr-TR" sz="4000" b="0" i="0" u="none" strike="noStrike" kern="1200" cap="none" spc="0" normalizeH="0" baseline="0" noProof="0" dirty="0" smtClean="0">
                <a:ln>
                  <a:noFill/>
                </a:ln>
                <a:solidFill>
                  <a:schemeClr val="bg1"/>
                </a:solidFill>
                <a:effectLst/>
                <a:uLnTx/>
                <a:uFillTx/>
                <a:latin typeface="+mj-lt"/>
                <a:ea typeface="+mj-ea"/>
                <a:cs typeface="+mj-cs"/>
              </a:rPr>
              <a:t/>
            </a:r>
            <a:br>
              <a:rPr kumimoji="0" lang="tr-TR" sz="4000" b="0" i="0" u="none" strike="noStrike" kern="1200" cap="none" spc="0" normalizeH="0" baseline="0" noProof="0" dirty="0" smtClean="0">
                <a:ln>
                  <a:noFill/>
                </a:ln>
                <a:solidFill>
                  <a:schemeClr val="bg1"/>
                </a:solidFill>
                <a:effectLst/>
                <a:uLnTx/>
                <a:uFillTx/>
                <a:latin typeface="+mj-lt"/>
                <a:ea typeface="+mj-ea"/>
                <a:cs typeface="+mj-cs"/>
              </a:rPr>
            </a:br>
            <a: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br>
            <a:endParaRPr kumimoji="0" lang="tr-TR" sz="3600" b="0" i="0" u="none" strike="noStrike" kern="1200" cap="none" spc="0" normalizeH="0" baseline="0" noProof="0" dirty="0">
              <a:ln>
                <a:noFill/>
              </a:ln>
              <a:solidFill>
                <a:schemeClr val="bg1"/>
              </a:solidFill>
              <a:effectLst/>
              <a:uLnTx/>
              <a:uFillTx/>
              <a:latin typeface="AR DARLING" pitchFamily="2" charset="0"/>
              <a:ea typeface="+mj-ea"/>
              <a:cs typeface="+mj-cs"/>
            </a:endParaRPr>
          </a:p>
        </p:txBody>
      </p:sp>
      <p:pic>
        <p:nvPicPr>
          <p:cNvPr id="9" name="8 Resim" descr="BÜYÜK KÜÇÜK ÖLÇEKLİ HARİTA.png"/>
          <p:cNvPicPr>
            <a:picLocks noChangeAspect="1"/>
          </p:cNvPicPr>
          <p:nvPr/>
        </p:nvPicPr>
        <p:blipFill>
          <a:blip r:embed="rId3" cstate="print"/>
          <a:stretch>
            <a:fillRect/>
          </a:stretch>
        </p:blipFill>
        <p:spPr>
          <a:xfrm>
            <a:off x="539552" y="836712"/>
            <a:ext cx="8064896" cy="3096344"/>
          </a:xfrm>
          <a:prstGeom prst="rect">
            <a:avLst/>
          </a:prstGeom>
        </p:spPr>
      </p:pic>
      <p:sp>
        <p:nvSpPr>
          <p:cNvPr id="5" name="Rectangle 4"/>
          <p:cNvSpPr>
            <a:spLocks noChangeArrowheads="1"/>
          </p:cNvSpPr>
          <p:nvPr/>
        </p:nvSpPr>
        <p:spPr bwMode="auto">
          <a:xfrm>
            <a:off x="539552" y="4282062"/>
            <a:ext cx="7920880" cy="1661993"/>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lnSpc>
                <a:spcPct val="150000"/>
              </a:lnSpc>
            </a:pPr>
            <a:r>
              <a:rPr lang="tr-TR" sz="2400" dirty="0" smtClean="0">
                <a:solidFill>
                  <a:schemeClr val="bg1"/>
                </a:solidFill>
                <a:latin typeface="Bahnschrift SemiLight" pitchFamily="34" charset="0"/>
              </a:rPr>
              <a:t>Büyük ölçekli haritalarda </a:t>
            </a:r>
            <a:r>
              <a:rPr lang="tr-TR" sz="2400" dirty="0" smtClean="0">
                <a:solidFill>
                  <a:schemeClr val="accent5">
                    <a:lumMod val="60000"/>
                    <a:lumOff val="40000"/>
                  </a:schemeClr>
                </a:solidFill>
                <a:latin typeface="Bahnschrift SemiLight" pitchFamily="34" charset="0"/>
              </a:rPr>
              <a:t>hata  oranı </a:t>
            </a:r>
            <a:r>
              <a:rPr lang="tr-TR" sz="2400" dirty="0" smtClean="0">
                <a:solidFill>
                  <a:schemeClr val="bg1"/>
                </a:solidFill>
                <a:latin typeface="Bahnschrift SemiLight" pitchFamily="34" charset="0"/>
              </a:rPr>
              <a:t>azdır.Küçük ölçekli haritalarda hata oranı fazladır.</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sz="3600"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tr-TR" sz="3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0" name="1 Başlık"/>
          <p:cNvSpPr txBox="1">
            <a:spLocks/>
          </p:cNvSpPr>
          <p:nvPr/>
        </p:nvSpPr>
        <p:spPr>
          <a:xfrm>
            <a:off x="467544" y="1556792"/>
            <a:ext cx="3888432" cy="4392488"/>
          </a:xfrm>
          <a:prstGeom prst="rect">
            <a:avLst/>
          </a:prstGeom>
        </p:spPr>
        <p:txBody>
          <a:bodyPr vert="horz" lIns="91440" tIns="45720" rIns="91440" bIns="45720" rtlCol="0" anchor="ctr">
            <a:normAutofit fontScale="37500" lnSpcReduction="20000"/>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tr-TR" sz="4900" b="0" i="0" u="none" strike="noStrike" kern="1200" cap="none" spc="0" normalizeH="0" baseline="0" noProof="0" dirty="0" smtClean="0">
                <a:ln>
                  <a:noFill/>
                </a:ln>
                <a:solidFill>
                  <a:schemeClr val="bg1"/>
                </a:solidFill>
                <a:effectLst/>
                <a:uLnTx/>
                <a:uFillTx/>
                <a:latin typeface="+mj-lt"/>
                <a:ea typeface="+mj-ea"/>
                <a:cs typeface="+mj-cs"/>
              </a:rPr>
              <a:t/>
            </a:r>
            <a:br>
              <a:rPr kumimoji="0" lang="tr-TR" sz="4900" b="0" i="0" u="none" strike="noStrike" kern="1200" cap="none" spc="0" normalizeH="0" baseline="0" noProof="0" dirty="0" smtClean="0">
                <a:ln>
                  <a:noFill/>
                </a:ln>
                <a:solidFill>
                  <a:schemeClr val="bg1"/>
                </a:solidFill>
                <a:effectLst/>
                <a:uLnTx/>
                <a:uFillTx/>
                <a:latin typeface="+mj-lt"/>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3600" b="0" i="0" u="none" strike="noStrike" kern="1200" cap="none" spc="0" normalizeH="0" baseline="0" noProof="0" dirty="0" smtClean="0">
                <a:ln>
                  <a:noFill/>
                </a:ln>
                <a:solidFill>
                  <a:schemeClr val="bg1"/>
                </a:solidFill>
                <a:effectLst/>
                <a:uLnTx/>
                <a:uFillTx/>
                <a:latin typeface="+mj-lt"/>
                <a:ea typeface="+mj-ea"/>
                <a:cs typeface="+mj-cs"/>
              </a:rPr>
              <a:t/>
            </a:r>
            <a:br>
              <a:rPr kumimoji="0" lang="tr-TR" sz="3600" b="0" i="0" u="none" strike="noStrike" kern="1200" cap="none" spc="0" normalizeH="0" baseline="0" noProof="0" dirty="0" smtClean="0">
                <a:ln>
                  <a:noFill/>
                </a:ln>
                <a:solidFill>
                  <a:schemeClr val="bg1"/>
                </a:solidFill>
                <a:effectLst/>
                <a:uLnTx/>
                <a:uFillTx/>
                <a:latin typeface="+mj-lt"/>
                <a:ea typeface="+mj-ea"/>
                <a:cs typeface="+mj-cs"/>
              </a:rPr>
            </a:br>
            <a:r>
              <a:rPr kumimoji="0" lang="tr-TR" sz="3200" b="0" i="0" u="none" strike="noStrike" kern="1200" cap="none" spc="0" normalizeH="0" baseline="0" noProof="0" dirty="0" smtClean="0">
                <a:ln>
                  <a:noFill/>
                </a:ln>
                <a:solidFill>
                  <a:schemeClr val="tx1"/>
                </a:solidFill>
                <a:effectLst/>
                <a:uLnTx/>
                <a:uFillTx/>
                <a:latin typeface="+mj-lt"/>
                <a:ea typeface="+mj-ea"/>
                <a:cs typeface="+mj-cs"/>
              </a:rPr>
              <a:t> </a:t>
            </a:r>
            <a:r>
              <a:rPr kumimoji="0" lang="tr-TR" sz="3200" b="1" i="0" u="none" strike="noStrike" kern="1200" cap="none" spc="0" normalizeH="0" baseline="0" noProof="0" dirty="0" smtClean="0">
                <a:ln>
                  <a:noFill/>
                </a:ln>
                <a:solidFill>
                  <a:schemeClr val="tx1"/>
                </a:solidFill>
                <a:effectLst/>
                <a:uLnTx/>
                <a:uFillTx/>
                <a:latin typeface="+mj-lt"/>
                <a:ea typeface="+mj-ea"/>
                <a:cs typeface="+mj-cs"/>
              </a:rPr>
              <a:t/>
            </a:r>
            <a:br>
              <a:rPr kumimoji="0" lang="tr-TR" sz="3200" b="1" i="0" u="none" strike="noStrike" kern="1200" cap="none" spc="0" normalizeH="0" baseline="0" noProof="0" dirty="0" smtClean="0">
                <a:ln>
                  <a:noFill/>
                </a:ln>
                <a:solidFill>
                  <a:schemeClr val="tx1"/>
                </a:solidFill>
                <a:effectLst/>
                <a:uLnTx/>
                <a:uFillTx/>
                <a:latin typeface="+mj-lt"/>
                <a:ea typeface="+mj-ea"/>
                <a:cs typeface="+mj-cs"/>
              </a:rPr>
            </a:br>
            <a:r>
              <a:rPr kumimoji="0" lang="tr-TR" sz="4000" b="0" i="0" u="none" strike="noStrike" kern="1200" cap="none" spc="0" normalizeH="0" baseline="0" noProof="0" dirty="0" smtClean="0">
                <a:ln>
                  <a:noFill/>
                </a:ln>
                <a:solidFill>
                  <a:schemeClr val="tx1"/>
                </a:solidFill>
                <a:effectLst/>
                <a:uLnTx/>
                <a:uFillTx/>
                <a:latin typeface="+mj-lt"/>
                <a:ea typeface="+mj-ea"/>
                <a:cs typeface="+mj-cs"/>
              </a:rPr>
              <a:t/>
            </a:r>
            <a:br>
              <a:rPr kumimoji="0" lang="tr-TR" sz="4000" b="0" i="0" u="none" strike="noStrike" kern="1200" cap="none" spc="0" normalizeH="0" baseline="0" noProof="0" dirty="0" smtClean="0">
                <a:ln>
                  <a:noFill/>
                </a:ln>
                <a:solidFill>
                  <a:schemeClr val="tx1"/>
                </a:solidFill>
                <a:effectLst/>
                <a:uLnTx/>
                <a:uFillTx/>
                <a:latin typeface="+mj-lt"/>
                <a:ea typeface="+mj-ea"/>
                <a:cs typeface="+mj-cs"/>
              </a:rPr>
            </a:br>
            <a:r>
              <a:rPr kumimoji="0" lang="tr-TR" sz="4000" b="0" i="0" u="none" strike="noStrike" kern="1200" cap="none" spc="0" normalizeH="0" baseline="0" noProof="0" dirty="0" smtClean="0">
                <a:ln>
                  <a:noFill/>
                </a:ln>
                <a:solidFill>
                  <a:schemeClr val="bg1"/>
                </a:solidFill>
                <a:effectLst/>
                <a:uLnTx/>
                <a:uFillTx/>
                <a:latin typeface="+mj-lt"/>
                <a:ea typeface="+mj-ea"/>
                <a:cs typeface="+mj-cs"/>
              </a:rPr>
              <a:t/>
            </a:r>
            <a:br>
              <a:rPr kumimoji="0" lang="tr-TR" sz="4000" b="0" i="0" u="none" strike="noStrike" kern="1200" cap="none" spc="0" normalizeH="0" baseline="0" noProof="0" dirty="0" smtClean="0">
                <a:ln>
                  <a:noFill/>
                </a:ln>
                <a:solidFill>
                  <a:schemeClr val="bg1"/>
                </a:solidFill>
                <a:effectLst/>
                <a:uLnTx/>
                <a:uFillTx/>
                <a:latin typeface="+mj-lt"/>
                <a:ea typeface="+mj-ea"/>
                <a:cs typeface="+mj-cs"/>
              </a:rPr>
            </a:br>
            <a: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br>
            <a:endParaRPr kumimoji="0" lang="tr-TR" sz="3600" b="0" i="0" u="none" strike="noStrike" kern="1200" cap="none" spc="0" normalizeH="0" baseline="0" noProof="0" dirty="0">
              <a:ln>
                <a:noFill/>
              </a:ln>
              <a:solidFill>
                <a:schemeClr val="bg1"/>
              </a:solidFill>
              <a:effectLst/>
              <a:uLnTx/>
              <a:uFillTx/>
              <a:latin typeface="AR DARLING" pitchFamily="2" charset="0"/>
              <a:ea typeface="+mj-ea"/>
              <a:cs typeface="+mj-cs"/>
            </a:endParaRPr>
          </a:p>
        </p:txBody>
      </p:sp>
      <p:pic>
        <p:nvPicPr>
          <p:cNvPr id="9" name="8 Resim" descr="BÜYÜK KÜÇÜK ÖLÇEKLİ HARİTA.png"/>
          <p:cNvPicPr>
            <a:picLocks noChangeAspect="1"/>
          </p:cNvPicPr>
          <p:nvPr/>
        </p:nvPicPr>
        <p:blipFill>
          <a:blip r:embed="rId3" cstate="print"/>
          <a:stretch>
            <a:fillRect/>
          </a:stretch>
        </p:blipFill>
        <p:spPr>
          <a:xfrm>
            <a:off x="539552" y="836712"/>
            <a:ext cx="8064896" cy="3096344"/>
          </a:xfrm>
          <a:prstGeom prst="rect">
            <a:avLst/>
          </a:prstGeom>
        </p:spPr>
      </p:pic>
      <p:sp>
        <p:nvSpPr>
          <p:cNvPr id="5" name="Rectangle 4"/>
          <p:cNvSpPr>
            <a:spLocks noChangeArrowheads="1"/>
          </p:cNvSpPr>
          <p:nvPr/>
        </p:nvSpPr>
        <p:spPr bwMode="auto">
          <a:xfrm>
            <a:off x="539552" y="4138918"/>
            <a:ext cx="7920880" cy="1661993"/>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lnSpc>
                <a:spcPct val="150000"/>
              </a:lnSpc>
            </a:pPr>
            <a:r>
              <a:rPr lang="tr-TR" sz="2400" dirty="0" smtClean="0">
                <a:solidFill>
                  <a:schemeClr val="bg1"/>
                </a:solidFill>
                <a:latin typeface="Bahnschrift SemiLight" pitchFamily="34" charset="0"/>
              </a:rPr>
              <a:t>Büyük ölçekli haritalarda </a:t>
            </a:r>
            <a:r>
              <a:rPr lang="tr-TR" sz="2400" dirty="0" smtClean="0">
                <a:solidFill>
                  <a:schemeClr val="accent5">
                    <a:lumMod val="60000"/>
                    <a:lumOff val="40000"/>
                  </a:schemeClr>
                </a:solidFill>
                <a:latin typeface="Bahnschrift SemiLight" pitchFamily="34" charset="0"/>
              </a:rPr>
              <a:t>ayrıntıyı gösterme gücü </a:t>
            </a:r>
            <a:r>
              <a:rPr lang="tr-TR" sz="2400" dirty="0" smtClean="0">
                <a:solidFill>
                  <a:schemeClr val="bg1"/>
                </a:solidFill>
                <a:latin typeface="Bahnschrift SemiLight" pitchFamily="34" charset="0"/>
              </a:rPr>
              <a:t>fazladır.Küçük ölçekli haritalarda ayrıntıyı gösterme gücü azdır.</a:t>
            </a:r>
            <a:endParaRPr kumimoji="0" lang="tr-TR" sz="2400" b="0" i="0" u="none" strike="noStrike" cap="none" normalizeH="0" baseline="0" dirty="0" smtClean="0">
              <a:ln>
                <a:noFill/>
              </a:ln>
              <a:solidFill>
                <a:schemeClr val="tx1"/>
              </a:solidFill>
              <a:effectLst/>
              <a:latin typeface="Bahnschrift SemiLight" pitchFamily="34" charset="0"/>
              <a:cs typeface="Arial"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0" name="1 Başlık"/>
          <p:cNvSpPr txBox="1">
            <a:spLocks/>
          </p:cNvSpPr>
          <p:nvPr/>
        </p:nvSpPr>
        <p:spPr>
          <a:xfrm>
            <a:off x="467544" y="1556792"/>
            <a:ext cx="3888432" cy="4392488"/>
          </a:xfrm>
          <a:prstGeom prst="rect">
            <a:avLst/>
          </a:prstGeom>
        </p:spPr>
        <p:txBody>
          <a:bodyPr vert="horz" lIns="91440" tIns="45720" rIns="91440" bIns="45720" rtlCol="0" anchor="ctr">
            <a:normAutofit fontScale="37500" lnSpcReduction="20000"/>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tr-TR" sz="4900" b="0" i="0" u="none" strike="noStrike" kern="1200" cap="none" spc="0" normalizeH="0" baseline="0" noProof="0" dirty="0" smtClean="0">
                <a:ln>
                  <a:noFill/>
                </a:ln>
                <a:solidFill>
                  <a:schemeClr val="bg1"/>
                </a:solidFill>
                <a:effectLst/>
                <a:uLnTx/>
                <a:uFillTx/>
                <a:latin typeface="+mj-lt"/>
                <a:ea typeface="+mj-ea"/>
                <a:cs typeface="+mj-cs"/>
              </a:rPr>
              <a:t/>
            </a:r>
            <a:br>
              <a:rPr kumimoji="0" lang="tr-TR" sz="4900" b="0" i="0" u="none" strike="noStrike" kern="1200" cap="none" spc="0" normalizeH="0" baseline="0" noProof="0" dirty="0" smtClean="0">
                <a:ln>
                  <a:noFill/>
                </a:ln>
                <a:solidFill>
                  <a:schemeClr val="bg1"/>
                </a:solidFill>
                <a:effectLst/>
                <a:uLnTx/>
                <a:uFillTx/>
                <a:latin typeface="+mj-lt"/>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3600" b="0" i="0" u="none" strike="noStrike" kern="1200" cap="none" spc="0" normalizeH="0" baseline="0" noProof="0" dirty="0" smtClean="0">
                <a:ln>
                  <a:noFill/>
                </a:ln>
                <a:solidFill>
                  <a:schemeClr val="bg1"/>
                </a:solidFill>
                <a:effectLst/>
                <a:uLnTx/>
                <a:uFillTx/>
                <a:latin typeface="+mj-lt"/>
                <a:ea typeface="+mj-ea"/>
                <a:cs typeface="+mj-cs"/>
              </a:rPr>
              <a:t/>
            </a:r>
            <a:br>
              <a:rPr kumimoji="0" lang="tr-TR" sz="3600" b="0" i="0" u="none" strike="noStrike" kern="1200" cap="none" spc="0" normalizeH="0" baseline="0" noProof="0" dirty="0" smtClean="0">
                <a:ln>
                  <a:noFill/>
                </a:ln>
                <a:solidFill>
                  <a:schemeClr val="bg1"/>
                </a:solidFill>
                <a:effectLst/>
                <a:uLnTx/>
                <a:uFillTx/>
                <a:latin typeface="+mj-lt"/>
                <a:ea typeface="+mj-ea"/>
                <a:cs typeface="+mj-cs"/>
              </a:rPr>
            </a:br>
            <a:r>
              <a:rPr kumimoji="0" lang="tr-TR" sz="3200" b="0" i="0" u="none" strike="noStrike" kern="1200" cap="none" spc="0" normalizeH="0" baseline="0" noProof="0" dirty="0" smtClean="0">
                <a:ln>
                  <a:noFill/>
                </a:ln>
                <a:solidFill>
                  <a:schemeClr val="tx1"/>
                </a:solidFill>
                <a:effectLst/>
                <a:uLnTx/>
                <a:uFillTx/>
                <a:latin typeface="+mj-lt"/>
                <a:ea typeface="+mj-ea"/>
                <a:cs typeface="+mj-cs"/>
              </a:rPr>
              <a:t> </a:t>
            </a:r>
            <a:r>
              <a:rPr kumimoji="0" lang="tr-TR" sz="3200" b="1" i="0" u="none" strike="noStrike" kern="1200" cap="none" spc="0" normalizeH="0" baseline="0" noProof="0" dirty="0" smtClean="0">
                <a:ln>
                  <a:noFill/>
                </a:ln>
                <a:solidFill>
                  <a:schemeClr val="tx1"/>
                </a:solidFill>
                <a:effectLst/>
                <a:uLnTx/>
                <a:uFillTx/>
                <a:latin typeface="+mj-lt"/>
                <a:ea typeface="+mj-ea"/>
                <a:cs typeface="+mj-cs"/>
              </a:rPr>
              <a:t/>
            </a:r>
            <a:br>
              <a:rPr kumimoji="0" lang="tr-TR" sz="3200" b="1" i="0" u="none" strike="noStrike" kern="1200" cap="none" spc="0" normalizeH="0" baseline="0" noProof="0" dirty="0" smtClean="0">
                <a:ln>
                  <a:noFill/>
                </a:ln>
                <a:solidFill>
                  <a:schemeClr val="tx1"/>
                </a:solidFill>
                <a:effectLst/>
                <a:uLnTx/>
                <a:uFillTx/>
                <a:latin typeface="+mj-lt"/>
                <a:ea typeface="+mj-ea"/>
                <a:cs typeface="+mj-cs"/>
              </a:rPr>
            </a:br>
            <a:r>
              <a:rPr kumimoji="0" lang="tr-TR" sz="4000" b="0" i="0" u="none" strike="noStrike" kern="1200" cap="none" spc="0" normalizeH="0" baseline="0" noProof="0" dirty="0" smtClean="0">
                <a:ln>
                  <a:noFill/>
                </a:ln>
                <a:solidFill>
                  <a:schemeClr val="tx1"/>
                </a:solidFill>
                <a:effectLst/>
                <a:uLnTx/>
                <a:uFillTx/>
                <a:latin typeface="+mj-lt"/>
                <a:ea typeface="+mj-ea"/>
                <a:cs typeface="+mj-cs"/>
              </a:rPr>
              <a:t/>
            </a:r>
            <a:br>
              <a:rPr kumimoji="0" lang="tr-TR" sz="4000" b="0" i="0" u="none" strike="noStrike" kern="1200" cap="none" spc="0" normalizeH="0" baseline="0" noProof="0" dirty="0" smtClean="0">
                <a:ln>
                  <a:noFill/>
                </a:ln>
                <a:solidFill>
                  <a:schemeClr val="tx1"/>
                </a:solidFill>
                <a:effectLst/>
                <a:uLnTx/>
                <a:uFillTx/>
                <a:latin typeface="+mj-lt"/>
                <a:ea typeface="+mj-ea"/>
                <a:cs typeface="+mj-cs"/>
              </a:rPr>
            </a:br>
            <a:r>
              <a:rPr kumimoji="0" lang="tr-TR" sz="4000" b="0" i="0" u="none" strike="noStrike" kern="1200" cap="none" spc="0" normalizeH="0" baseline="0" noProof="0" dirty="0" smtClean="0">
                <a:ln>
                  <a:noFill/>
                </a:ln>
                <a:solidFill>
                  <a:schemeClr val="bg1"/>
                </a:solidFill>
                <a:effectLst/>
                <a:uLnTx/>
                <a:uFillTx/>
                <a:latin typeface="+mj-lt"/>
                <a:ea typeface="+mj-ea"/>
                <a:cs typeface="+mj-cs"/>
              </a:rPr>
              <a:t/>
            </a:r>
            <a:br>
              <a:rPr kumimoji="0" lang="tr-TR" sz="4000" b="0" i="0" u="none" strike="noStrike" kern="1200" cap="none" spc="0" normalizeH="0" baseline="0" noProof="0" dirty="0" smtClean="0">
                <a:ln>
                  <a:noFill/>
                </a:ln>
                <a:solidFill>
                  <a:schemeClr val="bg1"/>
                </a:solidFill>
                <a:effectLst/>
                <a:uLnTx/>
                <a:uFillTx/>
                <a:latin typeface="+mj-lt"/>
                <a:ea typeface="+mj-ea"/>
                <a:cs typeface="+mj-cs"/>
              </a:rPr>
            </a:br>
            <a: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br>
            <a:endParaRPr kumimoji="0" lang="tr-TR" sz="3600" b="0" i="0" u="none" strike="noStrike" kern="1200" cap="none" spc="0" normalizeH="0" baseline="0" noProof="0" dirty="0">
              <a:ln>
                <a:noFill/>
              </a:ln>
              <a:solidFill>
                <a:schemeClr val="bg1"/>
              </a:solidFill>
              <a:effectLst/>
              <a:uLnTx/>
              <a:uFillTx/>
              <a:latin typeface="AR DARLING" pitchFamily="2" charset="0"/>
              <a:ea typeface="+mj-ea"/>
              <a:cs typeface="+mj-cs"/>
            </a:endParaRPr>
          </a:p>
        </p:txBody>
      </p:sp>
      <p:pic>
        <p:nvPicPr>
          <p:cNvPr id="9" name="8 Resim" descr="BÜYÜK KÜÇÜK ÖLÇEKLİ HARİTA.png"/>
          <p:cNvPicPr>
            <a:picLocks noChangeAspect="1"/>
          </p:cNvPicPr>
          <p:nvPr/>
        </p:nvPicPr>
        <p:blipFill>
          <a:blip r:embed="rId3" cstate="print"/>
          <a:stretch>
            <a:fillRect/>
          </a:stretch>
        </p:blipFill>
        <p:spPr>
          <a:xfrm>
            <a:off x="539552" y="836712"/>
            <a:ext cx="8064896" cy="3096344"/>
          </a:xfrm>
          <a:prstGeom prst="rect">
            <a:avLst/>
          </a:prstGeom>
        </p:spPr>
      </p:pic>
      <p:sp>
        <p:nvSpPr>
          <p:cNvPr id="5" name="Rectangle 4"/>
          <p:cNvSpPr>
            <a:spLocks noChangeArrowheads="1"/>
          </p:cNvSpPr>
          <p:nvPr/>
        </p:nvSpPr>
        <p:spPr bwMode="auto">
          <a:xfrm>
            <a:off x="539552" y="4066911"/>
            <a:ext cx="7920880" cy="1661993"/>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lnSpc>
                <a:spcPct val="150000"/>
              </a:lnSpc>
            </a:pPr>
            <a:r>
              <a:rPr lang="tr-TR" sz="2400" dirty="0" smtClean="0">
                <a:solidFill>
                  <a:schemeClr val="bg1"/>
                </a:solidFill>
                <a:latin typeface="Bahnschrift SemiLight" pitchFamily="34" charset="0"/>
              </a:rPr>
              <a:t>Büyük ölçekli haritaların </a:t>
            </a:r>
            <a:r>
              <a:rPr lang="tr-TR" sz="2400" dirty="0" smtClean="0">
                <a:solidFill>
                  <a:schemeClr val="accent5">
                    <a:lumMod val="60000"/>
                    <a:lumOff val="40000"/>
                  </a:schemeClr>
                </a:solidFill>
                <a:latin typeface="Bahnschrift SemiLight" pitchFamily="34" charset="0"/>
              </a:rPr>
              <a:t>kağıt üzerinde kapladığı alan </a:t>
            </a:r>
            <a:r>
              <a:rPr lang="tr-TR" sz="2400" dirty="0" smtClean="0">
                <a:solidFill>
                  <a:schemeClr val="bg1"/>
                </a:solidFill>
                <a:latin typeface="Bahnschrift SemiLight" pitchFamily="34" charset="0"/>
              </a:rPr>
              <a:t>çoktur.Küçük ölçekli haritaların kağıt üzerinde kapladığı alan azdır.</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0" name="1 Başlık"/>
          <p:cNvSpPr txBox="1">
            <a:spLocks/>
          </p:cNvSpPr>
          <p:nvPr/>
        </p:nvSpPr>
        <p:spPr>
          <a:xfrm>
            <a:off x="467544" y="1556792"/>
            <a:ext cx="3888432" cy="4392488"/>
          </a:xfrm>
          <a:prstGeom prst="rect">
            <a:avLst/>
          </a:prstGeom>
        </p:spPr>
        <p:txBody>
          <a:bodyPr vert="horz" lIns="91440" tIns="45720" rIns="91440" bIns="45720" rtlCol="0" anchor="ctr">
            <a:normAutofit fontScale="37500" lnSpcReduction="20000"/>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tr-TR" sz="4900" b="0" i="0" u="none" strike="noStrike" kern="1200" cap="none" spc="0" normalizeH="0" baseline="0" noProof="0" dirty="0" smtClean="0">
                <a:ln>
                  <a:noFill/>
                </a:ln>
                <a:solidFill>
                  <a:schemeClr val="bg1"/>
                </a:solidFill>
                <a:effectLst/>
                <a:uLnTx/>
                <a:uFillTx/>
                <a:latin typeface="+mj-lt"/>
                <a:ea typeface="+mj-ea"/>
                <a:cs typeface="+mj-cs"/>
              </a:rPr>
              <a:t/>
            </a:r>
            <a:br>
              <a:rPr kumimoji="0" lang="tr-TR" sz="4900" b="0" i="0" u="none" strike="noStrike" kern="1200" cap="none" spc="0" normalizeH="0" baseline="0" noProof="0" dirty="0" smtClean="0">
                <a:ln>
                  <a:noFill/>
                </a:ln>
                <a:solidFill>
                  <a:schemeClr val="bg1"/>
                </a:solidFill>
                <a:effectLst/>
                <a:uLnTx/>
                <a:uFillTx/>
                <a:latin typeface="+mj-lt"/>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3600" b="0" i="0" u="none" strike="noStrike" kern="1200" cap="none" spc="0" normalizeH="0" baseline="0" noProof="0" dirty="0" smtClean="0">
                <a:ln>
                  <a:noFill/>
                </a:ln>
                <a:solidFill>
                  <a:schemeClr val="bg1"/>
                </a:solidFill>
                <a:effectLst/>
                <a:uLnTx/>
                <a:uFillTx/>
                <a:latin typeface="+mj-lt"/>
                <a:ea typeface="+mj-ea"/>
                <a:cs typeface="+mj-cs"/>
              </a:rPr>
              <a:t/>
            </a:r>
            <a:br>
              <a:rPr kumimoji="0" lang="tr-TR" sz="3600" b="0" i="0" u="none" strike="noStrike" kern="1200" cap="none" spc="0" normalizeH="0" baseline="0" noProof="0" dirty="0" smtClean="0">
                <a:ln>
                  <a:noFill/>
                </a:ln>
                <a:solidFill>
                  <a:schemeClr val="bg1"/>
                </a:solidFill>
                <a:effectLst/>
                <a:uLnTx/>
                <a:uFillTx/>
                <a:latin typeface="+mj-lt"/>
                <a:ea typeface="+mj-ea"/>
                <a:cs typeface="+mj-cs"/>
              </a:rPr>
            </a:br>
            <a:r>
              <a:rPr kumimoji="0" lang="tr-TR" sz="3200" b="0" i="0" u="none" strike="noStrike" kern="1200" cap="none" spc="0" normalizeH="0" baseline="0" noProof="0" dirty="0" smtClean="0">
                <a:ln>
                  <a:noFill/>
                </a:ln>
                <a:solidFill>
                  <a:schemeClr val="tx1"/>
                </a:solidFill>
                <a:effectLst/>
                <a:uLnTx/>
                <a:uFillTx/>
                <a:latin typeface="+mj-lt"/>
                <a:ea typeface="+mj-ea"/>
                <a:cs typeface="+mj-cs"/>
              </a:rPr>
              <a:t> </a:t>
            </a:r>
            <a:r>
              <a:rPr kumimoji="0" lang="tr-TR" sz="3200" b="1" i="0" u="none" strike="noStrike" kern="1200" cap="none" spc="0" normalizeH="0" baseline="0" noProof="0" dirty="0" smtClean="0">
                <a:ln>
                  <a:noFill/>
                </a:ln>
                <a:solidFill>
                  <a:schemeClr val="tx1"/>
                </a:solidFill>
                <a:effectLst/>
                <a:uLnTx/>
                <a:uFillTx/>
                <a:latin typeface="+mj-lt"/>
                <a:ea typeface="+mj-ea"/>
                <a:cs typeface="+mj-cs"/>
              </a:rPr>
              <a:t/>
            </a:r>
            <a:br>
              <a:rPr kumimoji="0" lang="tr-TR" sz="3200" b="1" i="0" u="none" strike="noStrike" kern="1200" cap="none" spc="0" normalizeH="0" baseline="0" noProof="0" dirty="0" smtClean="0">
                <a:ln>
                  <a:noFill/>
                </a:ln>
                <a:solidFill>
                  <a:schemeClr val="tx1"/>
                </a:solidFill>
                <a:effectLst/>
                <a:uLnTx/>
                <a:uFillTx/>
                <a:latin typeface="+mj-lt"/>
                <a:ea typeface="+mj-ea"/>
                <a:cs typeface="+mj-cs"/>
              </a:rPr>
            </a:br>
            <a:r>
              <a:rPr kumimoji="0" lang="tr-TR" sz="4000" b="0" i="0" u="none" strike="noStrike" kern="1200" cap="none" spc="0" normalizeH="0" baseline="0" noProof="0" dirty="0" smtClean="0">
                <a:ln>
                  <a:noFill/>
                </a:ln>
                <a:solidFill>
                  <a:schemeClr val="tx1"/>
                </a:solidFill>
                <a:effectLst/>
                <a:uLnTx/>
                <a:uFillTx/>
                <a:latin typeface="+mj-lt"/>
                <a:ea typeface="+mj-ea"/>
                <a:cs typeface="+mj-cs"/>
              </a:rPr>
              <a:t/>
            </a:r>
            <a:br>
              <a:rPr kumimoji="0" lang="tr-TR" sz="4000" b="0" i="0" u="none" strike="noStrike" kern="1200" cap="none" spc="0" normalizeH="0" baseline="0" noProof="0" dirty="0" smtClean="0">
                <a:ln>
                  <a:noFill/>
                </a:ln>
                <a:solidFill>
                  <a:schemeClr val="tx1"/>
                </a:solidFill>
                <a:effectLst/>
                <a:uLnTx/>
                <a:uFillTx/>
                <a:latin typeface="+mj-lt"/>
                <a:ea typeface="+mj-ea"/>
                <a:cs typeface="+mj-cs"/>
              </a:rPr>
            </a:br>
            <a:r>
              <a:rPr kumimoji="0" lang="tr-TR" sz="4000" b="0" i="0" u="none" strike="noStrike" kern="1200" cap="none" spc="0" normalizeH="0" baseline="0" noProof="0" dirty="0" smtClean="0">
                <a:ln>
                  <a:noFill/>
                </a:ln>
                <a:solidFill>
                  <a:schemeClr val="bg1"/>
                </a:solidFill>
                <a:effectLst/>
                <a:uLnTx/>
                <a:uFillTx/>
                <a:latin typeface="+mj-lt"/>
                <a:ea typeface="+mj-ea"/>
                <a:cs typeface="+mj-cs"/>
              </a:rPr>
              <a:t/>
            </a:r>
            <a:br>
              <a:rPr kumimoji="0" lang="tr-TR" sz="4000" b="0" i="0" u="none" strike="noStrike" kern="1200" cap="none" spc="0" normalizeH="0" baseline="0" noProof="0" dirty="0" smtClean="0">
                <a:ln>
                  <a:noFill/>
                </a:ln>
                <a:solidFill>
                  <a:schemeClr val="bg1"/>
                </a:solidFill>
                <a:effectLst/>
                <a:uLnTx/>
                <a:uFillTx/>
                <a:latin typeface="+mj-lt"/>
                <a:ea typeface="+mj-ea"/>
                <a:cs typeface="+mj-cs"/>
              </a:rPr>
            </a:br>
            <a: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br>
            <a:endParaRPr kumimoji="0" lang="tr-TR" sz="3600" b="0" i="0" u="none" strike="noStrike" kern="1200" cap="none" spc="0" normalizeH="0" baseline="0" noProof="0" dirty="0">
              <a:ln>
                <a:noFill/>
              </a:ln>
              <a:solidFill>
                <a:schemeClr val="bg1"/>
              </a:solidFill>
              <a:effectLst/>
              <a:uLnTx/>
              <a:uFillTx/>
              <a:latin typeface="AR DARLING" pitchFamily="2" charset="0"/>
              <a:ea typeface="+mj-ea"/>
              <a:cs typeface="+mj-cs"/>
            </a:endParaRPr>
          </a:p>
        </p:txBody>
      </p:sp>
      <p:pic>
        <p:nvPicPr>
          <p:cNvPr id="9" name="8 Resim" descr="BÜYÜK KÜÇÜK ÖLÇEKLİ HARİTA.png"/>
          <p:cNvPicPr>
            <a:picLocks noChangeAspect="1"/>
          </p:cNvPicPr>
          <p:nvPr/>
        </p:nvPicPr>
        <p:blipFill>
          <a:blip r:embed="rId3" cstate="print"/>
          <a:stretch>
            <a:fillRect/>
          </a:stretch>
        </p:blipFill>
        <p:spPr>
          <a:xfrm>
            <a:off x="539552" y="836712"/>
            <a:ext cx="8064896" cy="3096344"/>
          </a:xfrm>
          <a:prstGeom prst="rect">
            <a:avLst/>
          </a:prstGeom>
        </p:spPr>
      </p:pic>
      <p:sp>
        <p:nvSpPr>
          <p:cNvPr id="5" name="Rectangle 4"/>
          <p:cNvSpPr>
            <a:spLocks noChangeArrowheads="1"/>
          </p:cNvSpPr>
          <p:nvPr/>
        </p:nvSpPr>
        <p:spPr bwMode="auto">
          <a:xfrm>
            <a:off x="539552" y="4330655"/>
            <a:ext cx="7920880" cy="1107996"/>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lnSpc>
                <a:spcPct val="150000"/>
              </a:lnSpc>
            </a:pPr>
            <a:r>
              <a:rPr lang="tr-TR" sz="2400" dirty="0" smtClean="0">
                <a:solidFill>
                  <a:schemeClr val="bg1"/>
                </a:solidFill>
                <a:latin typeface="Bahnschrift SemiLight" pitchFamily="34" charset="0"/>
              </a:rPr>
              <a:t>Büyük ölçekli haritalarda </a:t>
            </a:r>
            <a:r>
              <a:rPr lang="tr-TR" sz="2400" dirty="0" smtClean="0">
                <a:solidFill>
                  <a:schemeClr val="accent5">
                    <a:lumMod val="60000"/>
                    <a:lumOff val="40000"/>
                  </a:schemeClr>
                </a:solidFill>
                <a:latin typeface="Bahnschrift SemiLight" pitchFamily="34" charset="0"/>
              </a:rPr>
              <a:t>gösterilen alan dardır</a:t>
            </a:r>
            <a:r>
              <a:rPr lang="tr-TR" sz="2400" dirty="0" smtClean="0">
                <a:solidFill>
                  <a:schemeClr val="bg1"/>
                </a:solidFill>
                <a:latin typeface="Bahnschrift SemiLight" pitchFamily="34" charset="0"/>
              </a:rPr>
              <a:t>.Küçük ölçekli haritalarda gösterilen alan geniştir.</a:t>
            </a:r>
            <a:endParaRPr kumimoji="0" lang="tr-TR" sz="2400" b="0" i="0" u="none" strike="noStrike" cap="none" normalizeH="0" baseline="0" dirty="0" smtClean="0">
              <a:ln>
                <a:noFill/>
              </a:ln>
              <a:solidFill>
                <a:schemeClr val="tx1"/>
              </a:solidFill>
              <a:effectLst/>
              <a:latin typeface="Bahnschrift SemiLight" pitchFamily="34" charset="0"/>
              <a:cs typeface="Arial" pitchFamily="34"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0" name="1 Başlık"/>
          <p:cNvSpPr txBox="1">
            <a:spLocks/>
          </p:cNvSpPr>
          <p:nvPr/>
        </p:nvSpPr>
        <p:spPr>
          <a:xfrm>
            <a:off x="467544" y="1556792"/>
            <a:ext cx="3888432" cy="4392488"/>
          </a:xfrm>
          <a:prstGeom prst="rect">
            <a:avLst/>
          </a:prstGeom>
        </p:spPr>
        <p:txBody>
          <a:bodyPr vert="horz" lIns="91440" tIns="45720" rIns="91440" bIns="45720" rtlCol="0" anchor="ctr">
            <a:normAutofit fontScale="37500" lnSpcReduction="20000"/>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tr-TR" sz="4900" b="0" i="0" u="none" strike="noStrike" kern="1200" cap="none" spc="0" normalizeH="0" baseline="0" noProof="0" dirty="0" smtClean="0">
                <a:ln>
                  <a:noFill/>
                </a:ln>
                <a:solidFill>
                  <a:schemeClr val="bg1"/>
                </a:solidFill>
                <a:effectLst/>
                <a:uLnTx/>
                <a:uFillTx/>
                <a:latin typeface="+mj-lt"/>
                <a:ea typeface="+mj-ea"/>
                <a:cs typeface="+mj-cs"/>
              </a:rPr>
              <a:t/>
            </a:r>
            <a:br>
              <a:rPr kumimoji="0" lang="tr-TR" sz="4900" b="0" i="0" u="none" strike="noStrike" kern="1200" cap="none" spc="0" normalizeH="0" baseline="0" noProof="0" dirty="0" smtClean="0">
                <a:ln>
                  <a:noFill/>
                </a:ln>
                <a:solidFill>
                  <a:schemeClr val="bg1"/>
                </a:solidFill>
                <a:effectLst/>
                <a:uLnTx/>
                <a:uFillTx/>
                <a:latin typeface="+mj-lt"/>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3600" b="0" i="0" u="none" strike="noStrike" kern="1200" cap="none" spc="0" normalizeH="0" baseline="0" noProof="0" dirty="0" smtClean="0">
                <a:ln>
                  <a:noFill/>
                </a:ln>
                <a:solidFill>
                  <a:schemeClr val="bg1"/>
                </a:solidFill>
                <a:effectLst/>
                <a:uLnTx/>
                <a:uFillTx/>
                <a:latin typeface="+mj-lt"/>
                <a:ea typeface="+mj-ea"/>
                <a:cs typeface="+mj-cs"/>
              </a:rPr>
              <a:t/>
            </a:r>
            <a:br>
              <a:rPr kumimoji="0" lang="tr-TR" sz="3600" b="0" i="0" u="none" strike="noStrike" kern="1200" cap="none" spc="0" normalizeH="0" baseline="0" noProof="0" dirty="0" smtClean="0">
                <a:ln>
                  <a:noFill/>
                </a:ln>
                <a:solidFill>
                  <a:schemeClr val="bg1"/>
                </a:solidFill>
                <a:effectLst/>
                <a:uLnTx/>
                <a:uFillTx/>
                <a:latin typeface="+mj-lt"/>
                <a:ea typeface="+mj-ea"/>
                <a:cs typeface="+mj-cs"/>
              </a:rPr>
            </a:br>
            <a:r>
              <a:rPr kumimoji="0" lang="tr-TR" sz="3200" b="0" i="0" u="none" strike="noStrike" kern="1200" cap="none" spc="0" normalizeH="0" baseline="0" noProof="0" dirty="0" smtClean="0">
                <a:ln>
                  <a:noFill/>
                </a:ln>
                <a:solidFill>
                  <a:schemeClr val="tx1"/>
                </a:solidFill>
                <a:effectLst/>
                <a:uLnTx/>
                <a:uFillTx/>
                <a:latin typeface="+mj-lt"/>
                <a:ea typeface="+mj-ea"/>
                <a:cs typeface="+mj-cs"/>
              </a:rPr>
              <a:t> </a:t>
            </a:r>
            <a:r>
              <a:rPr kumimoji="0" lang="tr-TR" sz="3200" b="1" i="0" u="none" strike="noStrike" kern="1200" cap="none" spc="0" normalizeH="0" baseline="0" noProof="0" dirty="0" smtClean="0">
                <a:ln>
                  <a:noFill/>
                </a:ln>
                <a:solidFill>
                  <a:schemeClr val="tx1"/>
                </a:solidFill>
                <a:effectLst/>
                <a:uLnTx/>
                <a:uFillTx/>
                <a:latin typeface="+mj-lt"/>
                <a:ea typeface="+mj-ea"/>
                <a:cs typeface="+mj-cs"/>
              </a:rPr>
              <a:t/>
            </a:r>
            <a:br>
              <a:rPr kumimoji="0" lang="tr-TR" sz="3200" b="1" i="0" u="none" strike="noStrike" kern="1200" cap="none" spc="0" normalizeH="0" baseline="0" noProof="0" dirty="0" smtClean="0">
                <a:ln>
                  <a:noFill/>
                </a:ln>
                <a:solidFill>
                  <a:schemeClr val="tx1"/>
                </a:solidFill>
                <a:effectLst/>
                <a:uLnTx/>
                <a:uFillTx/>
                <a:latin typeface="+mj-lt"/>
                <a:ea typeface="+mj-ea"/>
                <a:cs typeface="+mj-cs"/>
              </a:rPr>
            </a:br>
            <a:r>
              <a:rPr kumimoji="0" lang="tr-TR" sz="4000" b="0" i="0" u="none" strike="noStrike" kern="1200" cap="none" spc="0" normalizeH="0" baseline="0" noProof="0" dirty="0" smtClean="0">
                <a:ln>
                  <a:noFill/>
                </a:ln>
                <a:solidFill>
                  <a:schemeClr val="tx1"/>
                </a:solidFill>
                <a:effectLst/>
                <a:uLnTx/>
                <a:uFillTx/>
                <a:latin typeface="+mj-lt"/>
                <a:ea typeface="+mj-ea"/>
                <a:cs typeface="+mj-cs"/>
              </a:rPr>
              <a:t/>
            </a:r>
            <a:br>
              <a:rPr kumimoji="0" lang="tr-TR" sz="4000" b="0" i="0" u="none" strike="noStrike" kern="1200" cap="none" spc="0" normalizeH="0" baseline="0" noProof="0" dirty="0" smtClean="0">
                <a:ln>
                  <a:noFill/>
                </a:ln>
                <a:solidFill>
                  <a:schemeClr val="tx1"/>
                </a:solidFill>
                <a:effectLst/>
                <a:uLnTx/>
                <a:uFillTx/>
                <a:latin typeface="+mj-lt"/>
                <a:ea typeface="+mj-ea"/>
                <a:cs typeface="+mj-cs"/>
              </a:rPr>
            </a:br>
            <a:r>
              <a:rPr kumimoji="0" lang="tr-TR" sz="4000" b="0" i="0" u="none" strike="noStrike" kern="1200" cap="none" spc="0" normalizeH="0" baseline="0" noProof="0" dirty="0" smtClean="0">
                <a:ln>
                  <a:noFill/>
                </a:ln>
                <a:solidFill>
                  <a:schemeClr val="bg1"/>
                </a:solidFill>
                <a:effectLst/>
                <a:uLnTx/>
                <a:uFillTx/>
                <a:latin typeface="+mj-lt"/>
                <a:ea typeface="+mj-ea"/>
                <a:cs typeface="+mj-cs"/>
              </a:rPr>
              <a:t/>
            </a:r>
            <a:br>
              <a:rPr kumimoji="0" lang="tr-TR" sz="4000" b="0" i="0" u="none" strike="noStrike" kern="1200" cap="none" spc="0" normalizeH="0" baseline="0" noProof="0" dirty="0" smtClean="0">
                <a:ln>
                  <a:noFill/>
                </a:ln>
                <a:solidFill>
                  <a:schemeClr val="bg1"/>
                </a:solidFill>
                <a:effectLst/>
                <a:uLnTx/>
                <a:uFillTx/>
                <a:latin typeface="+mj-lt"/>
                <a:ea typeface="+mj-ea"/>
                <a:cs typeface="+mj-cs"/>
              </a:rPr>
            </a:br>
            <a: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br>
            <a:endParaRPr kumimoji="0" lang="tr-TR" sz="3600" b="0" i="0" u="none" strike="noStrike" kern="1200" cap="none" spc="0" normalizeH="0" baseline="0" noProof="0" dirty="0">
              <a:ln>
                <a:noFill/>
              </a:ln>
              <a:solidFill>
                <a:schemeClr val="bg1"/>
              </a:solidFill>
              <a:effectLst/>
              <a:uLnTx/>
              <a:uFillTx/>
              <a:latin typeface="AR DARLING" pitchFamily="2" charset="0"/>
              <a:ea typeface="+mj-ea"/>
              <a:cs typeface="+mj-cs"/>
            </a:endParaRPr>
          </a:p>
        </p:txBody>
      </p:sp>
      <p:sp>
        <p:nvSpPr>
          <p:cNvPr id="5" name="Rectangle 4"/>
          <p:cNvSpPr>
            <a:spLocks noChangeArrowheads="1"/>
          </p:cNvSpPr>
          <p:nvPr/>
        </p:nvSpPr>
        <p:spPr bwMode="auto">
          <a:xfrm>
            <a:off x="539552" y="3984740"/>
            <a:ext cx="8064896" cy="1661993"/>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lnSpc>
                <a:spcPct val="150000"/>
              </a:lnSpc>
            </a:pPr>
            <a:r>
              <a:rPr lang="tr-TR" sz="2400" dirty="0" smtClean="0">
                <a:solidFill>
                  <a:schemeClr val="bg1"/>
                </a:solidFill>
                <a:latin typeface="Bahnschrift SemiLight" pitchFamily="34" charset="0"/>
              </a:rPr>
              <a:t>Büyük ölçekli haritalarda </a:t>
            </a:r>
            <a:r>
              <a:rPr lang="tr-TR" sz="2400" dirty="0" smtClean="0">
                <a:solidFill>
                  <a:schemeClr val="accent5">
                    <a:lumMod val="60000"/>
                    <a:lumOff val="40000"/>
                  </a:schemeClr>
                </a:solidFill>
                <a:latin typeface="Bahnschrift SemiLight" pitchFamily="34" charset="0"/>
              </a:rPr>
              <a:t>izohipsler arası yükselti farkı azdır.</a:t>
            </a:r>
            <a:r>
              <a:rPr lang="tr-TR" sz="2400" dirty="0" smtClean="0">
                <a:solidFill>
                  <a:schemeClr val="bg1"/>
                </a:solidFill>
                <a:latin typeface="Bahnschrift SemiLight" pitchFamily="34" charset="0"/>
              </a:rPr>
              <a:t>Küçük ölçekli haritalarda izohipsler arası yükselti farkı fazladır.</a:t>
            </a:r>
            <a:endParaRPr kumimoji="0" lang="tr-TR" sz="2400" b="0" i="0" u="none" strike="noStrike" cap="none" normalizeH="0" baseline="0" dirty="0" smtClean="0">
              <a:ln>
                <a:noFill/>
              </a:ln>
              <a:solidFill>
                <a:schemeClr val="tx1"/>
              </a:solidFill>
              <a:effectLst/>
              <a:latin typeface="Bahnschrift SemiLight" pitchFamily="34" charset="0"/>
              <a:cs typeface="Arial" pitchFamily="34" charset="0"/>
            </a:endParaRPr>
          </a:p>
        </p:txBody>
      </p:sp>
      <p:pic>
        <p:nvPicPr>
          <p:cNvPr id="6" name="Resim 2"/>
          <p:cNvPicPr>
            <a:picLocks noChangeAspect="1"/>
          </p:cNvPicPr>
          <p:nvPr/>
        </p:nvPicPr>
        <p:blipFill>
          <a:blip r:embed="rId3" cstate="print">
            <a:extLst>
              <a:ext uri="{BEBA8EAE-BF5A-486C-A8C5-ECC9F3942E4B}">
                <a14:imgProps xmlns="" xmlns:a14="http://schemas.microsoft.com/office/drawing/2010/main">
                  <a14:imgLayer r:embed="rId4">
                    <a14:imgEffect>
                      <a14:brightnessContrast contrast="40000"/>
                    </a14:imgEffect>
                  </a14:imgLayer>
                </a14:imgProps>
              </a:ext>
              <a:ext uri="{28A0092B-C50C-407E-A947-70E740481C1C}">
                <a14:useLocalDpi xmlns="" xmlns:a14="http://schemas.microsoft.com/office/drawing/2010/main" val="0"/>
              </a:ext>
            </a:extLst>
          </a:blip>
          <a:stretch>
            <a:fillRect/>
          </a:stretch>
        </p:blipFill>
        <p:spPr>
          <a:xfrm>
            <a:off x="467544" y="692696"/>
            <a:ext cx="4104456" cy="31683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1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572000" y="692696"/>
            <a:ext cx="4032448" cy="31683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467544" y="1556792"/>
            <a:ext cx="3888432" cy="4392488"/>
          </a:xfrm>
        </p:spPr>
        <p:txBody>
          <a:bodyPr>
            <a:normAutofit fontScale="90000"/>
          </a:bodyPr>
          <a:lstStyle/>
          <a:p>
            <a:pPr>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br>
              <a:rPr lang="tr-TR" sz="4900" dirty="0" smtClean="0">
                <a:solidFill>
                  <a:schemeClr val="bg1"/>
                </a:solidFill>
                <a:latin typeface="AR DARLING" pitchFamily="2" charset="0"/>
              </a:rPr>
            </a:br>
            <a:r>
              <a:rPr lang="tr-TR" sz="4900" dirty="0" smtClean="0">
                <a:solidFill>
                  <a:schemeClr val="bg1"/>
                </a:solidFill>
                <a:latin typeface="AR DARLING" pitchFamily="2" charset="0"/>
              </a:rPr>
              <a:t/>
            </a:r>
            <a:br>
              <a:rPr lang="tr-TR" sz="49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3600" dirty="0" smtClean="0">
                <a:solidFill>
                  <a:schemeClr val="bg1"/>
                </a:solidFill>
              </a:rPr>
              <a:t/>
            </a:r>
            <a:br>
              <a:rPr lang="tr-TR" sz="3600" dirty="0" smtClean="0">
                <a:solidFill>
                  <a:schemeClr val="bg1"/>
                </a:solidFill>
              </a:rPr>
            </a:br>
            <a:r>
              <a:rPr lang="tr-TR" sz="32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pic>
        <p:nvPicPr>
          <p:cNvPr id="372738" name="Picture 2"/>
          <p:cNvPicPr>
            <a:picLocks noChangeAspect="1" noChangeArrowheads="1"/>
          </p:cNvPicPr>
          <p:nvPr/>
        </p:nvPicPr>
        <p:blipFill>
          <a:blip r:embed="rId3" cstate="print"/>
          <a:srcRect/>
          <a:stretch>
            <a:fillRect/>
          </a:stretch>
        </p:blipFill>
        <p:spPr bwMode="auto">
          <a:xfrm>
            <a:off x="1619672" y="1340768"/>
            <a:ext cx="5938014" cy="3832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l="31818" t="19313" r="15052" b="15719"/>
          <a:stretch>
            <a:fillRect/>
          </a:stretch>
        </p:blipFill>
        <p:spPr bwMode="auto">
          <a:xfrm>
            <a:off x="251520" y="476672"/>
            <a:ext cx="8588590" cy="5904656"/>
          </a:xfrm>
          <a:prstGeom prst="rect">
            <a:avLst/>
          </a:prstGeom>
          <a:noFill/>
          <a:ln w="9525">
            <a:noFill/>
            <a:miter lim="800000"/>
            <a:headEnd/>
            <a:tailEnd/>
          </a:ln>
        </p:spPr>
      </p:pic>
      <p:sp>
        <p:nvSpPr>
          <p:cNvPr id="5" name="4 Metin kutusu"/>
          <p:cNvSpPr txBox="1"/>
          <p:nvPr/>
        </p:nvSpPr>
        <p:spPr>
          <a:xfrm>
            <a:off x="6948264" y="188640"/>
            <a:ext cx="1728192" cy="523220"/>
          </a:xfrm>
          <a:prstGeom prst="rect">
            <a:avLst/>
          </a:prstGeom>
          <a:noFill/>
        </p:spPr>
        <p:txBody>
          <a:bodyPr wrap="square" rtlCol="0">
            <a:spAutoFit/>
          </a:bodyPr>
          <a:lstStyle/>
          <a:p>
            <a:r>
              <a:rPr lang="tr-TR" sz="2800" dirty="0" smtClean="0">
                <a:solidFill>
                  <a:srgbClr val="FF0000"/>
                </a:solidFill>
                <a:latin typeface="Bahnschrift Light" pitchFamily="34" charset="0"/>
              </a:rPr>
              <a:t>Sayfa 72</a:t>
            </a:r>
            <a:endParaRPr lang="tr-TR" sz="2800" dirty="0">
              <a:solidFill>
                <a:srgbClr val="FF0000"/>
              </a:solidFill>
              <a:latin typeface="Bahnschrift Light" pitchFamily="34" charset="0"/>
            </a:endParaRPr>
          </a:p>
        </p:txBody>
      </p:sp>
      <p:pic>
        <p:nvPicPr>
          <p:cNvPr id="6" name="Picture 1" descr="fiziki"/>
          <p:cNvPicPr>
            <a:picLocks noChangeAspect="1" noChangeArrowheads="1"/>
          </p:cNvPicPr>
          <p:nvPr/>
        </p:nvPicPr>
        <p:blipFill>
          <a:blip r:embed="rId3" cstate="print"/>
          <a:srcRect/>
          <a:stretch>
            <a:fillRect/>
          </a:stretch>
        </p:blipFill>
        <p:spPr bwMode="auto">
          <a:xfrm>
            <a:off x="5292080" y="3284984"/>
            <a:ext cx="432048" cy="406633"/>
          </a:xfrm>
          <a:prstGeom prst="rect">
            <a:avLst/>
          </a:prstGeom>
          <a:noFill/>
          <a:ln w="9525" algn="in">
            <a:noFill/>
            <a:miter lim="800000"/>
            <a:headEnd/>
            <a:tailEnd/>
          </a:ln>
        </p:spPr>
      </p:pic>
      <p:pic>
        <p:nvPicPr>
          <p:cNvPr id="7" name="Picture 1" descr="fiziki"/>
          <p:cNvPicPr>
            <a:picLocks noChangeAspect="1" noChangeArrowheads="1"/>
          </p:cNvPicPr>
          <p:nvPr/>
        </p:nvPicPr>
        <p:blipFill>
          <a:blip r:embed="rId3" cstate="print"/>
          <a:srcRect/>
          <a:stretch>
            <a:fillRect/>
          </a:stretch>
        </p:blipFill>
        <p:spPr bwMode="auto">
          <a:xfrm>
            <a:off x="7308304" y="3717032"/>
            <a:ext cx="432048" cy="406633"/>
          </a:xfrm>
          <a:prstGeom prst="rect">
            <a:avLst/>
          </a:prstGeom>
          <a:noFill/>
          <a:ln w="9525" algn="in">
            <a:noFill/>
            <a:miter lim="800000"/>
            <a:headEnd/>
            <a:tailEnd/>
          </a:ln>
        </p:spPr>
      </p:pic>
      <p:pic>
        <p:nvPicPr>
          <p:cNvPr id="8" name="Picture 1" descr="fiziki"/>
          <p:cNvPicPr>
            <a:picLocks noChangeAspect="1" noChangeArrowheads="1"/>
          </p:cNvPicPr>
          <p:nvPr/>
        </p:nvPicPr>
        <p:blipFill>
          <a:blip r:embed="rId3" cstate="print"/>
          <a:srcRect/>
          <a:stretch>
            <a:fillRect/>
          </a:stretch>
        </p:blipFill>
        <p:spPr bwMode="auto">
          <a:xfrm>
            <a:off x="5292080" y="4221088"/>
            <a:ext cx="432048" cy="406633"/>
          </a:xfrm>
          <a:prstGeom prst="rect">
            <a:avLst/>
          </a:prstGeom>
          <a:noFill/>
          <a:ln w="9525" algn="in">
            <a:noFill/>
            <a:miter lim="800000"/>
            <a:headEnd/>
            <a:tailEnd/>
          </a:ln>
        </p:spPr>
      </p:pic>
      <p:pic>
        <p:nvPicPr>
          <p:cNvPr id="9" name="Picture 1" descr="fiziki"/>
          <p:cNvPicPr>
            <a:picLocks noChangeAspect="1" noChangeArrowheads="1"/>
          </p:cNvPicPr>
          <p:nvPr/>
        </p:nvPicPr>
        <p:blipFill>
          <a:blip r:embed="rId3" cstate="print"/>
          <a:srcRect/>
          <a:stretch>
            <a:fillRect/>
          </a:stretch>
        </p:blipFill>
        <p:spPr bwMode="auto">
          <a:xfrm>
            <a:off x="5292080" y="4725144"/>
            <a:ext cx="432048" cy="406633"/>
          </a:xfrm>
          <a:prstGeom prst="rect">
            <a:avLst/>
          </a:prstGeom>
          <a:noFill/>
          <a:ln w="9525" algn="in">
            <a:noFill/>
            <a:miter lim="800000"/>
            <a:headEnd/>
            <a:tailEnd/>
          </a:ln>
        </p:spPr>
      </p:pic>
      <p:pic>
        <p:nvPicPr>
          <p:cNvPr id="10" name="Picture 1" descr="fiziki"/>
          <p:cNvPicPr>
            <a:picLocks noChangeAspect="1" noChangeArrowheads="1"/>
          </p:cNvPicPr>
          <p:nvPr/>
        </p:nvPicPr>
        <p:blipFill>
          <a:blip r:embed="rId3" cstate="print"/>
          <a:srcRect/>
          <a:stretch>
            <a:fillRect/>
          </a:stretch>
        </p:blipFill>
        <p:spPr bwMode="auto">
          <a:xfrm>
            <a:off x="7308304" y="5157192"/>
            <a:ext cx="432048" cy="406633"/>
          </a:xfrm>
          <a:prstGeom prst="rect">
            <a:avLst/>
          </a:prstGeom>
          <a:noFill/>
          <a:ln w="9525" algn="in">
            <a:noFill/>
            <a:miter lim="800000"/>
            <a:headEnd/>
            <a:tailEnd/>
          </a:ln>
        </p:spPr>
      </p:pic>
      <p:pic>
        <p:nvPicPr>
          <p:cNvPr id="11" name="Picture 1" descr="fiziki"/>
          <p:cNvPicPr>
            <a:picLocks noChangeAspect="1" noChangeArrowheads="1"/>
          </p:cNvPicPr>
          <p:nvPr/>
        </p:nvPicPr>
        <p:blipFill>
          <a:blip r:embed="rId3" cstate="print"/>
          <a:srcRect/>
          <a:stretch>
            <a:fillRect/>
          </a:stretch>
        </p:blipFill>
        <p:spPr bwMode="auto">
          <a:xfrm>
            <a:off x="5292080" y="5661248"/>
            <a:ext cx="432048" cy="406633"/>
          </a:xfrm>
          <a:prstGeom prst="rect">
            <a:avLst/>
          </a:prstGeom>
          <a:noFill/>
          <a:ln w="9525" algn="in">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ppt_x"/>
                                          </p:val>
                                        </p:tav>
                                        <p:tav tm="100000">
                                          <p:val>
                                            <p:strVal val="#ppt_x"/>
                                          </p:val>
                                        </p:tav>
                                      </p:tavLst>
                                    </p:anim>
                                    <p:anim calcmode="lin" valueType="num">
                                      <p:cBhvr additive="base">
                                        <p:cTn id="26"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000" fill="hold"/>
                                        <p:tgtEl>
                                          <p:spTgt spid="10"/>
                                        </p:tgtEl>
                                        <p:attrNameLst>
                                          <p:attrName>ppt_x</p:attrName>
                                        </p:attrNameLst>
                                      </p:cBhvr>
                                      <p:tavLst>
                                        <p:tav tm="0">
                                          <p:val>
                                            <p:strVal val="#ppt_x"/>
                                          </p:val>
                                        </p:tav>
                                        <p:tav tm="100000">
                                          <p:val>
                                            <p:strVal val="#ppt_x"/>
                                          </p:val>
                                        </p:tav>
                                      </p:tavLst>
                                    </p:anim>
                                    <p:anim calcmode="lin" valueType="num">
                                      <p:cBhvr additive="base">
                                        <p:cTn id="32"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000" fill="hold"/>
                                        <p:tgtEl>
                                          <p:spTgt spid="11"/>
                                        </p:tgtEl>
                                        <p:attrNameLst>
                                          <p:attrName>ppt_x</p:attrName>
                                        </p:attrNameLst>
                                      </p:cBhvr>
                                      <p:tavLst>
                                        <p:tav tm="0">
                                          <p:val>
                                            <p:strVal val="#ppt_x"/>
                                          </p:val>
                                        </p:tav>
                                        <p:tav tm="100000">
                                          <p:val>
                                            <p:strVal val="#ppt_x"/>
                                          </p:val>
                                        </p:tav>
                                      </p:tavLst>
                                    </p:anim>
                                    <p:anim calcmode="lin" valueType="num">
                                      <p:cBhvr additive="base">
                                        <p:cTn id="3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260648"/>
            <a:ext cx="9144000" cy="1196752"/>
          </a:xfrm>
        </p:spPr>
        <p:txBody>
          <a:bodyPr>
            <a:noAutofit/>
          </a:bodyPr>
          <a:lstStyle/>
          <a:p>
            <a:r>
              <a:rPr lang="tr-TR" sz="4800" b="1" dirty="0" smtClean="0">
                <a:latin typeface="Calibri Light" pitchFamily="34" charset="0"/>
                <a:cs typeface="Calibri Light" pitchFamily="34" charset="0"/>
              </a:rPr>
              <a:t>HARİTALARDA HANGİ HESAPLAMALAR YAPILABİLİR?</a:t>
            </a:r>
            <a:endParaRPr lang="tr-TR" sz="4800"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260648"/>
            <a:ext cx="9144000" cy="1196752"/>
          </a:xfrm>
        </p:spPr>
        <p:txBody>
          <a:bodyPr>
            <a:noAutofit/>
          </a:bodyPr>
          <a:lstStyle/>
          <a:p>
            <a:r>
              <a:rPr lang="tr-TR" sz="4800" b="1" dirty="0" smtClean="0">
                <a:latin typeface="Calibri Light" pitchFamily="34" charset="0"/>
                <a:cs typeface="Calibri Light" pitchFamily="34" charset="0"/>
              </a:rPr>
              <a:t>KUŞ UÇUŞU UZAKLIK </a:t>
            </a:r>
            <a:br>
              <a:rPr lang="tr-TR" sz="4800" b="1" dirty="0" smtClean="0">
                <a:latin typeface="Calibri Light" pitchFamily="34" charset="0"/>
                <a:cs typeface="Calibri Light" pitchFamily="34" charset="0"/>
              </a:rPr>
            </a:br>
            <a:r>
              <a:rPr lang="tr-TR" sz="4800" b="1" dirty="0" smtClean="0">
                <a:latin typeface="Calibri Light" pitchFamily="34" charset="0"/>
                <a:cs typeface="Calibri Light" pitchFamily="34" charset="0"/>
              </a:rPr>
              <a:t>NASIL BULUNUR?</a:t>
            </a:r>
            <a:endParaRPr lang="tr-TR" sz="4800"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SUNUM HAZIRLIK DEPO\COĞRAFİ KONUM\sphere_to_cylinder.jpg"/>
          <p:cNvPicPr>
            <a:picLocks noChangeAspect="1" noChangeArrowheads="1"/>
          </p:cNvPicPr>
          <p:nvPr/>
        </p:nvPicPr>
        <p:blipFill>
          <a:blip r:embed="rId2" cstate="print"/>
          <a:srcRect/>
          <a:stretch>
            <a:fillRect/>
          </a:stretch>
        </p:blipFill>
        <p:spPr bwMode="auto">
          <a:xfrm>
            <a:off x="251520" y="188640"/>
            <a:ext cx="8496944" cy="6192688"/>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539552" y="2708920"/>
            <a:ext cx="7848872" cy="3240360"/>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r>
              <a:rPr lang="tr-TR" sz="3600" dirty="0" smtClean="0">
                <a:solidFill>
                  <a:schemeClr val="bg1"/>
                </a:solidFill>
              </a:rPr>
              <a:t/>
            </a:r>
            <a:br>
              <a:rPr lang="tr-TR" sz="3600" dirty="0" smtClean="0">
                <a:solidFill>
                  <a:schemeClr val="bg1"/>
                </a:solidFill>
              </a:rPr>
            </a:br>
            <a:r>
              <a:rPr lang="tr-TR" sz="32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
        <p:nvSpPr>
          <p:cNvPr id="6145" name="Rectangle 1"/>
          <p:cNvSpPr>
            <a:spLocks noChangeArrowheads="1"/>
          </p:cNvSpPr>
          <p:nvPr/>
        </p:nvSpPr>
        <p:spPr bwMode="auto">
          <a:xfrm>
            <a:off x="467544" y="1222068"/>
            <a:ext cx="8208912" cy="4201150"/>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tr-TR" sz="2600" b="0" u="none" strike="noStrike" cap="none" normalizeH="0" baseline="0" dirty="0" smtClean="0">
                <a:ln>
                  <a:noFill/>
                </a:ln>
                <a:solidFill>
                  <a:schemeClr val="bg1"/>
                </a:solidFill>
                <a:effectLst/>
                <a:latin typeface="Bahnschrift SemiLight" pitchFamily="34" charset="0"/>
                <a:cs typeface="Arial" pitchFamily="34" charset="0"/>
              </a:rPr>
              <a:t>Harita üzerinde verilen iki nokta arasındaki kuş uçuşu uzaklığı bulmak için,mesafesi istenen iki nokta arasındaki mesafeyi silgi,kalem,kağıt,iplik vb bir araç yardımıyla ölçüp,ölçülen mesafeyi çizgi ölçek üzerine  koyarak (“0 km “den başlayacak şekilde ) kuş uçuşu uzaklığın kaç km olduğunu bulunur.</a:t>
            </a:r>
          </a:p>
          <a:p>
            <a:pPr marL="0" marR="0" lvl="0" indent="0" algn="l" defTabSz="914400" rtl="0" eaLnBrk="0" fontAlgn="base" latinLnBrk="0" hangingPunct="0">
              <a:lnSpc>
                <a:spcPct val="150000"/>
              </a:lnSpc>
              <a:spcBef>
                <a:spcPct val="0"/>
              </a:spcBef>
              <a:spcAft>
                <a:spcPct val="0"/>
              </a:spcAft>
              <a:buClrTx/>
              <a:buSzTx/>
              <a:buFontTx/>
              <a:buNone/>
              <a:tabLst/>
            </a:pPr>
            <a:r>
              <a:rPr kumimoji="0" lang="tr-TR" sz="2600" b="0" u="none" strike="noStrike" cap="none" normalizeH="0" baseline="0" dirty="0" smtClean="0">
                <a:ln>
                  <a:noFill/>
                </a:ln>
                <a:solidFill>
                  <a:schemeClr val="bg1"/>
                </a:solidFill>
                <a:effectLst/>
                <a:latin typeface="Bahnschrift SemiLight" pitchFamily="34" charset="0"/>
                <a:cs typeface="Times New Roman" pitchFamily="18" charset="0"/>
              </a:rPr>
              <a:t> </a:t>
            </a:r>
            <a:endParaRPr kumimoji="0" lang="tr-TR" sz="2600" b="0" u="none" strike="noStrike" cap="none" normalizeH="0" baseline="0" dirty="0" smtClean="0">
              <a:ln>
                <a:noFill/>
              </a:ln>
              <a:solidFill>
                <a:schemeClr val="bg1"/>
              </a:solidFill>
              <a:effectLst/>
              <a:latin typeface="Bahnschrift SemiLight" pitchFamily="34" charset="0"/>
              <a:cs typeface="Arial" pitchFamily="34"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539552" y="2708920"/>
            <a:ext cx="7848872" cy="3240360"/>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r>
              <a:rPr lang="tr-TR" sz="3600" dirty="0" smtClean="0">
                <a:solidFill>
                  <a:schemeClr val="bg1"/>
                </a:solidFill>
              </a:rPr>
              <a:t/>
            </a:r>
            <a:br>
              <a:rPr lang="tr-TR" sz="3600" dirty="0" smtClean="0">
                <a:solidFill>
                  <a:schemeClr val="bg1"/>
                </a:solidFill>
              </a:rPr>
            </a:br>
            <a:r>
              <a:rPr lang="tr-TR" sz="32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pic>
        <p:nvPicPr>
          <p:cNvPr id="156674" name="Picture 2" descr="haritalarda uzunluk hesaplama ile ilgili görsel sonucu"/>
          <p:cNvPicPr>
            <a:picLocks noChangeAspect="1" noChangeArrowheads="1"/>
          </p:cNvPicPr>
          <p:nvPr/>
        </p:nvPicPr>
        <p:blipFill>
          <a:blip r:embed="rId3" cstate="print"/>
          <a:srcRect/>
          <a:stretch>
            <a:fillRect/>
          </a:stretch>
        </p:blipFill>
        <p:spPr bwMode="auto">
          <a:xfrm>
            <a:off x="1115616" y="908720"/>
            <a:ext cx="7044962" cy="4968552"/>
          </a:xfrm>
          <a:prstGeom prst="rect">
            <a:avLst/>
          </a:prstGeom>
          <a:noFill/>
        </p:spPr>
      </p:pic>
      <p:cxnSp>
        <p:nvCxnSpPr>
          <p:cNvPr id="5" name="4 Düz Ok Bağlayıcısı"/>
          <p:cNvCxnSpPr/>
          <p:nvPr/>
        </p:nvCxnSpPr>
        <p:spPr>
          <a:xfrm flipV="1">
            <a:off x="3419872" y="2348880"/>
            <a:ext cx="3168352" cy="432050"/>
          </a:xfrm>
          <a:prstGeom prst="straightConnector1">
            <a:avLst/>
          </a:prstGeom>
          <a:ln>
            <a:prstDash val="sysDash"/>
            <a:tailEnd type="arrow"/>
          </a:ln>
        </p:spPr>
        <p:style>
          <a:lnRef idx="3">
            <a:schemeClr val="dk1"/>
          </a:lnRef>
          <a:fillRef idx="0">
            <a:schemeClr val="dk1"/>
          </a:fillRef>
          <a:effectRef idx="2">
            <a:schemeClr val="dk1"/>
          </a:effectRef>
          <a:fontRef idx="minor">
            <a:schemeClr val="tx1"/>
          </a:fontRef>
        </p:style>
      </p:cxnSp>
      <p:cxnSp>
        <p:nvCxnSpPr>
          <p:cNvPr id="9" name="8 Düz Ok Bağlayıcısı"/>
          <p:cNvCxnSpPr/>
          <p:nvPr/>
        </p:nvCxnSpPr>
        <p:spPr>
          <a:xfrm flipV="1">
            <a:off x="2627784" y="4869160"/>
            <a:ext cx="3240360" cy="2"/>
          </a:xfrm>
          <a:prstGeom prst="straightConnector1">
            <a:avLst/>
          </a:prstGeom>
          <a:ln>
            <a:prstDash val="sysDash"/>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2000" fill="hold"/>
                                        <p:tgtEl>
                                          <p:spTgt spid="9"/>
                                        </p:tgtEl>
                                        <p:attrNameLst>
                                          <p:attrName>ppt_x</p:attrName>
                                        </p:attrNameLst>
                                      </p:cBhvr>
                                      <p:tavLst>
                                        <p:tav tm="0">
                                          <p:val>
                                            <p:strVal val="1+#ppt_w/2"/>
                                          </p:val>
                                        </p:tav>
                                        <p:tav tm="100000">
                                          <p:val>
                                            <p:strVal val="#ppt_x"/>
                                          </p:val>
                                        </p:tav>
                                      </p:tavLst>
                                    </p:anim>
                                    <p:anim calcmode="lin" valueType="num">
                                      <p:cBhvr additive="base">
                                        <p:cTn id="14" dur="2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539552" y="2708920"/>
            <a:ext cx="7848872" cy="3240360"/>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r>
              <a:rPr lang="tr-TR" sz="3600" dirty="0" smtClean="0">
                <a:solidFill>
                  <a:schemeClr val="bg1"/>
                </a:solidFill>
              </a:rPr>
              <a:t/>
            </a:r>
            <a:br>
              <a:rPr lang="tr-TR" sz="3600" dirty="0" smtClean="0">
                <a:solidFill>
                  <a:schemeClr val="bg1"/>
                </a:solidFill>
              </a:rPr>
            </a:br>
            <a:r>
              <a:rPr lang="tr-TR" sz="32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pic>
        <p:nvPicPr>
          <p:cNvPr id="5123" name="Picture 3" descr="1g"/>
          <p:cNvPicPr>
            <a:picLocks noChangeAspect="1" noChangeArrowheads="1"/>
          </p:cNvPicPr>
          <p:nvPr/>
        </p:nvPicPr>
        <p:blipFill>
          <a:blip r:embed="rId2" cstate="print"/>
          <a:srcRect t="32297"/>
          <a:stretch>
            <a:fillRect/>
          </a:stretch>
        </p:blipFill>
        <p:spPr bwMode="auto">
          <a:xfrm>
            <a:off x="251520" y="260648"/>
            <a:ext cx="8640960" cy="6324359"/>
          </a:xfrm>
          <a:prstGeom prst="rect">
            <a:avLst/>
          </a:prstGeom>
          <a:noFill/>
          <a:ln w="12700" algn="in">
            <a:solidFill>
              <a:srgbClr val="000000"/>
            </a:solidFill>
            <a:prstDash val="dash"/>
            <a:miter lim="800000"/>
            <a:headEnd/>
            <a:tailEnd/>
          </a:ln>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539552" y="2708920"/>
            <a:ext cx="7848872" cy="3240360"/>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r>
              <a:rPr lang="tr-TR" sz="3600" dirty="0" smtClean="0">
                <a:solidFill>
                  <a:schemeClr val="bg1"/>
                </a:solidFill>
              </a:rPr>
              <a:t/>
            </a:r>
            <a:br>
              <a:rPr lang="tr-TR" sz="3600" dirty="0" smtClean="0">
                <a:solidFill>
                  <a:schemeClr val="bg1"/>
                </a:solidFill>
              </a:rPr>
            </a:br>
            <a:r>
              <a:rPr lang="tr-TR" sz="32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pic>
        <p:nvPicPr>
          <p:cNvPr id="5124" name="Picture 4" descr="Measuring Distance - Pic2 (1)"/>
          <p:cNvPicPr>
            <a:picLocks noChangeAspect="1" noChangeArrowheads="1"/>
          </p:cNvPicPr>
          <p:nvPr/>
        </p:nvPicPr>
        <p:blipFill>
          <a:blip r:embed="rId2" cstate="print">
            <a:lum/>
          </a:blip>
          <a:srcRect/>
          <a:stretch>
            <a:fillRect/>
          </a:stretch>
        </p:blipFill>
        <p:spPr bwMode="auto">
          <a:xfrm>
            <a:off x="251520" y="260648"/>
            <a:ext cx="8640960" cy="6336704"/>
          </a:xfrm>
          <a:prstGeom prst="rect">
            <a:avLst/>
          </a:prstGeom>
          <a:noFill/>
          <a:ln w="12700" algn="in">
            <a:solidFill>
              <a:srgbClr val="000000"/>
            </a:solidFill>
            <a:prstDash val="dash"/>
            <a:miter lim="800000"/>
            <a:headEnd/>
            <a:tailEnd/>
          </a:ln>
          <a:effec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539552" y="2708920"/>
            <a:ext cx="7848872" cy="3240360"/>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r>
              <a:rPr lang="tr-TR" sz="3600" dirty="0" smtClean="0">
                <a:solidFill>
                  <a:schemeClr val="bg1"/>
                </a:solidFill>
              </a:rPr>
              <a:t/>
            </a:r>
            <a:br>
              <a:rPr lang="tr-TR" sz="3600" dirty="0" smtClean="0">
                <a:solidFill>
                  <a:schemeClr val="bg1"/>
                </a:solidFill>
              </a:rPr>
            </a:br>
            <a:r>
              <a:rPr lang="tr-TR" sz="32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pic>
        <p:nvPicPr>
          <p:cNvPr id="5122" name="Picture 2" descr="2g"/>
          <p:cNvPicPr>
            <a:picLocks noChangeAspect="1" noChangeArrowheads="1"/>
          </p:cNvPicPr>
          <p:nvPr/>
        </p:nvPicPr>
        <p:blipFill>
          <a:blip r:embed="rId2" cstate="print"/>
          <a:srcRect b="34842"/>
          <a:stretch>
            <a:fillRect/>
          </a:stretch>
        </p:blipFill>
        <p:spPr bwMode="auto">
          <a:xfrm>
            <a:off x="251520" y="260648"/>
            <a:ext cx="8640960" cy="6336704"/>
          </a:xfrm>
          <a:prstGeom prst="rect">
            <a:avLst/>
          </a:prstGeom>
          <a:noFill/>
          <a:ln w="12700" algn="in">
            <a:solidFill>
              <a:srgbClr val="000000"/>
            </a:solidFill>
            <a:prstDash val="dash"/>
            <a:miter lim="800000"/>
            <a:headEnd/>
            <a:tailEnd/>
          </a:ln>
          <a:effec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539552" y="2708920"/>
            <a:ext cx="7848872" cy="3240360"/>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r>
              <a:rPr lang="tr-TR" sz="3600" dirty="0" smtClean="0">
                <a:solidFill>
                  <a:schemeClr val="bg1"/>
                </a:solidFill>
              </a:rPr>
              <a:t/>
            </a:r>
            <a:br>
              <a:rPr lang="tr-TR" sz="3600" dirty="0" smtClean="0">
                <a:solidFill>
                  <a:schemeClr val="bg1"/>
                </a:solidFill>
              </a:rPr>
            </a:br>
            <a:r>
              <a:rPr lang="tr-TR" sz="32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pic>
        <p:nvPicPr>
          <p:cNvPr id="4" name="Picture 2"/>
          <p:cNvPicPr>
            <a:picLocks noChangeAspect="1" noChangeArrowheads="1"/>
          </p:cNvPicPr>
          <p:nvPr/>
        </p:nvPicPr>
        <p:blipFill>
          <a:blip r:embed="rId2" cstate="print"/>
          <a:srcRect t="6098" b="10976"/>
          <a:stretch>
            <a:fillRect/>
          </a:stretch>
        </p:blipFill>
        <p:spPr bwMode="auto">
          <a:xfrm>
            <a:off x="1403648" y="1124744"/>
            <a:ext cx="6588224" cy="5397581"/>
          </a:xfrm>
          <a:prstGeom prst="rect">
            <a:avLst/>
          </a:prstGeom>
          <a:noFill/>
          <a:ln w="9525">
            <a:noFill/>
            <a:miter lim="800000"/>
            <a:headEnd/>
            <a:tailEnd/>
          </a:ln>
        </p:spPr>
      </p:pic>
      <p:sp>
        <p:nvSpPr>
          <p:cNvPr id="5" name="Rectangle 4"/>
          <p:cNvSpPr>
            <a:spLocks noChangeArrowheads="1"/>
          </p:cNvSpPr>
          <p:nvPr/>
        </p:nvSpPr>
        <p:spPr bwMode="auto">
          <a:xfrm>
            <a:off x="251520" y="76944"/>
            <a:ext cx="8352928" cy="1200329"/>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lnSpc>
                <a:spcPct val="150000"/>
              </a:lnSpc>
            </a:pPr>
            <a:r>
              <a:rPr lang="tr-TR" sz="2000" dirty="0" smtClean="0">
                <a:latin typeface="Bahnschrift SemiLight" pitchFamily="34" charset="0"/>
              </a:rPr>
              <a:t>A noktasından B noktasına ulaşmak isteyen bir gezgin hangi yöne doğru kuş uçuşu kaç km yürümelidir?</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tr-TR"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4"/>
          <p:cNvSpPr>
            <a:spLocks noChangeArrowheads="1"/>
          </p:cNvSpPr>
          <p:nvPr/>
        </p:nvSpPr>
        <p:spPr bwMode="auto">
          <a:xfrm>
            <a:off x="4355976" y="2492896"/>
            <a:ext cx="360040" cy="1015663"/>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lnSpc>
                <a:spcPct val="150000"/>
              </a:lnSpc>
            </a:pPr>
            <a:r>
              <a:rPr lang="tr-TR" sz="3200" b="1" dirty="0" smtClean="0">
                <a:latin typeface="Bahnschrift SemiLight" pitchFamily="34" charset="0"/>
              </a:rPr>
              <a:t>A</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tr-TR"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4"/>
          <p:cNvSpPr>
            <a:spLocks noChangeArrowheads="1"/>
          </p:cNvSpPr>
          <p:nvPr/>
        </p:nvSpPr>
        <p:spPr bwMode="auto">
          <a:xfrm>
            <a:off x="6732240" y="2492896"/>
            <a:ext cx="360040" cy="1015663"/>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lnSpc>
                <a:spcPct val="150000"/>
              </a:lnSpc>
            </a:pPr>
            <a:r>
              <a:rPr lang="tr-TR" sz="3200" b="1" dirty="0" smtClean="0">
                <a:latin typeface="Bahnschrift SemiLight" pitchFamily="34" charset="0"/>
              </a:rPr>
              <a:t>B</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tr-TR"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8" name="7 Düz Ok Bağlayıcısı"/>
          <p:cNvCxnSpPr/>
          <p:nvPr/>
        </p:nvCxnSpPr>
        <p:spPr>
          <a:xfrm flipV="1">
            <a:off x="4716016" y="2924944"/>
            <a:ext cx="2016224" cy="1"/>
          </a:xfrm>
          <a:prstGeom prst="straightConnector1">
            <a:avLst/>
          </a:prstGeom>
          <a:ln>
            <a:prstDash val="sysDash"/>
            <a:tailEnd type="arrow"/>
          </a:ln>
        </p:spPr>
        <p:style>
          <a:lnRef idx="3">
            <a:schemeClr val="dk1"/>
          </a:lnRef>
          <a:fillRef idx="0">
            <a:schemeClr val="dk1"/>
          </a:fillRef>
          <a:effectRef idx="2">
            <a:schemeClr val="dk1"/>
          </a:effectRef>
          <a:fontRef idx="minor">
            <a:schemeClr val="tx1"/>
          </a:fontRef>
        </p:style>
      </p:cxnSp>
      <p:cxnSp>
        <p:nvCxnSpPr>
          <p:cNvPr id="10" name="9 Düz Ok Bağlayıcısı"/>
          <p:cNvCxnSpPr/>
          <p:nvPr/>
        </p:nvCxnSpPr>
        <p:spPr>
          <a:xfrm flipV="1">
            <a:off x="3347864" y="6309320"/>
            <a:ext cx="2016224" cy="1"/>
          </a:xfrm>
          <a:prstGeom prst="straightConnector1">
            <a:avLst/>
          </a:prstGeom>
          <a:ln>
            <a:prstDash val="sysDash"/>
            <a:tailEnd type="arrow"/>
          </a:ln>
        </p:spPr>
        <p:style>
          <a:lnRef idx="3">
            <a:schemeClr val="dk1"/>
          </a:lnRef>
          <a:fillRef idx="0">
            <a:schemeClr val="dk1"/>
          </a:fillRef>
          <a:effectRef idx="2">
            <a:schemeClr val="dk1"/>
          </a:effectRef>
          <a:fontRef idx="minor">
            <a:schemeClr val="tx1"/>
          </a:fontRef>
        </p:style>
      </p:cxnSp>
      <p:cxnSp>
        <p:nvCxnSpPr>
          <p:cNvPr id="9" name="8 Düz Ok Bağlayıcısı"/>
          <p:cNvCxnSpPr/>
          <p:nvPr/>
        </p:nvCxnSpPr>
        <p:spPr>
          <a:xfrm>
            <a:off x="7164288" y="5301208"/>
            <a:ext cx="936104" cy="0"/>
          </a:xfrm>
          <a:prstGeom prst="straightConnector1">
            <a:avLst/>
          </a:prstGeom>
          <a:ln>
            <a:prstDash val="sysDash"/>
            <a:tailEnd type="arrow"/>
          </a:ln>
        </p:spPr>
        <p:style>
          <a:lnRef idx="3">
            <a:schemeClr val="dk1"/>
          </a:lnRef>
          <a:fillRef idx="0">
            <a:schemeClr val="dk1"/>
          </a:fillRef>
          <a:effectRef idx="2">
            <a:schemeClr val="dk1"/>
          </a:effectRef>
          <a:fontRef idx="minor">
            <a:schemeClr val="tx1"/>
          </a:fontRef>
        </p:style>
      </p:cxnSp>
      <p:sp>
        <p:nvSpPr>
          <p:cNvPr id="13" name="Rectangle 4"/>
          <p:cNvSpPr>
            <a:spLocks noChangeArrowheads="1"/>
          </p:cNvSpPr>
          <p:nvPr/>
        </p:nvSpPr>
        <p:spPr bwMode="auto">
          <a:xfrm>
            <a:off x="8172400" y="4869160"/>
            <a:ext cx="971600" cy="1015663"/>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lnSpc>
                <a:spcPct val="150000"/>
              </a:lnSpc>
            </a:pPr>
            <a:r>
              <a:rPr lang="tr-TR" sz="3200" b="1" dirty="0" smtClean="0">
                <a:latin typeface="Bahnschrift SemiLight" pitchFamily="34" charset="0"/>
              </a:rPr>
              <a:t>D</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tr-TR"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260648"/>
            <a:ext cx="9144000" cy="1196752"/>
          </a:xfrm>
        </p:spPr>
        <p:txBody>
          <a:bodyPr>
            <a:noAutofit/>
          </a:bodyPr>
          <a:lstStyle/>
          <a:p>
            <a:r>
              <a:rPr lang="tr-TR" sz="4800" b="1" dirty="0" smtClean="0">
                <a:latin typeface="Calibri Light" pitchFamily="34" charset="0"/>
                <a:cs typeface="Calibri Light" pitchFamily="34" charset="0"/>
              </a:rPr>
              <a:t>ÇİZGİ ÖLÇEK KESİR ÖLÇEĞE </a:t>
            </a:r>
            <a:br>
              <a:rPr lang="tr-TR" sz="4800" b="1" dirty="0" smtClean="0">
                <a:latin typeface="Calibri Light" pitchFamily="34" charset="0"/>
                <a:cs typeface="Calibri Light" pitchFamily="34" charset="0"/>
              </a:rPr>
            </a:br>
            <a:r>
              <a:rPr lang="tr-TR" sz="4800" b="1" dirty="0" smtClean="0">
                <a:latin typeface="Calibri Light" pitchFamily="34" charset="0"/>
                <a:cs typeface="Calibri Light" pitchFamily="34" charset="0"/>
              </a:rPr>
              <a:t>NASIL DÖNÜŞTÜRÜLÜR?</a:t>
            </a:r>
            <a:endParaRPr lang="tr-TR" sz="4800"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539552" y="2708920"/>
            <a:ext cx="7848872" cy="3240360"/>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r>
              <a:rPr lang="tr-TR" sz="3600" dirty="0" smtClean="0">
                <a:solidFill>
                  <a:schemeClr val="bg1"/>
                </a:solidFill>
              </a:rPr>
              <a:t/>
            </a:r>
            <a:br>
              <a:rPr lang="tr-TR" sz="3600" dirty="0" smtClean="0">
                <a:solidFill>
                  <a:schemeClr val="bg1"/>
                </a:solidFill>
              </a:rPr>
            </a:br>
            <a:r>
              <a:rPr lang="tr-TR" sz="32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
        <p:nvSpPr>
          <p:cNvPr id="4" name="3 Dikdörtgen"/>
          <p:cNvSpPr/>
          <p:nvPr/>
        </p:nvSpPr>
        <p:spPr>
          <a:xfrm>
            <a:off x="539552" y="836712"/>
            <a:ext cx="8280920" cy="730906"/>
          </a:xfrm>
          <a:prstGeom prst="rect">
            <a:avLst/>
          </a:prstGeom>
        </p:spPr>
        <p:txBody>
          <a:bodyPr wrap="square">
            <a:spAutoFit/>
          </a:bodyPr>
          <a:lstStyle/>
          <a:p>
            <a:pPr algn="ctr">
              <a:lnSpc>
                <a:spcPct val="150000"/>
              </a:lnSpc>
            </a:pPr>
            <a:r>
              <a:rPr lang="tr-TR" sz="3200" dirty="0" smtClean="0">
                <a:solidFill>
                  <a:schemeClr val="bg1"/>
                </a:solidFill>
                <a:latin typeface="Bahnschrift SemiLight" pitchFamily="34" charset="0"/>
              </a:rPr>
              <a:t>ÇİZGİ ÖLÇEĞİ KESİR ÖLÇEĞE ÇEVİRME</a:t>
            </a:r>
            <a:endParaRPr lang="tr-TR" sz="3200" dirty="0">
              <a:latin typeface="Bahnschrift SemiLight" pitchFamily="34" charset="0"/>
            </a:endParaRPr>
          </a:p>
        </p:txBody>
      </p:sp>
      <p:pic>
        <p:nvPicPr>
          <p:cNvPr id="2050" name="Picture 2"/>
          <p:cNvPicPr>
            <a:picLocks noChangeAspect="1" noChangeArrowheads="1"/>
          </p:cNvPicPr>
          <p:nvPr/>
        </p:nvPicPr>
        <p:blipFill>
          <a:blip r:embed="rId3" cstate="print"/>
          <a:srcRect/>
          <a:stretch>
            <a:fillRect/>
          </a:stretch>
        </p:blipFill>
        <p:spPr bwMode="auto">
          <a:xfrm>
            <a:off x="1403648" y="2204864"/>
            <a:ext cx="6134100" cy="2533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539552" y="2708920"/>
            <a:ext cx="7848872" cy="3240360"/>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r>
              <a:rPr lang="tr-TR" sz="3600" dirty="0" smtClean="0">
                <a:solidFill>
                  <a:schemeClr val="bg1"/>
                </a:solidFill>
              </a:rPr>
              <a:t/>
            </a:r>
            <a:br>
              <a:rPr lang="tr-TR" sz="3600" dirty="0" smtClean="0">
                <a:solidFill>
                  <a:schemeClr val="bg1"/>
                </a:solidFill>
              </a:rPr>
            </a:br>
            <a:r>
              <a:rPr lang="tr-TR" sz="32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pic>
        <p:nvPicPr>
          <p:cNvPr id="3074" name="Picture 2" descr="http://4.bp.blogspot.com/-29Al6_Hx6sg/T1s0rpySwmI/AAAAAAAAA04/gWEhZWl8lI8/s1600/olcek.JPG"/>
          <p:cNvPicPr>
            <a:picLocks noChangeAspect="1" noChangeArrowheads="1"/>
          </p:cNvPicPr>
          <p:nvPr/>
        </p:nvPicPr>
        <p:blipFill>
          <a:blip r:embed="rId3" cstate="print"/>
          <a:srcRect/>
          <a:stretch>
            <a:fillRect/>
          </a:stretch>
        </p:blipFill>
        <p:spPr bwMode="auto">
          <a:xfrm>
            <a:off x="1979712" y="1916832"/>
            <a:ext cx="5112568" cy="1296143"/>
          </a:xfrm>
          <a:prstGeom prst="rect">
            <a:avLst/>
          </a:prstGeom>
          <a:noFill/>
        </p:spPr>
      </p:pic>
      <p:sp>
        <p:nvSpPr>
          <p:cNvPr id="23" name="22 Metin kutusu"/>
          <p:cNvSpPr txBox="1"/>
          <p:nvPr/>
        </p:nvSpPr>
        <p:spPr>
          <a:xfrm>
            <a:off x="1835696" y="3717032"/>
            <a:ext cx="2016224" cy="553998"/>
          </a:xfrm>
          <a:prstGeom prst="rect">
            <a:avLst/>
          </a:prstGeom>
          <a:noFill/>
        </p:spPr>
        <p:txBody>
          <a:bodyPr wrap="square" rtlCol="0">
            <a:spAutoFit/>
          </a:bodyPr>
          <a:lstStyle/>
          <a:p>
            <a:r>
              <a:rPr lang="tr-TR" sz="3000" dirty="0" smtClean="0">
                <a:solidFill>
                  <a:schemeClr val="bg1"/>
                </a:solidFill>
              </a:rPr>
              <a:t>ÖLÇEK =</a:t>
            </a:r>
            <a:endParaRPr lang="tr-TR" sz="3000" dirty="0">
              <a:solidFill>
                <a:schemeClr val="bg1"/>
              </a:solidFill>
            </a:endParaRPr>
          </a:p>
        </p:txBody>
      </p:sp>
      <p:cxnSp>
        <p:nvCxnSpPr>
          <p:cNvPr id="24" name="23 Düz Bağlayıcı"/>
          <p:cNvCxnSpPr/>
          <p:nvPr/>
        </p:nvCxnSpPr>
        <p:spPr>
          <a:xfrm>
            <a:off x="3491880" y="4005064"/>
            <a:ext cx="144016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24 Metin kutusu"/>
          <p:cNvSpPr txBox="1"/>
          <p:nvPr/>
        </p:nvSpPr>
        <p:spPr>
          <a:xfrm>
            <a:off x="3563888" y="4077072"/>
            <a:ext cx="1296144" cy="553998"/>
          </a:xfrm>
          <a:prstGeom prst="rect">
            <a:avLst/>
          </a:prstGeom>
          <a:noFill/>
        </p:spPr>
        <p:txBody>
          <a:bodyPr wrap="square" rtlCol="0">
            <a:spAutoFit/>
          </a:bodyPr>
          <a:lstStyle/>
          <a:p>
            <a:r>
              <a:rPr lang="tr-TR" sz="3000" dirty="0" smtClean="0">
                <a:solidFill>
                  <a:schemeClr val="bg1"/>
                </a:solidFill>
              </a:rPr>
              <a:t>20 km</a:t>
            </a:r>
            <a:endParaRPr lang="tr-TR" sz="3000" dirty="0">
              <a:solidFill>
                <a:schemeClr val="bg1"/>
              </a:solidFill>
            </a:endParaRPr>
          </a:p>
        </p:txBody>
      </p:sp>
      <p:sp>
        <p:nvSpPr>
          <p:cNvPr id="27" name="26 Metin kutusu"/>
          <p:cNvSpPr txBox="1"/>
          <p:nvPr/>
        </p:nvSpPr>
        <p:spPr>
          <a:xfrm>
            <a:off x="3635896" y="3429000"/>
            <a:ext cx="1008112" cy="553998"/>
          </a:xfrm>
          <a:prstGeom prst="rect">
            <a:avLst/>
          </a:prstGeom>
          <a:noFill/>
        </p:spPr>
        <p:txBody>
          <a:bodyPr wrap="square" rtlCol="0">
            <a:spAutoFit/>
          </a:bodyPr>
          <a:lstStyle/>
          <a:p>
            <a:r>
              <a:rPr lang="tr-TR" sz="3000" dirty="0" smtClean="0">
                <a:solidFill>
                  <a:schemeClr val="bg1"/>
                </a:solidFill>
              </a:rPr>
              <a:t>1 cm</a:t>
            </a:r>
            <a:endParaRPr lang="tr-TR" sz="3000" dirty="0">
              <a:solidFill>
                <a:schemeClr val="bg1"/>
              </a:solidFill>
            </a:endParaRPr>
          </a:p>
        </p:txBody>
      </p:sp>
      <p:sp>
        <p:nvSpPr>
          <p:cNvPr id="31" name="30 Metin kutusu"/>
          <p:cNvSpPr txBox="1"/>
          <p:nvPr/>
        </p:nvSpPr>
        <p:spPr>
          <a:xfrm>
            <a:off x="5004048" y="3717032"/>
            <a:ext cx="2664296" cy="553998"/>
          </a:xfrm>
          <a:prstGeom prst="rect">
            <a:avLst/>
          </a:prstGeom>
          <a:noFill/>
        </p:spPr>
        <p:txBody>
          <a:bodyPr wrap="square" rtlCol="0">
            <a:spAutoFit/>
          </a:bodyPr>
          <a:lstStyle/>
          <a:p>
            <a:r>
              <a:rPr lang="tr-TR" sz="3000" dirty="0" smtClean="0">
                <a:solidFill>
                  <a:schemeClr val="bg1"/>
                </a:solidFill>
              </a:rPr>
              <a:t>=</a:t>
            </a:r>
            <a:endParaRPr lang="tr-TR" sz="3000" dirty="0">
              <a:solidFill>
                <a:schemeClr val="bg1"/>
              </a:solidFill>
            </a:endParaRPr>
          </a:p>
        </p:txBody>
      </p:sp>
      <p:cxnSp>
        <p:nvCxnSpPr>
          <p:cNvPr id="32" name="31 Düz Bağlayıcı"/>
          <p:cNvCxnSpPr/>
          <p:nvPr/>
        </p:nvCxnSpPr>
        <p:spPr>
          <a:xfrm>
            <a:off x="5508104" y="4005064"/>
            <a:ext cx="144016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33 Metin kutusu"/>
          <p:cNvSpPr txBox="1"/>
          <p:nvPr/>
        </p:nvSpPr>
        <p:spPr>
          <a:xfrm>
            <a:off x="6012160" y="3429000"/>
            <a:ext cx="504056" cy="553998"/>
          </a:xfrm>
          <a:prstGeom prst="rect">
            <a:avLst/>
          </a:prstGeom>
          <a:noFill/>
        </p:spPr>
        <p:txBody>
          <a:bodyPr wrap="square" rtlCol="0">
            <a:spAutoFit/>
          </a:bodyPr>
          <a:lstStyle/>
          <a:p>
            <a:r>
              <a:rPr lang="tr-TR" sz="3000" dirty="0" smtClean="0">
                <a:solidFill>
                  <a:schemeClr val="bg1"/>
                </a:solidFill>
              </a:rPr>
              <a:t>1</a:t>
            </a:r>
            <a:endParaRPr lang="tr-TR" sz="3000" dirty="0">
              <a:solidFill>
                <a:schemeClr val="bg1"/>
              </a:solidFill>
            </a:endParaRPr>
          </a:p>
        </p:txBody>
      </p:sp>
      <p:sp>
        <p:nvSpPr>
          <p:cNvPr id="35" name="34 Metin kutusu"/>
          <p:cNvSpPr txBox="1"/>
          <p:nvPr/>
        </p:nvSpPr>
        <p:spPr>
          <a:xfrm>
            <a:off x="5364088" y="4077072"/>
            <a:ext cx="1800200" cy="553998"/>
          </a:xfrm>
          <a:prstGeom prst="rect">
            <a:avLst/>
          </a:prstGeom>
          <a:noFill/>
        </p:spPr>
        <p:txBody>
          <a:bodyPr wrap="square" rtlCol="0">
            <a:spAutoFit/>
          </a:bodyPr>
          <a:lstStyle/>
          <a:p>
            <a:r>
              <a:rPr lang="tr-TR" sz="3000" dirty="0" smtClean="0">
                <a:solidFill>
                  <a:schemeClr val="bg1"/>
                </a:solidFill>
              </a:rPr>
              <a:t>2.000.000</a:t>
            </a:r>
            <a:endParaRPr lang="tr-TR" sz="3000" dirty="0">
              <a:solidFill>
                <a:schemeClr val="bg1"/>
              </a:solidFill>
            </a:endParaRPr>
          </a:p>
        </p:txBody>
      </p:sp>
      <p:sp>
        <p:nvSpPr>
          <p:cNvPr id="14" name="13 Dikdörtgen"/>
          <p:cNvSpPr/>
          <p:nvPr/>
        </p:nvSpPr>
        <p:spPr>
          <a:xfrm>
            <a:off x="467544" y="692696"/>
            <a:ext cx="8280920" cy="730906"/>
          </a:xfrm>
          <a:prstGeom prst="rect">
            <a:avLst/>
          </a:prstGeom>
        </p:spPr>
        <p:txBody>
          <a:bodyPr wrap="square">
            <a:spAutoFit/>
          </a:bodyPr>
          <a:lstStyle/>
          <a:p>
            <a:pPr algn="ctr">
              <a:lnSpc>
                <a:spcPct val="150000"/>
              </a:lnSpc>
            </a:pPr>
            <a:r>
              <a:rPr lang="tr-TR" sz="3200" dirty="0" smtClean="0">
                <a:solidFill>
                  <a:schemeClr val="bg1"/>
                </a:solidFill>
                <a:latin typeface="Bahnschrift SemiLight" pitchFamily="34" charset="0"/>
              </a:rPr>
              <a:t>ÇİZGİ ÖLÇEĞİ KESİR ÖLÇEĞE ÇEVİRME</a:t>
            </a:r>
            <a:endParaRPr lang="tr-TR" sz="3200" dirty="0">
              <a:latin typeface="Bahnschrift SemiLight" pitchFamily="34"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260648"/>
            <a:ext cx="9144000" cy="1196752"/>
          </a:xfrm>
        </p:spPr>
        <p:txBody>
          <a:bodyPr>
            <a:noAutofit/>
          </a:bodyPr>
          <a:lstStyle/>
          <a:p>
            <a:r>
              <a:rPr lang="tr-TR" sz="4800" b="1" dirty="0" smtClean="0">
                <a:latin typeface="Calibri Light" pitchFamily="34" charset="0"/>
                <a:cs typeface="Calibri Light" pitchFamily="34" charset="0"/>
              </a:rPr>
              <a:t>HARİTALARDA UZUNLUK HESAPLAMLARI NASIL YAPILIR?</a:t>
            </a:r>
            <a:endParaRPr lang="tr-TR" sz="4800"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Resim"/>
          <p:cNvPicPr>
            <a:picLocks noChangeAspect="1" noChangeArrowheads="1"/>
          </p:cNvPicPr>
          <p:nvPr/>
        </p:nvPicPr>
        <p:blipFill>
          <a:blip r:embed="rId2" cstate="print"/>
          <a:srcRect l="9598"/>
          <a:stretch>
            <a:fillRect/>
          </a:stretch>
        </p:blipFill>
        <p:spPr bwMode="auto">
          <a:xfrm>
            <a:off x="179512" y="188640"/>
            <a:ext cx="8817496" cy="6505576"/>
          </a:xfrm>
          <a:prstGeom prst="rect">
            <a:avLst/>
          </a:prstGeom>
          <a:noFill/>
        </p:spPr>
      </p:pic>
      <p:sp>
        <p:nvSpPr>
          <p:cNvPr id="4" name="3 Dikdörtgen"/>
          <p:cNvSpPr/>
          <p:nvPr/>
        </p:nvSpPr>
        <p:spPr>
          <a:xfrm>
            <a:off x="395536" y="332656"/>
            <a:ext cx="8496944" cy="953081"/>
          </a:xfrm>
          <a:prstGeom prst="rect">
            <a:avLst/>
          </a:prstGeom>
        </p:spPr>
        <p:txBody>
          <a:bodyPr wrap="square">
            <a:spAutoFit/>
          </a:bodyPr>
          <a:lstStyle/>
          <a:p>
            <a:pPr>
              <a:lnSpc>
                <a:spcPct val="150000"/>
              </a:lnSpc>
            </a:pPr>
            <a:r>
              <a:rPr lang="tr-TR" sz="2000" dirty="0" smtClean="0">
                <a:solidFill>
                  <a:schemeClr val="bg1"/>
                </a:solidFill>
                <a:latin typeface="Bahnschrift Light" pitchFamily="34" charset="0"/>
              </a:rPr>
              <a:t>Almanya Meppen Enerji Santrali (Kraftwerk Meppen) Dünyanın en büyük silindirik haritası.</a:t>
            </a:r>
            <a:endParaRPr lang="tr-TR" sz="2000" dirty="0">
              <a:solidFill>
                <a:schemeClr val="bg1"/>
              </a:solidFill>
              <a:latin typeface="Bahnschrift Light" pitchFamily="34"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539552" y="2708920"/>
            <a:ext cx="7848872" cy="3240360"/>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r>
              <a:rPr lang="tr-TR" sz="3600" dirty="0" smtClean="0">
                <a:solidFill>
                  <a:schemeClr val="bg1"/>
                </a:solidFill>
              </a:rPr>
              <a:t/>
            </a:r>
            <a:br>
              <a:rPr lang="tr-TR" sz="3600" dirty="0" smtClean="0">
                <a:solidFill>
                  <a:schemeClr val="bg1"/>
                </a:solidFill>
              </a:rPr>
            </a:br>
            <a:r>
              <a:rPr lang="tr-TR" sz="32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
        <p:nvSpPr>
          <p:cNvPr id="4" name="3 Dikdörtgen"/>
          <p:cNvSpPr/>
          <p:nvPr/>
        </p:nvSpPr>
        <p:spPr>
          <a:xfrm>
            <a:off x="467544" y="548680"/>
            <a:ext cx="8280920" cy="730906"/>
          </a:xfrm>
          <a:prstGeom prst="rect">
            <a:avLst/>
          </a:prstGeom>
        </p:spPr>
        <p:txBody>
          <a:bodyPr wrap="square">
            <a:spAutoFit/>
          </a:bodyPr>
          <a:lstStyle/>
          <a:p>
            <a:pPr algn="ctr">
              <a:lnSpc>
                <a:spcPct val="150000"/>
              </a:lnSpc>
            </a:pPr>
            <a:r>
              <a:rPr lang="tr-TR" sz="3200" dirty="0" smtClean="0">
                <a:solidFill>
                  <a:schemeClr val="bg1"/>
                </a:solidFill>
                <a:latin typeface="Bahnschrift SemiLight" pitchFamily="34" charset="0"/>
              </a:rPr>
              <a:t>HARİTALARDA UZUNLUK HESAPLAMALARI</a:t>
            </a:r>
            <a:endParaRPr lang="tr-TR" sz="3200" dirty="0">
              <a:latin typeface="Bahnschrift SemiLight" pitchFamily="34" charset="0"/>
            </a:endParaRPr>
          </a:p>
        </p:txBody>
      </p:sp>
      <p:pic>
        <p:nvPicPr>
          <p:cNvPr id="2052" name="Picture 4" descr="C:\Users\PC\Desktop\Untitled 5.png"/>
          <p:cNvPicPr>
            <a:picLocks noChangeAspect="1" noChangeArrowheads="1"/>
          </p:cNvPicPr>
          <p:nvPr/>
        </p:nvPicPr>
        <p:blipFill>
          <a:blip r:embed="rId3" cstate="print"/>
          <a:srcRect/>
          <a:stretch>
            <a:fillRect/>
          </a:stretch>
        </p:blipFill>
        <p:spPr bwMode="auto">
          <a:xfrm>
            <a:off x="827584" y="1772816"/>
            <a:ext cx="3843218" cy="3240360"/>
          </a:xfrm>
          <a:prstGeom prst="rect">
            <a:avLst/>
          </a:prstGeom>
          <a:noFill/>
        </p:spPr>
      </p:pic>
      <p:pic>
        <p:nvPicPr>
          <p:cNvPr id="2057" name="Picture 9"/>
          <p:cNvPicPr>
            <a:picLocks noChangeAspect="1" noChangeArrowheads="1"/>
          </p:cNvPicPr>
          <p:nvPr/>
        </p:nvPicPr>
        <p:blipFill>
          <a:blip r:embed="rId4" cstate="print"/>
          <a:srcRect/>
          <a:stretch>
            <a:fillRect/>
          </a:stretch>
        </p:blipFill>
        <p:spPr bwMode="auto">
          <a:xfrm>
            <a:off x="5148064" y="1916832"/>
            <a:ext cx="3219450" cy="3133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539552" y="2708920"/>
            <a:ext cx="7776864" cy="3240360"/>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r>
              <a:rPr lang="tr-TR" sz="3600" dirty="0" smtClean="0">
                <a:solidFill>
                  <a:schemeClr val="bg1"/>
                </a:solidFill>
              </a:rPr>
              <a:t/>
            </a:r>
            <a:br>
              <a:rPr lang="tr-TR" sz="3600" dirty="0" smtClean="0">
                <a:solidFill>
                  <a:schemeClr val="bg1"/>
                </a:solidFill>
              </a:rPr>
            </a:br>
            <a:r>
              <a:rPr lang="tr-TR" sz="32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
        <p:nvSpPr>
          <p:cNvPr id="7" name="Rectangle 4"/>
          <p:cNvSpPr>
            <a:spLocks noChangeArrowheads="1"/>
          </p:cNvSpPr>
          <p:nvPr/>
        </p:nvSpPr>
        <p:spPr bwMode="auto">
          <a:xfrm>
            <a:off x="683568" y="2185725"/>
            <a:ext cx="7632848" cy="1938992"/>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lnSpc>
                <a:spcPct val="150000"/>
              </a:lnSpc>
            </a:pPr>
            <a:r>
              <a:rPr lang="tr-TR" sz="2800" dirty="0" smtClean="0">
                <a:solidFill>
                  <a:schemeClr val="bg1"/>
                </a:solidFill>
                <a:latin typeface="Bahnschrift SemiLight" pitchFamily="34" charset="0"/>
              </a:rPr>
              <a:t>SORU:  1 / 500.000 ölçekli bir haritada iki kent arası mesafe 4 cm ile gösterilmiştir.Gerçekte bu mesafe kaç km’dir?</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539552" y="2708920"/>
            <a:ext cx="7848872" cy="3240360"/>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r>
              <a:rPr lang="tr-TR" sz="3600" dirty="0" smtClean="0">
                <a:solidFill>
                  <a:schemeClr val="bg1"/>
                </a:solidFill>
              </a:rPr>
              <a:t/>
            </a:r>
            <a:br>
              <a:rPr lang="tr-TR" sz="3600" dirty="0" smtClean="0">
                <a:solidFill>
                  <a:schemeClr val="bg1"/>
                </a:solidFill>
              </a:rPr>
            </a:br>
            <a:r>
              <a:rPr lang="tr-TR" sz="32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
        <p:nvSpPr>
          <p:cNvPr id="4" name="3 Dikdörtgen"/>
          <p:cNvSpPr/>
          <p:nvPr/>
        </p:nvSpPr>
        <p:spPr>
          <a:xfrm>
            <a:off x="467544" y="332656"/>
            <a:ext cx="8280920" cy="690958"/>
          </a:xfrm>
          <a:prstGeom prst="rect">
            <a:avLst/>
          </a:prstGeom>
        </p:spPr>
        <p:txBody>
          <a:bodyPr wrap="square">
            <a:spAutoFit/>
          </a:bodyPr>
          <a:lstStyle/>
          <a:p>
            <a:pPr algn="ctr">
              <a:lnSpc>
                <a:spcPct val="150000"/>
              </a:lnSpc>
            </a:pPr>
            <a:r>
              <a:rPr lang="tr-TR" sz="3000" dirty="0" smtClean="0">
                <a:solidFill>
                  <a:schemeClr val="bg1"/>
                </a:solidFill>
                <a:latin typeface="Bahnschrift SemiLight" pitchFamily="34" charset="0"/>
              </a:rPr>
              <a:t>GERÇEK UZUNLUĞU BULMA</a:t>
            </a:r>
            <a:endParaRPr lang="tr-TR" sz="3000" dirty="0">
              <a:latin typeface="Bahnschrift SemiLight" pitchFamily="34" charset="0"/>
            </a:endParaRPr>
          </a:p>
        </p:txBody>
      </p:sp>
      <p:sp>
        <p:nvSpPr>
          <p:cNvPr id="7" name="Rectangle 4"/>
          <p:cNvSpPr>
            <a:spLocks noChangeArrowheads="1"/>
          </p:cNvSpPr>
          <p:nvPr/>
        </p:nvSpPr>
        <p:spPr bwMode="auto">
          <a:xfrm>
            <a:off x="827584" y="1210571"/>
            <a:ext cx="7704856" cy="946862"/>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lnSpc>
                <a:spcPct val="150000"/>
              </a:lnSpc>
            </a:pPr>
            <a:r>
              <a:rPr lang="tr-TR" sz="2200" dirty="0" smtClean="0">
                <a:solidFill>
                  <a:schemeClr val="bg1"/>
                </a:solidFill>
                <a:latin typeface="Bahnschrift SemiLight" pitchFamily="34" charset="0"/>
              </a:rPr>
              <a:t>SORU:  1 / 500.000 ölçekli bir haritada iki kent arası mesafe 4 cm ile gösterilmiştir.Gerçekte bu mesafe kaç km’dir?</a:t>
            </a:r>
          </a:p>
        </p:txBody>
      </p:sp>
      <p:pic>
        <p:nvPicPr>
          <p:cNvPr id="8" name="Picture 4" descr="C:\Users\PC\Desktop\Untitled 5.png"/>
          <p:cNvPicPr>
            <a:picLocks noChangeAspect="1" noChangeArrowheads="1"/>
          </p:cNvPicPr>
          <p:nvPr/>
        </p:nvPicPr>
        <p:blipFill>
          <a:blip r:embed="rId3" cstate="print"/>
          <a:srcRect/>
          <a:stretch>
            <a:fillRect/>
          </a:stretch>
        </p:blipFill>
        <p:spPr bwMode="auto">
          <a:xfrm>
            <a:off x="827584" y="2564904"/>
            <a:ext cx="3159979" cy="2664296"/>
          </a:xfrm>
          <a:prstGeom prst="rect">
            <a:avLst/>
          </a:prstGeom>
          <a:noFill/>
        </p:spPr>
      </p:pic>
      <p:sp>
        <p:nvSpPr>
          <p:cNvPr id="9" name="1 Başlık"/>
          <p:cNvSpPr txBox="1">
            <a:spLocks/>
          </p:cNvSpPr>
          <p:nvPr/>
        </p:nvSpPr>
        <p:spPr>
          <a:xfrm>
            <a:off x="4067944" y="2348880"/>
            <a:ext cx="4824536" cy="2952328"/>
          </a:xfrm>
          <a:prstGeom prst="rect">
            <a:avLst/>
          </a:prstGeom>
        </p:spPr>
        <p:txBody>
          <a:bodyPr vert="horz" lIns="91440" tIns="45720" rIns="91440" bIns="45720" rtlCol="0" anchor="ctr">
            <a:normAutofit fontScale="2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sz="4900" b="0" i="0" u="none" strike="noStrike" kern="1200" cap="none" spc="0" normalizeH="0" baseline="0" noProof="0" dirty="0" smtClean="0">
                <a:ln>
                  <a:noFill/>
                </a:ln>
                <a:solidFill>
                  <a:schemeClr val="bg1"/>
                </a:solidFill>
                <a:effectLst/>
                <a:uLnTx/>
                <a:uFillTx/>
                <a:latin typeface="+mj-lt"/>
                <a:ea typeface="+mj-ea"/>
                <a:cs typeface="+mj-cs"/>
              </a:rPr>
              <a:t/>
            </a:r>
            <a:br>
              <a:rPr kumimoji="0" lang="tr-TR" sz="4900" b="0" i="0" u="none" strike="noStrike" kern="1200" cap="none" spc="0" normalizeH="0" baseline="0" noProof="0" dirty="0" smtClean="0">
                <a:ln>
                  <a:noFill/>
                </a:ln>
                <a:solidFill>
                  <a:schemeClr val="bg1"/>
                </a:solidFill>
                <a:effectLst/>
                <a:uLnTx/>
                <a:uFillTx/>
                <a:latin typeface="+mj-lt"/>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120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12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lang="tr-TR" sz="12000" dirty="0" smtClean="0">
                <a:solidFill>
                  <a:schemeClr val="bg1"/>
                </a:solidFill>
                <a:latin typeface="+mj-lt"/>
                <a:ea typeface="+mj-ea"/>
                <a:cs typeface="+mj-cs"/>
              </a:rPr>
              <a:t>GU = HU x ÖP</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tr-TR" sz="12000" b="0" i="0" u="none" strike="noStrike" kern="1200" cap="none" spc="0" normalizeH="0" baseline="0" noProof="0" dirty="0" smtClean="0">
              <a:ln>
                <a:noFill/>
              </a:ln>
              <a:solidFill>
                <a:schemeClr val="bg1"/>
              </a:solidFill>
              <a:effectLst/>
              <a:uLnTx/>
              <a:uFillTx/>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tr-TR" sz="12000" dirty="0" smtClean="0">
                <a:solidFill>
                  <a:schemeClr val="bg1"/>
                </a:solidFill>
                <a:latin typeface="+mj-lt"/>
                <a:ea typeface="+mj-ea"/>
                <a:cs typeface="+mj-cs"/>
              </a:rPr>
              <a:t>GU = 4 cm  x 500.000 cm</a:t>
            </a:r>
          </a:p>
          <a:p>
            <a:pPr marL="0" marR="0" lvl="0" indent="0" algn="l" defTabSz="914400" rtl="0" eaLnBrk="1" fontAlgn="auto" latinLnBrk="0" hangingPunct="1">
              <a:lnSpc>
                <a:spcPct val="100000"/>
              </a:lnSpc>
              <a:spcBef>
                <a:spcPct val="0"/>
              </a:spcBef>
              <a:spcAft>
                <a:spcPts val="0"/>
              </a:spcAft>
              <a:buClrTx/>
              <a:buSzTx/>
              <a:buFontTx/>
              <a:buNone/>
              <a:tabLst/>
              <a:defRPr/>
            </a:pPr>
            <a:endParaRPr lang="tr-TR" sz="12000" dirty="0" smtClean="0">
              <a:solidFill>
                <a:schemeClr val="bg1"/>
              </a:solidFill>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tr-TR" sz="12000" dirty="0" smtClean="0">
                <a:solidFill>
                  <a:schemeClr val="bg1"/>
                </a:solidFill>
                <a:latin typeface="+mj-lt"/>
                <a:ea typeface="+mj-ea"/>
                <a:cs typeface="+mj-cs"/>
              </a:rPr>
              <a:t>GU = 2.000.000 cm</a:t>
            </a:r>
          </a:p>
          <a:p>
            <a:pPr marL="0" marR="0" lvl="0" indent="0" algn="l" defTabSz="914400" rtl="0" eaLnBrk="1" fontAlgn="auto" latinLnBrk="0" hangingPunct="1">
              <a:lnSpc>
                <a:spcPct val="100000"/>
              </a:lnSpc>
              <a:spcBef>
                <a:spcPct val="0"/>
              </a:spcBef>
              <a:spcAft>
                <a:spcPts val="0"/>
              </a:spcAft>
              <a:buClrTx/>
              <a:buSzTx/>
              <a:buFontTx/>
              <a:buNone/>
              <a:tabLst/>
              <a:defRPr/>
            </a:pPr>
            <a:endParaRPr lang="tr-TR" sz="12000" dirty="0" smtClean="0">
              <a:solidFill>
                <a:schemeClr val="bg1"/>
              </a:solidFill>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tr-TR" sz="12000" dirty="0" smtClean="0">
                <a:solidFill>
                  <a:schemeClr val="bg1"/>
                </a:solidFill>
                <a:latin typeface="+mj-lt"/>
                <a:ea typeface="+mj-ea"/>
                <a:cs typeface="+mj-cs"/>
              </a:rPr>
              <a:t> 2.000.000 cm = 20 km</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tr-TR" sz="12000" b="0" i="0" u="none" strike="noStrike" kern="1200" cap="none" spc="0" normalizeH="0" baseline="0" noProof="0" dirty="0" smtClean="0">
              <a:ln>
                <a:noFill/>
              </a:ln>
              <a:solidFill>
                <a:schemeClr val="bg1"/>
              </a:solidFill>
              <a:effectLst/>
              <a:uLnTx/>
              <a:uFillTx/>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tr-TR" sz="3600" b="0" i="0" u="none" strike="noStrike" kern="1200" cap="none" spc="0" normalizeH="0" baseline="0" noProof="0" dirty="0">
              <a:ln>
                <a:noFill/>
              </a:ln>
              <a:solidFill>
                <a:schemeClr val="bg1"/>
              </a:solidFill>
              <a:effectLst/>
              <a:uLnTx/>
              <a:uFillTx/>
              <a:latin typeface="AR DARLING" pitchFamily="2" charset="0"/>
              <a:ea typeface="+mj-ea"/>
              <a:cs typeface="+mj-cs"/>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539552" y="2708920"/>
            <a:ext cx="7776864" cy="3240360"/>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r>
              <a:rPr lang="tr-TR" sz="3600" dirty="0" smtClean="0">
                <a:solidFill>
                  <a:schemeClr val="bg1"/>
                </a:solidFill>
              </a:rPr>
              <a:t/>
            </a:r>
            <a:br>
              <a:rPr lang="tr-TR" sz="3600" dirty="0" smtClean="0">
                <a:solidFill>
                  <a:schemeClr val="bg1"/>
                </a:solidFill>
              </a:rPr>
            </a:br>
            <a:r>
              <a:rPr lang="tr-TR" sz="32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pic>
        <p:nvPicPr>
          <p:cNvPr id="369666" name="Picture 2"/>
          <p:cNvPicPr>
            <a:picLocks noChangeAspect="1" noChangeArrowheads="1"/>
          </p:cNvPicPr>
          <p:nvPr/>
        </p:nvPicPr>
        <p:blipFill>
          <a:blip r:embed="rId3" cstate="print"/>
          <a:srcRect l="9681" t="56719" r="36082" b="9813"/>
          <a:stretch>
            <a:fillRect/>
          </a:stretch>
        </p:blipFill>
        <p:spPr bwMode="auto">
          <a:xfrm>
            <a:off x="827584" y="692696"/>
            <a:ext cx="7471889" cy="2592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539552" y="2708920"/>
            <a:ext cx="7848872" cy="3240360"/>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r>
              <a:rPr lang="tr-TR" sz="3600" dirty="0" smtClean="0">
                <a:solidFill>
                  <a:schemeClr val="bg1"/>
                </a:solidFill>
              </a:rPr>
              <a:t/>
            </a:r>
            <a:br>
              <a:rPr lang="tr-TR" sz="3600" dirty="0" smtClean="0">
                <a:solidFill>
                  <a:schemeClr val="bg1"/>
                </a:solidFill>
              </a:rPr>
            </a:br>
            <a:r>
              <a:rPr lang="tr-TR" sz="32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
        <p:nvSpPr>
          <p:cNvPr id="7" name="Rectangle 4"/>
          <p:cNvSpPr>
            <a:spLocks noChangeArrowheads="1"/>
          </p:cNvSpPr>
          <p:nvPr/>
        </p:nvSpPr>
        <p:spPr bwMode="auto">
          <a:xfrm>
            <a:off x="755576" y="2187684"/>
            <a:ext cx="7704856" cy="1851404"/>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lnSpc>
                <a:spcPct val="150000"/>
              </a:lnSpc>
            </a:pPr>
            <a:r>
              <a:rPr lang="tr-TR" sz="2800" dirty="0" smtClean="0">
                <a:solidFill>
                  <a:schemeClr val="bg1"/>
                </a:solidFill>
                <a:latin typeface="Bahnschrift SemiLight" pitchFamily="34" charset="0"/>
              </a:rPr>
              <a:t>SORU:  Eskişehir ve Bilecik arası gerçekte 80 km‘</a:t>
            </a:r>
            <a:r>
              <a:rPr lang="tr-TR" sz="2800" dirty="0" err="1" smtClean="0">
                <a:solidFill>
                  <a:schemeClr val="bg1"/>
                </a:solidFill>
                <a:latin typeface="Bahnschrift SemiLight" pitchFamily="34" charset="0"/>
              </a:rPr>
              <a:t>dir</a:t>
            </a:r>
            <a:r>
              <a:rPr lang="tr-TR" sz="2800" dirty="0" smtClean="0">
                <a:solidFill>
                  <a:schemeClr val="bg1"/>
                </a:solidFill>
                <a:latin typeface="Bahnschrift SemiLight" pitchFamily="34" charset="0"/>
              </a:rPr>
              <a:t>. 1/400.000 ölçekli bir haritada Eskişehir –Bilecik arası kaç cm gösterilir?</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539552" y="2708920"/>
            <a:ext cx="7848872" cy="3240360"/>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r>
              <a:rPr lang="tr-TR" sz="3600" dirty="0" smtClean="0">
                <a:solidFill>
                  <a:schemeClr val="bg1"/>
                </a:solidFill>
              </a:rPr>
              <a:t/>
            </a:r>
            <a:br>
              <a:rPr lang="tr-TR" sz="3600" dirty="0" smtClean="0">
                <a:solidFill>
                  <a:schemeClr val="bg1"/>
                </a:solidFill>
              </a:rPr>
            </a:br>
            <a:r>
              <a:rPr lang="tr-TR" sz="32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
        <p:nvSpPr>
          <p:cNvPr id="4" name="3 Dikdörtgen"/>
          <p:cNvSpPr/>
          <p:nvPr/>
        </p:nvSpPr>
        <p:spPr>
          <a:xfrm>
            <a:off x="539552" y="332656"/>
            <a:ext cx="8280920" cy="705962"/>
          </a:xfrm>
          <a:prstGeom prst="rect">
            <a:avLst/>
          </a:prstGeom>
        </p:spPr>
        <p:txBody>
          <a:bodyPr wrap="square">
            <a:spAutoFit/>
          </a:bodyPr>
          <a:lstStyle/>
          <a:p>
            <a:pPr algn="ctr">
              <a:lnSpc>
                <a:spcPct val="150000"/>
              </a:lnSpc>
            </a:pPr>
            <a:r>
              <a:rPr lang="tr-TR" sz="3000" dirty="0" smtClean="0">
                <a:solidFill>
                  <a:schemeClr val="bg1"/>
                </a:solidFill>
                <a:latin typeface="Bahnschrift SemiLight" pitchFamily="34" charset="0"/>
              </a:rPr>
              <a:t>HARİTA UZUNLUĞUNU BULMA</a:t>
            </a:r>
            <a:endParaRPr lang="tr-TR" sz="3000" dirty="0">
              <a:latin typeface="Bahnschrift SemiLight" pitchFamily="34" charset="0"/>
            </a:endParaRPr>
          </a:p>
        </p:txBody>
      </p:sp>
      <p:sp>
        <p:nvSpPr>
          <p:cNvPr id="7" name="Rectangle 4"/>
          <p:cNvSpPr>
            <a:spLocks noChangeArrowheads="1"/>
          </p:cNvSpPr>
          <p:nvPr/>
        </p:nvSpPr>
        <p:spPr bwMode="auto">
          <a:xfrm>
            <a:off x="611560" y="1124744"/>
            <a:ext cx="7704856" cy="1523494"/>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lnSpc>
                <a:spcPct val="150000"/>
              </a:lnSpc>
            </a:pPr>
            <a:r>
              <a:rPr lang="tr-TR" sz="2200" dirty="0" smtClean="0">
                <a:solidFill>
                  <a:schemeClr val="bg1"/>
                </a:solidFill>
                <a:latin typeface="Bahnschrift SemiLight" pitchFamily="34" charset="0"/>
              </a:rPr>
              <a:t>SORU:  Eskişehir ve Bilecik arası gerçekte 80 km‘</a:t>
            </a:r>
            <a:r>
              <a:rPr lang="tr-TR" sz="2200" dirty="0" err="1" smtClean="0">
                <a:solidFill>
                  <a:schemeClr val="bg1"/>
                </a:solidFill>
                <a:latin typeface="Bahnschrift SemiLight" pitchFamily="34" charset="0"/>
              </a:rPr>
              <a:t>dir</a:t>
            </a:r>
            <a:r>
              <a:rPr lang="tr-TR" sz="2200" dirty="0" smtClean="0">
                <a:solidFill>
                  <a:schemeClr val="bg1"/>
                </a:solidFill>
                <a:latin typeface="Bahnschrift SemiLight" pitchFamily="34" charset="0"/>
              </a:rPr>
              <a:t>. 1/400.000 ölçekli bir haritada Eskişehir –Bilecik arası kaç cm gösterilir</a:t>
            </a:r>
            <a:r>
              <a:rPr lang="tr-TR" sz="2000" dirty="0" smtClean="0">
                <a:solidFill>
                  <a:schemeClr val="bg1"/>
                </a:solidFill>
                <a:latin typeface="Bahnschrift SemiLight" pitchFamily="34" charset="0"/>
              </a:rPr>
              <a:t>?</a:t>
            </a:r>
          </a:p>
        </p:txBody>
      </p:sp>
      <p:pic>
        <p:nvPicPr>
          <p:cNvPr id="8" name="Picture 4" descr="C:\Users\PC\Desktop\Untitled 5.png"/>
          <p:cNvPicPr>
            <a:picLocks noChangeAspect="1" noChangeArrowheads="1"/>
          </p:cNvPicPr>
          <p:nvPr/>
        </p:nvPicPr>
        <p:blipFill>
          <a:blip r:embed="rId3" cstate="print"/>
          <a:srcRect/>
          <a:stretch>
            <a:fillRect/>
          </a:stretch>
        </p:blipFill>
        <p:spPr bwMode="auto">
          <a:xfrm>
            <a:off x="683568" y="3068960"/>
            <a:ext cx="3159979" cy="2664296"/>
          </a:xfrm>
          <a:prstGeom prst="rect">
            <a:avLst/>
          </a:prstGeom>
          <a:noFill/>
        </p:spPr>
      </p:pic>
      <p:sp>
        <p:nvSpPr>
          <p:cNvPr id="9" name="1 Başlık"/>
          <p:cNvSpPr txBox="1">
            <a:spLocks/>
          </p:cNvSpPr>
          <p:nvPr/>
        </p:nvSpPr>
        <p:spPr>
          <a:xfrm>
            <a:off x="4067944" y="2348880"/>
            <a:ext cx="4824536" cy="3744416"/>
          </a:xfrm>
          <a:prstGeom prst="rect">
            <a:avLst/>
          </a:prstGeom>
        </p:spPr>
        <p:txBody>
          <a:bodyPr vert="horz" lIns="91440" tIns="45720" rIns="91440" bIns="45720" rtlCol="0" anchor="ctr">
            <a:normAutofit fontScale="2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sz="4900" b="0" i="0" u="none" strike="noStrike" kern="1200" cap="none" spc="0" normalizeH="0" baseline="0" noProof="0" dirty="0" smtClean="0">
                <a:ln>
                  <a:noFill/>
                </a:ln>
                <a:solidFill>
                  <a:schemeClr val="bg1"/>
                </a:solidFill>
                <a:effectLst/>
                <a:uLnTx/>
                <a:uFillTx/>
                <a:latin typeface="+mj-lt"/>
                <a:ea typeface="+mj-ea"/>
                <a:cs typeface="+mj-cs"/>
              </a:rPr>
              <a:t/>
            </a:r>
            <a:br>
              <a:rPr kumimoji="0" lang="tr-TR" sz="4900" b="0" i="0" u="none" strike="noStrike" kern="1200" cap="none" spc="0" normalizeH="0" baseline="0" noProof="0" dirty="0" smtClean="0">
                <a:ln>
                  <a:noFill/>
                </a:ln>
                <a:solidFill>
                  <a:schemeClr val="bg1"/>
                </a:solidFill>
                <a:effectLst/>
                <a:uLnTx/>
                <a:uFillTx/>
                <a:latin typeface="+mj-lt"/>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120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12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lang="tr-TR" sz="12000" dirty="0" smtClean="0">
                <a:solidFill>
                  <a:schemeClr val="bg1"/>
                </a:solidFill>
                <a:latin typeface="+mj-lt"/>
                <a:ea typeface="+mj-ea"/>
                <a:cs typeface="+mj-cs"/>
              </a:rPr>
              <a:t>HU = GU / ÖP</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tr-TR" sz="12000" b="0" i="0" u="none" strike="noStrike" kern="1200" cap="none" spc="0" normalizeH="0" baseline="0" noProof="0" dirty="0" smtClean="0">
              <a:ln>
                <a:noFill/>
              </a:ln>
              <a:solidFill>
                <a:schemeClr val="bg1"/>
              </a:solidFill>
              <a:effectLst/>
              <a:uLnTx/>
              <a:uFillTx/>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tr-TR" sz="12000" dirty="0" smtClean="0">
                <a:solidFill>
                  <a:schemeClr val="bg1"/>
                </a:solidFill>
                <a:latin typeface="+mj-lt"/>
                <a:ea typeface="+mj-ea"/>
                <a:cs typeface="+mj-cs"/>
              </a:rPr>
              <a:t>HU = 80 </a:t>
            </a:r>
            <a:r>
              <a:rPr lang="tr-TR" sz="12000" u="sng" dirty="0" smtClean="0">
                <a:solidFill>
                  <a:schemeClr val="bg1"/>
                </a:solidFill>
                <a:latin typeface="+mj-lt"/>
                <a:ea typeface="+mj-ea"/>
                <a:cs typeface="+mj-cs"/>
              </a:rPr>
              <a:t>km</a:t>
            </a:r>
            <a:r>
              <a:rPr lang="tr-TR" sz="12000" dirty="0" smtClean="0">
                <a:solidFill>
                  <a:schemeClr val="bg1"/>
                </a:solidFill>
                <a:latin typeface="+mj-lt"/>
                <a:ea typeface="+mj-ea"/>
                <a:cs typeface="+mj-cs"/>
              </a:rPr>
              <a:t> / 400.000 </a:t>
            </a:r>
            <a:r>
              <a:rPr lang="tr-TR" sz="12000" u="sng" dirty="0" smtClean="0">
                <a:solidFill>
                  <a:schemeClr val="bg1"/>
                </a:solidFill>
                <a:latin typeface="+mj-lt"/>
                <a:ea typeface="+mj-ea"/>
                <a:cs typeface="+mj-cs"/>
              </a:rPr>
              <a:t>cm</a:t>
            </a:r>
          </a:p>
          <a:p>
            <a:pPr marL="0" marR="0" lvl="0" indent="0" algn="l" defTabSz="914400" rtl="0" eaLnBrk="1" fontAlgn="auto" latinLnBrk="0" hangingPunct="1">
              <a:lnSpc>
                <a:spcPct val="100000"/>
              </a:lnSpc>
              <a:spcBef>
                <a:spcPct val="0"/>
              </a:spcBef>
              <a:spcAft>
                <a:spcPts val="0"/>
              </a:spcAft>
              <a:buClrTx/>
              <a:buSzTx/>
              <a:buFontTx/>
              <a:buNone/>
              <a:tabLst/>
              <a:defRPr/>
            </a:pPr>
            <a:endParaRPr lang="tr-TR" sz="12000" dirty="0" smtClean="0">
              <a:solidFill>
                <a:schemeClr val="bg1"/>
              </a:solidFill>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tr-TR" sz="12000" dirty="0" smtClean="0">
                <a:solidFill>
                  <a:schemeClr val="bg1"/>
                </a:solidFill>
                <a:latin typeface="+mj-lt"/>
                <a:ea typeface="+mj-ea"/>
                <a:cs typeface="+mj-cs"/>
              </a:rPr>
              <a:t>(80 km = 8.000.000 cm)</a:t>
            </a:r>
          </a:p>
          <a:p>
            <a:pPr marL="0" marR="0" lvl="0" indent="0" algn="l" defTabSz="914400" rtl="0" eaLnBrk="1" fontAlgn="auto" latinLnBrk="0" hangingPunct="1">
              <a:lnSpc>
                <a:spcPct val="100000"/>
              </a:lnSpc>
              <a:spcBef>
                <a:spcPct val="0"/>
              </a:spcBef>
              <a:spcAft>
                <a:spcPts val="0"/>
              </a:spcAft>
              <a:buClrTx/>
              <a:buSzTx/>
              <a:buFontTx/>
              <a:buNone/>
              <a:tabLst/>
              <a:defRPr/>
            </a:pPr>
            <a:endParaRPr lang="tr-TR" sz="12000" dirty="0" smtClean="0">
              <a:solidFill>
                <a:schemeClr val="bg1"/>
              </a:solidFill>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tr-TR" sz="12000" dirty="0" smtClean="0">
                <a:solidFill>
                  <a:schemeClr val="bg1"/>
                </a:solidFill>
                <a:latin typeface="+mj-lt"/>
                <a:ea typeface="+mj-ea"/>
                <a:cs typeface="+mj-cs"/>
              </a:rPr>
              <a:t>HU= 8.000.000 / 400.000</a:t>
            </a:r>
          </a:p>
          <a:p>
            <a:pPr marL="0" marR="0" lvl="0" indent="0" algn="l" defTabSz="914400" rtl="0" eaLnBrk="1" fontAlgn="auto" latinLnBrk="0" hangingPunct="1">
              <a:lnSpc>
                <a:spcPct val="100000"/>
              </a:lnSpc>
              <a:spcBef>
                <a:spcPct val="0"/>
              </a:spcBef>
              <a:spcAft>
                <a:spcPts val="0"/>
              </a:spcAft>
              <a:buClrTx/>
              <a:buSzTx/>
              <a:buFontTx/>
              <a:buNone/>
              <a:tabLst/>
              <a:defRPr/>
            </a:pPr>
            <a:endParaRPr lang="tr-TR" sz="12000" dirty="0" smtClean="0">
              <a:solidFill>
                <a:schemeClr val="bg1"/>
              </a:solidFill>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tr-TR" sz="12000" dirty="0" smtClean="0">
                <a:solidFill>
                  <a:schemeClr val="bg1"/>
                </a:solidFill>
                <a:latin typeface="+mj-lt"/>
                <a:ea typeface="+mj-ea"/>
                <a:cs typeface="+mj-cs"/>
              </a:rPr>
              <a:t>HU = 20 cm</a:t>
            </a:r>
          </a:p>
          <a:p>
            <a:pPr marL="0" marR="0" lvl="0" indent="0" algn="l" defTabSz="914400" rtl="0" eaLnBrk="1" fontAlgn="auto" latinLnBrk="0" hangingPunct="1">
              <a:lnSpc>
                <a:spcPct val="100000"/>
              </a:lnSpc>
              <a:spcBef>
                <a:spcPct val="0"/>
              </a:spcBef>
              <a:spcAft>
                <a:spcPts val="0"/>
              </a:spcAft>
              <a:buClrTx/>
              <a:buSzTx/>
              <a:buFontTx/>
              <a:buNone/>
              <a:tabLst/>
              <a:defRPr/>
            </a:pPr>
            <a:endParaRPr lang="tr-TR" sz="12000" dirty="0" smtClean="0">
              <a:solidFill>
                <a:schemeClr val="bg1"/>
              </a:solidFill>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tr-TR" sz="12000" b="0" i="0" u="none" strike="noStrike" kern="1200" cap="none" spc="0" normalizeH="0" baseline="0" noProof="0" dirty="0" smtClean="0">
              <a:ln>
                <a:noFill/>
              </a:ln>
              <a:solidFill>
                <a:schemeClr val="bg1"/>
              </a:solidFill>
              <a:effectLst/>
              <a:uLnTx/>
              <a:uFillTx/>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tr-TR" sz="3600" b="0" i="0" u="none" strike="noStrike" kern="1200" cap="none" spc="0" normalizeH="0" baseline="0" noProof="0" dirty="0">
              <a:ln>
                <a:noFill/>
              </a:ln>
              <a:solidFill>
                <a:schemeClr val="bg1"/>
              </a:solidFill>
              <a:effectLst/>
              <a:uLnTx/>
              <a:uFillTx/>
              <a:latin typeface="AR DARLING" pitchFamily="2" charset="0"/>
              <a:ea typeface="+mj-ea"/>
              <a:cs typeface="+mj-cs"/>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539552" y="2708920"/>
            <a:ext cx="7776864" cy="3240360"/>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r>
              <a:rPr lang="tr-TR" sz="3600" dirty="0" smtClean="0">
                <a:solidFill>
                  <a:schemeClr val="bg1"/>
                </a:solidFill>
              </a:rPr>
              <a:t/>
            </a:r>
            <a:br>
              <a:rPr lang="tr-TR" sz="3600" dirty="0" smtClean="0">
                <a:solidFill>
                  <a:schemeClr val="bg1"/>
                </a:solidFill>
              </a:rPr>
            </a:br>
            <a:r>
              <a:rPr lang="tr-TR" sz="32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pic>
        <p:nvPicPr>
          <p:cNvPr id="370690" name="Picture 2"/>
          <p:cNvPicPr>
            <a:picLocks noChangeAspect="1" noChangeArrowheads="1"/>
          </p:cNvPicPr>
          <p:nvPr/>
        </p:nvPicPr>
        <p:blipFill>
          <a:blip r:embed="rId3" cstate="print"/>
          <a:srcRect l="13002" t="26203" r="32762" b="31469"/>
          <a:stretch>
            <a:fillRect/>
          </a:stretch>
        </p:blipFill>
        <p:spPr bwMode="auto">
          <a:xfrm>
            <a:off x="899592" y="548680"/>
            <a:ext cx="7385007" cy="32403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539552" y="2708920"/>
            <a:ext cx="7848872" cy="3240360"/>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r>
              <a:rPr lang="tr-TR" sz="3600" dirty="0" smtClean="0">
                <a:solidFill>
                  <a:schemeClr val="bg1"/>
                </a:solidFill>
              </a:rPr>
              <a:t/>
            </a:r>
            <a:br>
              <a:rPr lang="tr-TR" sz="3600" dirty="0" smtClean="0">
                <a:solidFill>
                  <a:schemeClr val="bg1"/>
                </a:solidFill>
              </a:rPr>
            </a:br>
            <a:r>
              <a:rPr lang="tr-TR" sz="32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
        <p:nvSpPr>
          <p:cNvPr id="7" name="Rectangle 4"/>
          <p:cNvSpPr>
            <a:spLocks noChangeArrowheads="1"/>
          </p:cNvSpPr>
          <p:nvPr/>
        </p:nvSpPr>
        <p:spPr bwMode="auto">
          <a:xfrm>
            <a:off x="683568" y="2028860"/>
            <a:ext cx="7704856" cy="1851404"/>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lnSpc>
                <a:spcPct val="150000"/>
              </a:lnSpc>
            </a:pPr>
            <a:r>
              <a:rPr lang="tr-TR" sz="2800" dirty="0" smtClean="0">
                <a:solidFill>
                  <a:schemeClr val="bg1"/>
                </a:solidFill>
                <a:latin typeface="Bahnschrift SemiLight" pitchFamily="34" charset="0"/>
              </a:rPr>
              <a:t>SORU:  Gerçekte 120 km olan Osmaniye Gaziantep arasının 4 cm olarak gösterildiği haritanın ölçeği nedir?</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539552" y="2708920"/>
            <a:ext cx="7848872" cy="3240360"/>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r>
              <a:rPr lang="tr-TR" sz="3600" dirty="0" smtClean="0">
                <a:solidFill>
                  <a:schemeClr val="bg1"/>
                </a:solidFill>
              </a:rPr>
              <a:t/>
            </a:r>
            <a:br>
              <a:rPr lang="tr-TR" sz="3600" dirty="0" smtClean="0">
                <a:solidFill>
                  <a:schemeClr val="bg1"/>
                </a:solidFill>
              </a:rPr>
            </a:br>
            <a:r>
              <a:rPr lang="tr-TR" sz="32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
        <p:nvSpPr>
          <p:cNvPr id="4" name="3 Dikdörtgen"/>
          <p:cNvSpPr/>
          <p:nvPr/>
        </p:nvSpPr>
        <p:spPr>
          <a:xfrm>
            <a:off x="467544" y="476672"/>
            <a:ext cx="8280920" cy="705962"/>
          </a:xfrm>
          <a:prstGeom prst="rect">
            <a:avLst/>
          </a:prstGeom>
        </p:spPr>
        <p:txBody>
          <a:bodyPr wrap="square">
            <a:spAutoFit/>
          </a:bodyPr>
          <a:lstStyle/>
          <a:p>
            <a:pPr algn="ctr">
              <a:lnSpc>
                <a:spcPct val="150000"/>
              </a:lnSpc>
            </a:pPr>
            <a:r>
              <a:rPr lang="tr-TR" sz="3000" dirty="0" smtClean="0">
                <a:solidFill>
                  <a:schemeClr val="bg1"/>
                </a:solidFill>
                <a:latin typeface="Bahnschrift SemiLight" pitchFamily="34" charset="0"/>
              </a:rPr>
              <a:t>ÖLÇEĞİ BULMA</a:t>
            </a:r>
            <a:endParaRPr lang="tr-TR" sz="3000" dirty="0">
              <a:latin typeface="Bahnschrift SemiLight" pitchFamily="34" charset="0"/>
            </a:endParaRPr>
          </a:p>
        </p:txBody>
      </p:sp>
      <p:sp>
        <p:nvSpPr>
          <p:cNvPr id="7" name="Rectangle 4"/>
          <p:cNvSpPr>
            <a:spLocks noChangeArrowheads="1"/>
          </p:cNvSpPr>
          <p:nvPr/>
        </p:nvSpPr>
        <p:spPr bwMode="auto">
          <a:xfrm>
            <a:off x="683568" y="1233047"/>
            <a:ext cx="7848872" cy="1015663"/>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lnSpc>
                <a:spcPct val="150000"/>
              </a:lnSpc>
            </a:pPr>
            <a:r>
              <a:rPr lang="tr-TR" sz="2200" dirty="0" smtClean="0">
                <a:solidFill>
                  <a:schemeClr val="bg1"/>
                </a:solidFill>
                <a:latin typeface="Bahnschrift SemiLight" pitchFamily="34" charset="0"/>
              </a:rPr>
              <a:t>SORU:  Gerçekte 120 km olan Osmaniye Gaziantep arasının 4 cm olarak gösterildiği haritanın ölçeği nedir?</a:t>
            </a:r>
          </a:p>
        </p:txBody>
      </p:sp>
      <p:pic>
        <p:nvPicPr>
          <p:cNvPr id="8" name="Picture 4" descr="C:\Users\PC\Desktop\Untitled 5.png"/>
          <p:cNvPicPr>
            <a:picLocks noChangeAspect="1" noChangeArrowheads="1"/>
          </p:cNvPicPr>
          <p:nvPr/>
        </p:nvPicPr>
        <p:blipFill>
          <a:blip r:embed="rId3" cstate="print"/>
          <a:srcRect/>
          <a:stretch>
            <a:fillRect/>
          </a:stretch>
        </p:blipFill>
        <p:spPr bwMode="auto">
          <a:xfrm>
            <a:off x="683568" y="2996952"/>
            <a:ext cx="3159979" cy="2664296"/>
          </a:xfrm>
          <a:prstGeom prst="rect">
            <a:avLst/>
          </a:prstGeom>
          <a:noFill/>
        </p:spPr>
      </p:pic>
      <p:sp>
        <p:nvSpPr>
          <p:cNvPr id="9" name="1 Başlık"/>
          <p:cNvSpPr txBox="1">
            <a:spLocks/>
          </p:cNvSpPr>
          <p:nvPr/>
        </p:nvSpPr>
        <p:spPr>
          <a:xfrm>
            <a:off x="4067944" y="2348880"/>
            <a:ext cx="4824536" cy="3744416"/>
          </a:xfrm>
          <a:prstGeom prst="rect">
            <a:avLst/>
          </a:prstGeom>
        </p:spPr>
        <p:txBody>
          <a:bodyPr vert="horz" lIns="91440" tIns="45720" rIns="91440" bIns="45720" rtlCol="0" anchor="ctr">
            <a:normAutofit fontScale="2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sz="4900" b="0" i="0" u="none" strike="noStrike" kern="1200" cap="none" spc="0" normalizeH="0" baseline="0" noProof="0" dirty="0" smtClean="0">
                <a:ln>
                  <a:noFill/>
                </a:ln>
                <a:solidFill>
                  <a:schemeClr val="bg1"/>
                </a:solidFill>
                <a:effectLst/>
                <a:uLnTx/>
                <a:uFillTx/>
                <a:latin typeface="+mj-lt"/>
                <a:ea typeface="+mj-ea"/>
                <a:cs typeface="+mj-cs"/>
              </a:rPr>
              <a:t/>
            </a:r>
            <a:br>
              <a:rPr kumimoji="0" lang="tr-TR" sz="4900" b="0" i="0" u="none" strike="noStrike" kern="1200" cap="none" spc="0" normalizeH="0" baseline="0" noProof="0" dirty="0" smtClean="0">
                <a:ln>
                  <a:noFill/>
                </a:ln>
                <a:solidFill>
                  <a:schemeClr val="bg1"/>
                </a:solidFill>
                <a:effectLst/>
                <a:uLnTx/>
                <a:uFillTx/>
                <a:latin typeface="+mj-lt"/>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49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kumimoji="0" lang="tr-TR" sz="120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12000" b="0" i="0" u="none" strike="noStrike" kern="1200" cap="none" spc="0" normalizeH="0" baseline="0" noProof="0" dirty="0" smtClean="0">
                <a:ln>
                  <a:noFill/>
                </a:ln>
                <a:solidFill>
                  <a:schemeClr val="bg1"/>
                </a:solidFill>
                <a:effectLst/>
                <a:uLnTx/>
                <a:uFillTx/>
                <a:latin typeface="AR DARLING" pitchFamily="2" charset="0"/>
                <a:ea typeface="+mj-ea"/>
                <a:cs typeface="+mj-cs"/>
              </a:rPr>
            </a:br>
            <a:r>
              <a:rPr lang="tr-TR" sz="12000" noProof="0" dirty="0" smtClean="0">
                <a:solidFill>
                  <a:schemeClr val="bg1"/>
                </a:solidFill>
                <a:latin typeface="+mj-lt"/>
                <a:ea typeface="+mj-ea"/>
                <a:cs typeface="+mj-cs"/>
              </a:rPr>
              <a:t>Ö</a:t>
            </a:r>
            <a:r>
              <a:rPr lang="tr-TR" sz="12000" dirty="0" smtClean="0">
                <a:solidFill>
                  <a:schemeClr val="bg1"/>
                </a:solidFill>
                <a:latin typeface="+mj-lt"/>
                <a:ea typeface="+mj-ea"/>
                <a:cs typeface="+mj-cs"/>
              </a:rPr>
              <a:t> = HU / GU</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tr-TR" sz="12000" b="0" i="0" u="none" strike="noStrike" kern="1200" cap="none" spc="0" normalizeH="0" baseline="0" noProof="0" dirty="0" smtClean="0">
              <a:ln>
                <a:noFill/>
              </a:ln>
              <a:solidFill>
                <a:schemeClr val="bg1"/>
              </a:solidFill>
              <a:effectLst/>
              <a:uLnTx/>
              <a:uFillTx/>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tr-TR" sz="12000" dirty="0" smtClean="0">
                <a:solidFill>
                  <a:schemeClr val="bg1"/>
                </a:solidFill>
                <a:latin typeface="+mj-lt"/>
                <a:ea typeface="+mj-ea"/>
                <a:cs typeface="+mj-cs"/>
              </a:rPr>
              <a:t>Ö = 4 </a:t>
            </a:r>
            <a:r>
              <a:rPr lang="tr-TR" sz="12000" u="sng" dirty="0" smtClean="0">
                <a:solidFill>
                  <a:schemeClr val="bg1"/>
                </a:solidFill>
                <a:latin typeface="+mj-lt"/>
                <a:ea typeface="+mj-ea"/>
                <a:cs typeface="+mj-cs"/>
              </a:rPr>
              <a:t>cm</a:t>
            </a:r>
            <a:r>
              <a:rPr lang="tr-TR" sz="12000" dirty="0" smtClean="0">
                <a:solidFill>
                  <a:schemeClr val="bg1"/>
                </a:solidFill>
                <a:latin typeface="+mj-lt"/>
                <a:ea typeface="+mj-ea"/>
                <a:cs typeface="+mj-cs"/>
              </a:rPr>
              <a:t> / 120 </a:t>
            </a:r>
            <a:r>
              <a:rPr lang="tr-TR" sz="12000" u="sng" dirty="0" smtClean="0">
                <a:solidFill>
                  <a:schemeClr val="bg1"/>
                </a:solidFill>
                <a:latin typeface="+mj-lt"/>
                <a:ea typeface="+mj-ea"/>
                <a:cs typeface="+mj-cs"/>
              </a:rPr>
              <a:t>km</a:t>
            </a:r>
          </a:p>
          <a:p>
            <a:pPr marL="0" marR="0" lvl="0" indent="0" algn="l" defTabSz="914400" rtl="0" eaLnBrk="1" fontAlgn="auto" latinLnBrk="0" hangingPunct="1">
              <a:lnSpc>
                <a:spcPct val="100000"/>
              </a:lnSpc>
              <a:spcBef>
                <a:spcPct val="0"/>
              </a:spcBef>
              <a:spcAft>
                <a:spcPts val="0"/>
              </a:spcAft>
              <a:buClrTx/>
              <a:buSzTx/>
              <a:buFontTx/>
              <a:buNone/>
              <a:tabLst/>
              <a:defRPr/>
            </a:pPr>
            <a:endParaRPr lang="tr-TR" sz="12000" dirty="0" smtClean="0">
              <a:solidFill>
                <a:schemeClr val="bg1"/>
              </a:solidFill>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tr-TR" sz="12000" dirty="0" smtClean="0">
                <a:solidFill>
                  <a:schemeClr val="bg1"/>
                </a:solidFill>
                <a:latin typeface="+mj-lt"/>
                <a:ea typeface="+mj-ea"/>
                <a:cs typeface="+mj-cs"/>
              </a:rPr>
              <a:t>(120 km = 12.000.000 cm)</a:t>
            </a:r>
          </a:p>
          <a:p>
            <a:pPr marL="0" marR="0" lvl="0" indent="0" algn="l" defTabSz="914400" rtl="0" eaLnBrk="1" fontAlgn="auto" latinLnBrk="0" hangingPunct="1">
              <a:lnSpc>
                <a:spcPct val="100000"/>
              </a:lnSpc>
              <a:spcBef>
                <a:spcPct val="0"/>
              </a:spcBef>
              <a:spcAft>
                <a:spcPts val="0"/>
              </a:spcAft>
              <a:buClrTx/>
              <a:buSzTx/>
              <a:buFontTx/>
              <a:buNone/>
              <a:tabLst/>
              <a:defRPr/>
            </a:pPr>
            <a:endParaRPr lang="tr-TR" sz="12000" dirty="0" smtClean="0">
              <a:solidFill>
                <a:schemeClr val="bg1"/>
              </a:solidFill>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tr-TR" sz="12000" dirty="0" smtClean="0">
                <a:solidFill>
                  <a:schemeClr val="bg1"/>
                </a:solidFill>
                <a:latin typeface="+mj-lt"/>
                <a:ea typeface="+mj-ea"/>
                <a:cs typeface="+mj-cs"/>
              </a:rPr>
              <a:t>Ö= 4 / 12.000.000</a:t>
            </a:r>
          </a:p>
          <a:p>
            <a:pPr marL="0" marR="0" lvl="0" indent="0" algn="l" defTabSz="914400" rtl="0" eaLnBrk="1" fontAlgn="auto" latinLnBrk="0" hangingPunct="1">
              <a:lnSpc>
                <a:spcPct val="100000"/>
              </a:lnSpc>
              <a:spcBef>
                <a:spcPct val="0"/>
              </a:spcBef>
              <a:spcAft>
                <a:spcPts val="0"/>
              </a:spcAft>
              <a:buClrTx/>
              <a:buSzTx/>
              <a:buFontTx/>
              <a:buNone/>
              <a:tabLst/>
              <a:defRPr/>
            </a:pPr>
            <a:endParaRPr lang="tr-TR" sz="12000" dirty="0" smtClean="0">
              <a:solidFill>
                <a:schemeClr val="bg1"/>
              </a:solidFill>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tr-TR" sz="12000" dirty="0" smtClean="0">
                <a:solidFill>
                  <a:schemeClr val="bg1"/>
                </a:solidFill>
                <a:latin typeface="+mj-lt"/>
                <a:ea typeface="+mj-ea"/>
                <a:cs typeface="+mj-cs"/>
              </a:rPr>
              <a:t>Ö = 1 / 3.000.000</a:t>
            </a:r>
          </a:p>
          <a:p>
            <a:pPr marL="0" marR="0" lvl="0" indent="0" algn="l" defTabSz="914400" rtl="0" eaLnBrk="1" fontAlgn="auto" latinLnBrk="0" hangingPunct="1">
              <a:lnSpc>
                <a:spcPct val="100000"/>
              </a:lnSpc>
              <a:spcBef>
                <a:spcPct val="0"/>
              </a:spcBef>
              <a:spcAft>
                <a:spcPts val="0"/>
              </a:spcAft>
              <a:buClrTx/>
              <a:buSzTx/>
              <a:buFontTx/>
              <a:buNone/>
              <a:tabLst/>
              <a:defRPr/>
            </a:pPr>
            <a:endParaRPr lang="tr-TR" sz="12000" dirty="0" smtClean="0">
              <a:solidFill>
                <a:schemeClr val="bg1"/>
              </a:solidFill>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tr-TR" sz="12000" b="0" i="0" u="none" strike="noStrike" kern="1200" cap="none" spc="0" normalizeH="0" baseline="0" noProof="0" dirty="0" smtClean="0">
              <a:ln>
                <a:noFill/>
              </a:ln>
              <a:solidFill>
                <a:schemeClr val="bg1"/>
              </a:solidFill>
              <a:effectLst/>
              <a:uLnTx/>
              <a:uFillTx/>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tr-TR" sz="3600" b="0" i="0" u="none" strike="noStrike" kern="1200" cap="none" spc="0" normalizeH="0" baseline="0" noProof="0" dirty="0">
              <a:ln>
                <a:noFill/>
              </a:ln>
              <a:solidFill>
                <a:schemeClr val="bg1"/>
              </a:solidFill>
              <a:effectLst/>
              <a:uLnTx/>
              <a:uFillTx/>
              <a:latin typeface="AR DARLING" pitchFamily="2" charset="0"/>
              <a:ea typeface="+mj-ea"/>
              <a:cs typeface="+mj-cs"/>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539552" y="2708920"/>
            <a:ext cx="7776864" cy="3240360"/>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r>
              <a:rPr lang="tr-TR" sz="3600" dirty="0" smtClean="0">
                <a:solidFill>
                  <a:schemeClr val="bg1"/>
                </a:solidFill>
              </a:rPr>
              <a:t/>
            </a:r>
            <a:br>
              <a:rPr lang="tr-TR" sz="3600" dirty="0" smtClean="0">
                <a:solidFill>
                  <a:schemeClr val="bg1"/>
                </a:solidFill>
              </a:rPr>
            </a:br>
            <a:r>
              <a:rPr lang="tr-TR" sz="32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pic>
        <p:nvPicPr>
          <p:cNvPr id="371714" name="Picture 2"/>
          <p:cNvPicPr>
            <a:picLocks noChangeAspect="1" noChangeArrowheads="1"/>
          </p:cNvPicPr>
          <p:nvPr/>
        </p:nvPicPr>
        <p:blipFill>
          <a:blip r:embed="rId3" cstate="print"/>
          <a:srcRect l="12448" t="34078" r="33869" b="18672"/>
          <a:stretch>
            <a:fillRect/>
          </a:stretch>
        </p:blipFill>
        <p:spPr bwMode="auto">
          <a:xfrm>
            <a:off x="683568" y="548680"/>
            <a:ext cx="7704856" cy="36724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7131</TotalTime>
  <Words>831</Words>
  <Application>Microsoft Office PowerPoint</Application>
  <PresentationFormat>Ekran Gösterisi (4:3)</PresentationFormat>
  <Paragraphs>265</Paragraphs>
  <Slides>105</Slides>
  <Notes>11</Notes>
  <HiddenSlides>0</HiddenSlides>
  <MMClips>0</MMClips>
  <ScaleCrop>false</ScaleCrop>
  <HeadingPairs>
    <vt:vector size="4" baseType="variant">
      <vt:variant>
        <vt:lpstr>Tema</vt:lpstr>
      </vt:variant>
      <vt:variant>
        <vt:i4>1</vt:i4>
      </vt:variant>
      <vt:variant>
        <vt:lpstr>Slayt Başlıkları</vt:lpstr>
      </vt:variant>
      <vt:variant>
        <vt:i4>105</vt:i4>
      </vt:variant>
    </vt:vector>
  </HeadingPairs>
  <TitlesOfParts>
    <vt:vector size="106" baseType="lpstr">
      <vt:lpstr>Ofis Teması</vt:lpstr>
      <vt:lpstr>COĞRAFYA-9</vt:lpstr>
      <vt:lpstr>HARİTA BİLGİSİ</vt:lpstr>
      <vt:lpstr>HARİTA HATALARINI AZALTMAK  MÜMKÜN MÜDÜR?</vt:lpstr>
      <vt:lpstr>          Haritalarda oluşan  hataları en aza       indirgemek amacıyla geliştirilen harita       çizim yöntemlerine projeksiyon yöntemleri adı verilir.       </vt:lpstr>
      <vt:lpstr>Slayt 5</vt:lpstr>
      <vt:lpstr>         -Bu projeksiyonda açı korunur.  -Dünyanın tamamı bu projeksiyonla gösterilebilir. -Ekvator  ve çevresini göstermek için uygundur. kutuplara doğru bozulmalar artar. -Deniz ve hava ulaşımında kullanılır.       </vt:lpstr>
      <vt:lpstr>Slayt 7</vt:lpstr>
      <vt:lpstr>Slayt 8</vt:lpstr>
      <vt:lpstr>Slayt 9</vt:lpstr>
      <vt:lpstr>Slayt 10</vt:lpstr>
      <vt:lpstr>         - Bu projeksiyon alan korunurken şekil bozulmaları artar. - Orta enlemlerin gösterilmesi için uygundur. -Ekvator ve kutuplara doğru bozulmalar artar - Ülke haritaları ile teknik ayrıntı isteyen   haritalar bu projeksiyonla çizilir.        </vt:lpstr>
      <vt:lpstr>Slayt 12</vt:lpstr>
      <vt:lpstr>Slayt 13</vt:lpstr>
      <vt:lpstr>         -Bu projeksiyonla açı korunur.  -Daha çok dar alanların gösterilmesinde ve büyük ölçekli haritaların çiziminde kullanılır. -Bozulmaların en fazla görüldüğü projeksiyondur. -Kutuplar ve çevresinin gösterilmesinde   tercih edilir.       </vt:lpstr>
      <vt:lpstr>Slayt 15</vt:lpstr>
      <vt:lpstr>Slayt 16</vt:lpstr>
      <vt:lpstr>Slayt 17</vt:lpstr>
      <vt:lpstr>Slayt 18</vt:lpstr>
      <vt:lpstr>HARİTA UNSURLARI NELERDİR?</vt:lpstr>
      <vt:lpstr>Slayt 20</vt:lpstr>
      <vt:lpstr>                </vt:lpstr>
      <vt:lpstr>Slayt 22</vt:lpstr>
      <vt:lpstr>Slayt 23</vt:lpstr>
      <vt:lpstr>Slayt 24</vt:lpstr>
      <vt:lpstr>Slayt 25</vt:lpstr>
      <vt:lpstr>Slayt 26</vt:lpstr>
      <vt:lpstr>Slayt 27</vt:lpstr>
      <vt:lpstr>HARİTA ÇEŞİTLERİ NELERDİR?</vt:lpstr>
      <vt:lpstr>                   </vt:lpstr>
      <vt:lpstr>       Genel haritalar belirli bir lokasyona odaklı olarak çizilir ve referans haritalar olarak da adlandırılır.  Genel haritalar üzerinde hem doğal hem de beşerî unsurlara ait özellikler birlikte gösterilebilir.       </vt:lpstr>
      <vt:lpstr>        Genel haritalar toplumun her kesimi tarafından kullanılabilen haritalardır.  Herhangi bir konu hakkında genel bir bilgi vermek amacıyla hazırlanır.    </vt:lpstr>
      <vt:lpstr>        Genel Haritalarda harita üzerinde yer alan tüm veriler aynı öneme sahiptir. Fiziki haritalar,topografya haritaları,siyasi haritalar ve atlas haritaları  genel haritalar içerisinde yer alır.     </vt:lpstr>
      <vt:lpstr>Slayt 33</vt:lpstr>
      <vt:lpstr>Slayt 34</vt:lpstr>
      <vt:lpstr>Slayt 35</vt:lpstr>
      <vt:lpstr>Slayt 36</vt:lpstr>
      <vt:lpstr>Slayt 37</vt:lpstr>
      <vt:lpstr>Slayt 38</vt:lpstr>
      <vt:lpstr>        Belirli bir konuya yönelik olarak çizilen haritalara tematik harita denir. Genel haritalarda lokasyon ön plana çıkarken tematik haritalar belirli bir konuya odaklı olarak çizilir.       </vt:lpstr>
      <vt:lpstr>        Belirli bir konuda, o konunun uzmanı tarafından hazırlanan haritalardır.       </vt:lpstr>
      <vt:lpstr>Slayt 41</vt:lpstr>
      <vt:lpstr>         Tematik haritalar ise topoğrafik altlık harita üzerine o bölge ile ilgili mekânsal verilerin (jeoloji, maden, ulaşım, sıcaklık, basınç, denizcilik, turizm vb.) aktarılmasıyla oluşan haritalardır.       </vt:lpstr>
      <vt:lpstr>Slayt 43</vt:lpstr>
      <vt:lpstr>Slayt 44</vt:lpstr>
      <vt:lpstr>Slayt 45</vt:lpstr>
      <vt:lpstr>Slayt 46</vt:lpstr>
      <vt:lpstr>ÖLÇEK NEDİR?</vt:lpstr>
      <vt:lpstr>Slayt 48</vt:lpstr>
      <vt:lpstr>Slayt 49</vt:lpstr>
      <vt:lpstr>Slayt 50</vt:lpstr>
      <vt:lpstr>                  </vt:lpstr>
      <vt:lpstr>                  </vt:lpstr>
      <vt:lpstr>                  </vt:lpstr>
      <vt:lpstr>                   </vt:lpstr>
      <vt:lpstr>           BÜYÜK ÖLÇEKLİ HARİTALAR: 1/20.000’e kadar olan Plan 1/20.000 ile 1 /200.000 arası Topografya Haritaları            </vt:lpstr>
      <vt:lpstr>Slayt 56</vt:lpstr>
      <vt:lpstr>Slayt 57</vt:lpstr>
      <vt:lpstr>Slayt 58</vt:lpstr>
      <vt:lpstr>Slayt 59</vt:lpstr>
      <vt:lpstr>Slayt 60</vt:lpstr>
      <vt:lpstr>Slayt 61</vt:lpstr>
      <vt:lpstr>Slayt 62</vt:lpstr>
      <vt:lpstr>Slayt 63</vt:lpstr>
      <vt:lpstr>Slayt 64</vt:lpstr>
      <vt:lpstr>Slayt 65</vt:lpstr>
      <vt:lpstr>Slayt 66</vt:lpstr>
      <vt:lpstr>Slayt 67</vt:lpstr>
      <vt:lpstr>Slayt 68</vt:lpstr>
      <vt:lpstr>Slayt 69</vt:lpstr>
      <vt:lpstr>Slayt 70</vt:lpstr>
      <vt:lpstr>Slayt 71</vt:lpstr>
      <vt:lpstr>Slayt 72</vt:lpstr>
      <vt:lpstr>Slayt 73</vt:lpstr>
      <vt:lpstr>Slayt 74</vt:lpstr>
      <vt:lpstr>Slayt 75</vt:lpstr>
      <vt:lpstr>                   </vt:lpstr>
      <vt:lpstr>Slayt 77</vt:lpstr>
      <vt:lpstr>HARİTALARDA HANGİ HESAPLAMALAR YAPILABİLİR?</vt:lpstr>
      <vt:lpstr>KUŞ UÇUŞU UZAKLIK  NASIL BULUNUR?</vt:lpstr>
      <vt:lpstr>          </vt:lpstr>
      <vt:lpstr>          </vt:lpstr>
      <vt:lpstr>          </vt:lpstr>
      <vt:lpstr>          </vt:lpstr>
      <vt:lpstr>          </vt:lpstr>
      <vt:lpstr>          </vt:lpstr>
      <vt:lpstr>ÇİZGİ ÖLÇEK KESİR ÖLÇEĞE  NASIL DÖNÜŞTÜRÜLÜR?</vt:lpstr>
      <vt:lpstr>          </vt:lpstr>
      <vt:lpstr>          </vt:lpstr>
      <vt:lpstr>HARİTALARDA UZUNLUK HESAPLAMLARI NASIL YAPILIR?</vt:lpstr>
      <vt:lpstr>          </vt:lpstr>
      <vt:lpstr>          </vt:lpstr>
      <vt:lpstr>          </vt:lpstr>
      <vt:lpstr>          </vt:lpstr>
      <vt:lpstr>          </vt:lpstr>
      <vt:lpstr>          </vt:lpstr>
      <vt:lpstr>          </vt:lpstr>
      <vt:lpstr>          </vt:lpstr>
      <vt:lpstr>          </vt:lpstr>
      <vt:lpstr>          </vt:lpstr>
      <vt:lpstr>          </vt:lpstr>
      <vt:lpstr>          </vt:lpstr>
      <vt:lpstr>          </vt:lpstr>
      <vt:lpstr>          </vt:lpstr>
      <vt:lpstr>                   </vt:lpstr>
      <vt:lpstr>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PC</dc:creator>
  <cp:lastModifiedBy>PC</cp:lastModifiedBy>
  <cp:revision>802</cp:revision>
  <dcterms:created xsi:type="dcterms:W3CDTF">2015-09-21T22:31:35Z</dcterms:created>
  <dcterms:modified xsi:type="dcterms:W3CDTF">2021-01-06T22:27:19Z</dcterms:modified>
</cp:coreProperties>
</file>