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591" r:id="rId2"/>
    <p:sldId id="592" r:id="rId3"/>
    <p:sldId id="686" r:id="rId4"/>
    <p:sldId id="504" r:id="rId5"/>
    <p:sldId id="692" r:id="rId6"/>
    <p:sldId id="524" r:id="rId7"/>
    <p:sldId id="691" r:id="rId8"/>
    <p:sldId id="638" r:id="rId9"/>
    <p:sldId id="544" r:id="rId10"/>
    <p:sldId id="543" r:id="rId11"/>
    <p:sldId id="639" r:id="rId12"/>
    <p:sldId id="694" r:id="rId13"/>
    <p:sldId id="540" r:id="rId14"/>
    <p:sldId id="542" r:id="rId15"/>
    <p:sldId id="605" r:id="rId16"/>
    <p:sldId id="612" r:id="rId17"/>
    <p:sldId id="640" r:id="rId18"/>
    <p:sldId id="541" r:id="rId19"/>
    <p:sldId id="600" r:id="rId20"/>
    <p:sldId id="580" r:id="rId21"/>
    <p:sldId id="637" r:id="rId22"/>
    <p:sldId id="527" r:id="rId23"/>
    <p:sldId id="529" r:id="rId24"/>
    <p:sldId id="693" r:id="rId25"/>
    <p:sldId id="528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611" r:id="rId36"/>
    <p:sldId id="642" r:id="rId37"/>
    <p:sldId id="557" r:id="rId38"/>
    <p:sldId id="589" r:id="rId39"/>
    <p:sldId id="556" r:id="rId40"/>
    <p:sldId id="687" r:id="rId41"/>
    <p:sldId id="585" r:id="rId42"/>
    <p:sldId id="688" r:id="rId43"/>
    <p:sldId id="586" r:id="rId44"/>
    <p:sldId id="649" r:id="rId45"/>
    <p:sldId id="650" r:id="rId46"/>
    <p:sldId id="651" r:id="rId47"/>
    <p:sldId id="652" r:id="rId48"/>
    <p:sldId id="545" r:id="rId49"/>
    <p:sldId id="546" r:id="rId50"/>
    <p:sldId id="547" r:id="rId51"/>
    <p:sldId id="548" r:id="rId52"/>
    <p:sldId id="653" r:id="rId53"/>
    <p:sldId id="654" r:id="rId54"/>
    <p:sldId id="615" r:id="rId55"/>
    <p:sldId id="617" r:id="rId56"/>
    <p:sldId id="699" r:id="rId57"/>
    <p:sldId id="643" r:id="rId58"/>
    <p:sldId id="655" r:id="rId59"/>
    <p:sldId id="656" r:id="rId60"/>
    <p:sldId id="658" r:id="rId61"/>
    <p:sldId id="659" r:id="rId62"/>
    <p:sldId id="660" r:id="rId63"/>
    <p:sldId id="662" r:id="rId64"/>
    <p:sldId id="663" r:id="rId65"/>
    <p:sldId id="664" r:id="rId66"/>
    <p:sldId id="665" r:id="rId67"/>
    <p:sldId id="668" r:id="rId68"/>
    <p:sldId id="669" r:id="rId69"/>
    <p:sldId id="644" r:id="rId70"/>
    <p:sldId id="671" r:id="rId71"/>
    <p:sldId id="672" r:id="rId72"/>
    <p:sldId id="675" r:id="rId73"/>
    <p:sldId id="677" r:id="rId74"/>
    <p:sldId id="689" r:id="rId75"/>
    <p:sldId id="618" r:id="rId76"/>
    <p:sldId id="619" r:id="rId77"/>
    <p:sldId id="596" r:id="rId78"/>
    <p:sldId id="700" r:id="rId7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>
        <p:scale>
          <a:sx n="70" d="100"/>
          <a:sy n="70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58</a:t>
            </a:fld>
            <a:endParaRPr lang="tr-T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60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61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62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63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64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65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66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67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68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69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70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71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72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73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74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75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76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77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78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rafyasever.com/?Syf=5&amp;Id=13576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064896" cy="5328592"/>
          </a:xfrm>
        </p:spPr>
        <p:txBody>
          <a:bodyPr>
            <a:normAutofit fontScale="90000"/>
          </a:bodyPr>
          <a:lstStyle/>
          <a:p>
            <a:pPr indent="432000" algn="just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>Doğu-batı genişliği fazla olan ülkeler, birden fazla </a:t>
            </a:r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>ulusal saat </a:t>
            </a:r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>kullanırken ; (ABD, Rusya, Kanada ve Avustralya) doğu-batı genişliği fazla olmayan ülkeler tek ulusal kullanır. (Türkiye, Yunanistan, İtalya ve Şili) </a:t>
            </a:r>
            <a:r>
              <a:rPr lang="tr-TR" sz="2900" i="1" dirty="0" smtClean="0">
                <a:solidFill>
                  <a:schemeClr val="bg1"/>
                </a:solidFill>
              </a:rPr>
              <a:t/>
            </a:r>
            <a:br>
              <a:rPr lang="tr-TR" sz="2900" i="1" dirty="0" smtClean="0">
                <a:solidFill>
                  <a:schemeClr val="bg1"/>
                </a:solidFill>
              </a:rPr>
            </a:br>
            <a:r>
              <a:rPr lang="tr-TR" sz="3100" i="1" dirty="0" smtClean="0">
                <a:solidFill>
                  <a:schemeClr val="bg1"/>
                </a:solidFill>
              </a:rPr>
              <a:t/>
            </a:r>
            <a:br>
              <a:rPr lang="tr-TR" sz="3100" i="1" dirty="0" smtClean="0">
                <a:solidFill>
                  <a:schemeClr val="bg1"/>
                </a:solidFill>
              </a:rPr>
            </a:br>
            <a:r>
              <a:rPr lang="tr-TR" sz="3100" i="1" dirty="0" smtClean="0">
                <a:solidFill>
                  <a:schemeClr val="bg1"/>
                </a:solidFill>
              </a:rPr>
              <a:t/>
            </a:r>
            <a:br>
              <a:rPr lang="tr-TR" sz="31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6" name="Picture 2" descr="TİME ZONES PNG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6264696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7262048" cy="6048672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323528" y="188640"/>
            <a:ext cx="8640960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K.Amerika’da kullanılan saat dilimleri</a:t>
            </a:r>
            <a:endParaRPr lang="tr-TR" sz="20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ULUSLARARASI SAAT DİLİMLERİ UYGULAMASI NASILDIR?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992888" cy="583264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i="1" dirty="0" smtClean="0">
                <a:solidFill>
                  <a:schemeClr val="bg1"/>
                </a:solidFill>
              </a:rPr>
              <a:t/>
            </a:r>
            <a:br>
              <a:rPr lang="tr-TR" sz="31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Uluslararası ilişkilerin sağlıklı yürütülebilmesi için uluslararası saat dilimleri belirlenmiştir.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Dünya üzerinde 24 saat dilimi bulunmaktadır.</a:t>
            </a: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22530" name="Picture 2" descr="TİME ZONES PNG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7992888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9145016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Türkiye 2.ve 3.saat dilimleri arasında yer almaktadır.</a:t>
            </a: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99330" name="Picture 2" descr="uluslararası saat dilimleri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6696744" cy="3240360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-4429000" y="1052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/>
              <a:t>gibi.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51520" y="5661248"/>
            <a:ext cx="8640960" cy="49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Ülkemiz 3.saat dilimini (+3 GMT) kullanmaktadır.(2016’da sabitlendi)</a:t>
            </a:r>
            <a:endParaRPr lang="tr-TR" sz="20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Ders Kitabı Sayfa 57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TARİH DEĞİŞTİRME ÇİZGİSİ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5472608" cy="518457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-180° meridyeni Doğu ve Batı meridyenlerinin çakıştığı meridyendir.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-Doğusu ile batısı arasında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1 günlük zaman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farkı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vardır.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-Ada ülkelerin sınırlarını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takip ettiği için zikzaklı bir uzanışa sahiptir. </a:t>
            </a: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" name="7 Resim" descr="Untitled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340768"/>
            <a:ext cx="3565050" cy="3543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85698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ağ Ok"/>
          <p:cNvSpPr/>
          <p:nvPr/>
        </p:nvSpPr>
        <p:spPr>
          <a:xfrm>
            <a:off x="4427984" y="476672"/>
            <a:ext cx="27363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1.Gün Geri</a:t>
            </a:r>
            <a:endParaRPr lang="tr-TR" dirty="0">
              <a:latin typeface="Bahnschrift Light" pitchFamily="34" charset="0"/>
            </a:endParaRPr>
          </a:p>
        </p:txBody>
      </p:sp>
      <p:sp>
        <p:nvSpPr>
          <p:cNvPr id="4" name="3 Sağ Ok"/>
          <p:cNvSpPr/>
          <p:nvPr/>
        </p:nvSpPr>
        <p:spPr>
          <a:xfrm flipH="1">
            <a:off x="1187624" y="476672"/>
            <a:ext cx="27363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 1 Gün İleri</a:t>
            </a:r>
            <a:endParaRPr lang="tr-TR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YEREL SAATLER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COĞRAFİ KONUM\tdçizgi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338" y="119063"/>
            <a:ext cx="6791325" cy="6619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YEREL SAAT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PROBLEMLERİ NASIL ÇÖZÜLÜR?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4680520" cy="583264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>  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YÖNTEM ;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-Boylam farkı bulunur.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-Boylam farkı zaman farkına dönüştürülür.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-Zaman farkı verilen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saate eklenir ya da çıkarılır.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6018" name="Picture 2" descr="C:\Users\PC\Desktop\SUNUM HAZIRLIK DEPO\COĞRAFİ KONUM\gr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4081062" cy="3957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352928" cy="583264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>   ÖNEMLİ HUSUSLAR ;</a:t>
            </a:r>
            <a:b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- İki meridyen arasında 4 dakikalık zaman farkı vardır.</a:t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-Aynı meridyen üzerindeki noktalarda yerel saat aynıdır.</a:t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-Doğuda yerel saat daima ileridir.</a:t>
            </a:r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7042" name="Picture 2" descr="C:\Users\PC\Desktop\SUNUM HAZIRLIK DEPO\COĞRAFİ KONUM\globe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5832648" cy="3362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5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208912" cy="554461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BOYLAM FARKI NASIL BULUNUR?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Boylamlar aynı yarımkürede ise çıkarma işlemi;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farklı yarım kürelerde ise toplama işlemi yapılır.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i="1" dirty="0" smtClean="0">
                <a:solidFill>
                  <a:schemeClr val="bg1"/>
                </a:solidFill>
              </a:rPr>
              <a:t/>
            </a:r>
            <a:br>
              <a:rPr lang="tr-TR" sz="31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7776864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3568" y="6167228"/>
            <a:ext cx="84604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Görsel:Mehmet Ali Ercan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8208912" cy="5328592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       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ZAMAN  FARKI NASIL BULUNUR?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Boylam farkı 4 ile çarpılarak zaman farkı dakika olarak elde edilir.</a:t>
            </a: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7704856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3568" y="6167228"/>
            <a:ext cx="84604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Görsel:Mehmet Ali Ercan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992888" cy="554461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                   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SAAT KAÇ?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 Yerel saati istenilen yer ; yerel saati belirtilen noktanın doğusunda ise zaman farkı eklenir.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763284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3568" y="6167228"/>
            <a:ext cx="84604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  Görsel:Mehmet Ali Ercan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992888" cy="554461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                      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SAAT KAÇ?</a:t>
            </a: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> </a:t>
            </a: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Yerel saati istenilen yer ; yerel saati belirtilen noktanın batısında ise zaman farkı çıkarılır.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763284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3568" y="6167228"/>
            <a:ext cx="84604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 Görsel:Mehmet Ali Ercan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99592" y="1556792"/>
            <a:ext cx="741682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SORU: 15 ° D boylamında yer alan A merkezinde  yerel saat 15:00 iken 90 ° D boylamında yer alan B merkezinde yerel saat kaçtır?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YEREL SAAT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dirty="0" smtClean="0">
                <a:latin typeface="Bahnschrift Light" pitchFamily="34" charset="0"/>
              </a:rPr>
              <a:t> </a:t>
            </a:r>
            <a:r>
              <a:rPr lang="tr-TR" sz="3200" b="1" dirty="0" smtClean="0">
                <a:latin typeface="Bahnschrift Light" pitchFamily="34" charset="0"/>
              </a:rPr>
              <a:t/>
            </a:r>
            <a:br>
              <a:rPr lang="tr-TR" sz="3200" b="1" dirty="0" smtClean="0">
                <a:latin typeface="Bahnschrift Light" pitchFamily="34" charset="0"/>
              </a:rPr>
            </a:b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cxnSp>
        <p:nvCxnSpPr>
          <p:cNvPr id="9" name="8 Düz Bağlayıcı"/>
          <p:cNvCxnSpPr/>
          <p:nvPr/>
        </p:nvCxnSpPr>
        <p:spPr>
          <a:xfrm>
            <a:off x="1619672" y="1772816"/>
            <a:ext cx="0" cy="28083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4139952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>
            <a:off x="2843808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267744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 °D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35896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90 °D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331640" y="1196752"/>
            <a:ext cx="7200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0 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39752" y="4653136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15:00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35896" y="4725144"/>
            <a:ext cx="7920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   ?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076056" y="170080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90 – 15 =  75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932040" y="242088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75 x 4  = 300 dk.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860032" y="1052736"/>
            <a:ext cx="31683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076056" y="3284984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300 /60 = 5 saat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076056" y="3815108"/>
            <a:ext cx="331236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15:00 + 5:00 =20:00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99592" y="1774558"/>
            <a:ext cx="741682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SORU: 35 ° B boylamında yer alan A merkezinde  yerel saat 10:00 iken 80 ° D boylamında yer alan B merkezinde yerel saat kaçtır?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dirty="0" smtClean="0">
                <a:latin typeface="Bahnschrift Light" pitchFamily="34" charset="0"/>
              </a:rPr>
              <a:t> </a:t>
            </a:r>
            <a:r>
              <a:rPr lang="tr-TR" sz="3200" b="1" dirty="0" smtClean="0">
                <a:latin typeface="Bahnschrift Light" pitchFamily="34" charset="0"/>
              </a:rPr>
              <a:t/>
            </a:r>
            <a:br>
              <a:rPr lang="tr-TR" sz="3200" b="1" dirty="0" smtClean="0">
                <a:latin typeface="Bahnschrift Light" pitchFamily="34" charset="0"/>
              </a:rPr>
            </a:b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cxnSp>
        <p:nvCxnSpPr>
          <p:cNvPr id="9" name="8 Düz Bağlayıcı"/>
          <p:cNvCxnSpPr/>
          <p:nvPr/>
        </p:nvCxnSpPr>
        <p:spPr>
          <a:xfrm>
            <a:off x="2771800" y="1772816"/>
            <a:ext cx="0" cy="28083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4139952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>
            <a:off x="1475656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971600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35 °B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35896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80 °D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827584" y="4581128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10:00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35896" y="4725144"/>
            <a:ext cx="7920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   ?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076056" y="170080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80 + 35 =  115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932040" y="2420888"/>
            <a:ext cx="38884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115 x 4  = 460 dk.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860032" y="1052736"/>
            <a:ext cx="31683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076056" y="3284984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460 /60 = 7.40 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004048" y="3933056"/>
            <a:ext cx="3384376" cy="154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10:00 + 7:40 =17:40 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699792" y="919753"/>
            <a:ext cx="4956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0 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27584" y="1628800"/>
            <a:ext cx="7344816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SORU: 35 ° D  boylamında yer alan A merkezinde  yerel saat 19:30 iken 15 ° B boylamında yer alan B merkezinde yerel saat kaçtır?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dirty="0" smtClean="0">
                <a:latin typeface="Bahnschrift Light" pitchFamily="34" charset="0"/>
              </a:rPr>
              <a:t> </a:t>
            </a:r>
            <a:r>
              <a:rPr lang="tr-TR" sz="3200" b="1" dirty="0" smtClean="0">
                <a:latin typeface="Bahnschrift Light" pitchFamily="34" charset="0"/>
              </a:rPr>
              <a:t/>
            </a:r>
            <a:br>
              <a:rPr lang="tr-TR" sz="3200" b="1" dirty="0" smtClean="0">
                <a:latin typeface="Bahnschrift Light" pitchFamily="34" charset="0"/>
              </a:rPr>
            </a:b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cxnSp>
        <p:nvCxnSpPr>
          <p:cNvPr id="9" name="8 Düz Bağlayıcı"/>
          <p:cNvCxnSpPr/>
          <p:nvPr/>
        </p:nvCxnSpPr>
        <p:spPr>
          <a:xfrm>
            <a:off x="2771800" y="1772816"/>
            <a:ext cx="0" cy="28083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4139952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>
            <a:off x="1475656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971600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 °B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35896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35 °D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635896" y="4653136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19:30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899592" y="4725144"/>
            <a:ext cx="7920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   ?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076056" y="170080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 + 35 =  50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932040" y="2420888"/>
            <a:ext cx="367240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50 x 4  = 200 dk.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860032" y="1052736"/>
            <a:ext cx="31683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076056" y="3284984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200 /60 = 3:20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004048" y="3933056"/>
            <a:ext cx="3384376" cy="154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19:30 - 3:20 =16:10 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699792" y="919753"/>
            <a:ext cx="4956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0 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889248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1520" y="18864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Ders Kitabı Sayfa 55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UFUK DÜZLEMİ SORULARI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 NASIL ÇÖZÜLÜR?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208912" cy="554461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   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>    GÜNEŞİN UFUKTAKİ KONUMU</a:t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900" i="1" dirty="0" smtClean="0">
                <a:solidFill>
                  <a:schemeClr val="bg1"/>
                </a:solidFill>
              </a:rPr>
              <a:t/>
            </a:r>
            <a:br>
              <a:rPr lang="tr-TR" sz="49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1-Vmdep2JYNe24ClU8_oksyQ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08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0" y="-1395535"/>
            <a:ext cx="8064896" cy="780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3000" dirty="0" smtClean="0">
                <a:solidFill>
                  <a:schemeClr val="bg1"/>
                </a:solidFill>
                <a:latin typeface="Bahnschrift Light" pitchFamily="34" charset="0"/>
              </a:rPr>
              <a:t>Ufuk düzlemi sorularında günlük harekete bağlı olarak düzlemdeki turunu ilk tamamlayan merkez en doğuda yer alan merkezdir.</a:t>
            </a:r>
          </a:p>
          <a:p>
            <a:pPr algn="just">
              <a:lnSpc>
                <a:spcPct val="150000"/>
              </a:lnSpc>
            </a:pPr>
            <a:r>
              <a:rPr lang="tr-TR" sz="3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Light" pitchFamily="34" charset="0"/>
              </a:rPr>
              <a:t>! Batmaya en yakın olan merkez en doğudadır.</a:t>
            </a: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r>
              <a:rPr lang="tr-T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                 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6984776" cy="504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4320480" cy="47525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rgbClr val="FF0000"/>
                </a:solidFill>
              </a:rPr>
              <a:t/>
            </a:r>
            <a:br>
              <a:rPr lang="tr-TR" sz="4000" i="1" dirty="0" smtClean="0">
                <a:solidFill>
                  <a:srgbClr val="FF0000"/>
                </a:solidFill>
              </a:rPr>
            </a:br>
            <a:r>
              <a:rPr lang="tr-TR" sz="4000" dirty="0" smtClean="0">
                <a:latin typeface="Bahnschrift Light" pitchFamily="34" charset="0"/>
              </a:rPr>
              <a:t>YEREL SAAT </a:t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3600" dirty="0" smtClean="0">
                <a:latin typeface="Bahnschrift Light" pitchFamily="34" charset="0"/>
              </a:rPr>
              <a:t>Yeryüzündeki herhangi bir noktada güneşin en tepede olduğu,gölge boyunun en kısa olduğu ana öğle vakti denir ve saat 12:00 kabul edilir.</a:t>
            </a:r>
            <a:r>
              <a:rPr lang="tr-TR" sz="3600" i="1" dirty="0" smtClean="0">
                <a:solidFill>
                  <a:srgbClr val="FF0000"/>
                </a:solidFill>
              </a:rPr>
              <a:t/>
            </a:r>
            <a:br>
              <a:rPr lang="tr-TR" sz="3600" i="1" dirty="0" smtClean="0">
                <a:solidFill>
                  <a:srgbClr val="FF0000"/>
                </a:solidFill>
              </a:rPr>
            </a:br>
            <a:r>
              <a:rPr lang="tr-TR" sz="3600" i="1" dirty="0" smtClean="0">
                <a:solidFill>
                  <a:srgbClr val="FF0000"/>
                </a:solidFill>
              </a:rPr>
              <a:t/>
            </a:r>
            <a:br>
              <a:rPr lang="tr-TR" sz="3600" i="1" dirty="0" smtClean="0">
                <a:solidFill>
                  <a:srgbClr val="FF0000"/>
                </a:solidFill>
              </a:rPr>
            </a:br>
            <a:r>
              <a:rPr lang="tr-TR" sz="3200" i="1" dirty="0" smtClean="0">
                <a:solidFill>
                  <a:srgbClr val="FF0000"/>
                </a:solidFill>
              </a:rPr>
              <a:t/>
            </a:r>
            <a:br>
              <a:rPr lang="tr-TR" sz="3200" i="1" dirty="0" smtClean="0">
                <a:solidFill>
                  <a:srgbClr val="FF0000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SAAT DİLİMLERİ NASIL TESPİT EDİLİR?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39552" y="1022539"/>
            <a:ext cx="80648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Herhangi bir boylamın hangi saat diliminde yer aldığını bulmak için ; 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*Verilen boylam derecesi 15’e bölünür. 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*Bölümden kalan 8 ve daha büyük bir sayı ise bölüme 1 eklenir. </a:t>
            </a:r>
          </a:p>
          <a:p>
            <a:pPr algn="just"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*Verilen boylam doğu boylamı ise (+) ; batı boylamı ise (-) saat dilimi olarak ifade edilir.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5576" y="-1341384"/>
            <a:ext cx="7704856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3000" dirty="0" smtClean="0">
                <a:solidFill>
                  <a:schemeClr val="bg1"/>
                </a:solidFill>
                <a:latin typeface="Bahnschrift Light" pitchFamily="34" charset="0"/>
              </a:rPr>
              <a:t>SORU: 160 °D ve 77 °D boylamları hangi saat diliminde yer almaktadır?</a:t>
            </a: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r>
              <a:rPr lang="tr-T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                 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7544" y="2697887"/>
            <a:ext cx="8208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7824" y="2060848"/>
            <a:ext cx="1224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160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960403"/>
            <a:ext cx="8352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48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cxnSp>
        <p:nvCxnSpPr>
          <p:cNvPr id="9" name="8 Düz Bağlayıcı"/>
          <p:cNvCxnSpPr/>
          <p:nvPr/>
        </p:nvCxnSpPr>
        <p:spPr>
          <a:xfrm>
            <a:off x="4283968" y="2132856"/>
            <a:ext cx="0" cy="17281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H="1">
            <a:off x="4283968" y="2852936"/>
            <a:ext cx="1080120" cy="83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99992" y="2060848"/>
            <a:ext cx="720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644008" y="2852936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10 +1 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131840" y="2636912"/>
            <a:ext cx="1080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150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cxnSp>
        <p:nvCxnSpPr>
          <p:cNvPr id="17" name="16 Düz Bağlayıcı"/>
          <p:cNvCxnSpPr/>
          <p:nvPr/>
        </p:nvCxnSpPr>
        <p:spPr>
          <a:xfrm flipH="1">
            <a:off x="2699792" y="3429000"/>
            <a:ext cx="15121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H="1">
            <a:off x="2771800" y="3284984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Oval"/>
          <p:cNvSpPr/>
          <p:nvPr/>
        </p:nvSpPr>
        <p:spPr>
          <a:xfrm>
            <a:off x="3419872" y="35010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91880" y="3356992"/>
            <a:ext cx="864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10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99592" y="4581128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Kalan 8’den fazla,saat dilimi bölümün 1 fazlası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cxnSp>
        <p:nvCxnSpPr>
          <p:cNvPr id="32" name="31 Dirsek Bağlayıcısı"/>
          <p:cNvCxnSpPr/>
          <p:nvPr/>
        </p:nvCxnSpPr>
        <p:spPr>
          <a:xfrm rot="16200000" flipH="1">
            <a:off x="3635896" y="4293096"/>
            <a:ext cx="864096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076056" y="4221088"/>
            <a:ext cx="2304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11.Saat  Dilimi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5" name="34 Dirsek Bağlayıcısı"/>
          <p:cNvCxnSpPr/>
          <p:nvPr/>
        </p:nvCxnSpPr>
        <p:spPr>
          <a:xfrm rot="16200000" flipH="1">
            <a:off x="5328084" y="3681028"/>
            <a:ext cx="648072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7544" y="2697887"/>
            <a:ext cx="8208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7824" y="2060848"/>
            <a:ext cx="1224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  77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960403"/>
            <a:ext cx="8352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48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cxnSp>
        <p:nvCxnSpPr>
          <p:cNvPr id="9" name="8 Düz Bağlayıcı"/>
          <p:cNvCxnSpPr/>
          <p:nvPr/>
        </p:nvCxnSpPr>
        <p:spPr>
          <a:xfrm>
            <a:off x="4283968" y="2132856"/>
            <a:ext cx="0" cy="17281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H="1">
            <a:off x="4283968" y="2852936"/>
            <a:ext cx="1080120" cy="83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499992" y="2060848"/>
            <a:ext cx="720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644008" y="2852936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5  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131840" y="2636912"/>
            <a:ext cx="1080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 75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cxnSp>
        <p:nvCxnSpPr>
          <p:cNvPr id="17" name="16 Düz Bağlayıcı"/>
          <p:cNvCxnSpPr/>
          <p:nvPr/>
        </p:nvCxnSpPr>
        <p:spPr>
          <a:xfrm flipH="1">
            <a:off x="2699792" y="3429000"/>
            <a:ext cx="15121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H="1">
            <a:off x="2771800" y="3284984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Oval"/>
          <p:cNvSpPr/>
          <p:nvPr/>
        </p:nvSpPr>
        <p:spPr>
          <a:xfrm>
            <a:off x="3419872" y="35010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91880" y="3356992"/>
            <a:ext cx="864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2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99592" y="4941168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Kalan 8’den az,saat dilimi bölümün aynısı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2" name="31 Dirsek Bağlayıcısı"/>
          <p:cNvCxnSpPr/>
          <p:nvPr/>
        </p:nvCxnSpPr>
        <p:spPr>
          <a:xfrm rot="16200000" flipH="1">
            <a:off x="3635896" y="4293096"/>
            <a:ext cx="864096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076056" y="4221088"/>
            <a:ext cx="2304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5.Saat  Dilimi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5" name="34 Dirsek Bağlayıcısı"/>
          <p:cNvCxnSpPr/>
          <p:nvPr/>
        </p:nvCxnSpPr>
        <p:spPr>
          <a:xfrm rot="16200000" flipH="1">
            <a:off x="4752020" y="3681028"/>
            <a:ext cx="648072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5576" y="-1341384"/>
            <a:ext cx="7704856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3000" dirty="0" smtClean="0">
                <a:solidFill>
                  <a:schemeClr val="bg1"/>
                </a:solidFill>
                <a:latin typeface="Bahnschrift Light" pitchFamily="34" charset="0"/>
              </a:rPr>
              <a:t>SORU: 69 °B ve 155 °B boylamları hangi saat diliminde yer almaktadır?</a:t>
            </a:r>
          </a:p>
          <a:p>
            <a:pPr algn="just"/>
            <a:endParaRPr lang="tr-TR" sz="30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/>
            <a:r>
              <a:rPr lang="tr-T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                 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7544" y="2697887"/>
            <a:ext cx="8208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7824" y="2060848"/>
            <a:ext cx="1224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155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960403"/>
            <a:ext cx="8352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48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cxnSp>
        <p:nvCxnSpPr>
          <p:cNvPr id="9" name="8 Düz Bağlayıcı"/>
          <p:cNvCxnSpPr/>
          <p:nvPr/>
        </p:nvCxnSpPr>
        <p:spPr>
          <a:xfrm>
            <a:off x="4283968" y="2132856"/>
            <a:ext cx="0" cy="17281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H="1">
            <a:off x="4283968" y="2852936"/>
            <a:ext cx="1080120" cy="83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44008" y="2060848"/>
            <a:ext cx="720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9992" y="2852936"/>
            <a:ext cx="1584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-10 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131840" y="2636912"/>
            <a:ext cx="1080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150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cxnSp>
        <p:nvCxnSpPr>
          <p:cNvPr id="17" name="16 Düz Bağlayıcı"/>
          <p:cNvCxnSpPr/>
          <p:nvPr/>
        </p:nvCxnSpPr>
        <p:spPr>
          <a:xfrm flipH="1">
            <a:off x="2699792" y="3429000"/>
            <a:ext cx="15121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H="1">
            <a:off x="2771800" y="3284984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Oval"/>
          <p:cNvSpPr/>
          <p:nvPr/>
        </p:nvSpPr>
        <p:spPr>
          <a:xfrm>
            <a:off x="3419872" y="35010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91880" y="3356992"/>
            <a:ext cx="864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99592" y="4941168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Kalan 8’den az,saat dilimi bölümün aynısı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2" name="31 Dirsek Bağlayıcısı"/>
          <p:cNvCxnSpPr/>
          <p:nvPr/>
        </p:nvCxnSpPr>
        <p:spPr>
          <a:xfrm rot="16200000" flipH="1">
            <a:off x="3635896" y="4293096"/>
            <a:ext cx="864096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860032" y="4221088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-10.Saat  Dilimi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5" name="34 Dirsek Bağlayıcısı"/>
          <p:cNvCxnSpPr/>
          <p:nvPr/>
        </p:nvCxnSpPr>
        <p:spPr>
          <a:xfrm rot="16200000" flipH="1">
            <a:off x="5328084" y="3681028"/>
            <a:ext cx="648072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7544" y="2697887"/>
            <a:ext cx="820891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/>
              <a:t> </a:t>
            </a:r>
          </a:p>
          <a:p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87824" y="2107014"/>
            <a:ext cx="12241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  69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960403"/>
            <a:ext cx="83529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48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cxnSp>
        <p:nvCxnSpPr>
          <p:cNvPr id="9" name="8 Düz Bağlayıcı"/>
          <p:cNvCxnSpPr/>
          <p:nvPr/>
        </p:nvCxnSpPr>
        <p:spPr>
          <a:xfrm>
            <a:off x="4283968" y="2132856"/>
            <a:ext cx="0" cy="17281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H="1">
            <a:off x="4283968" y="2852936"/>
            <a:ext cx="1080120" cy="83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44008" y="2060848"/>
            <a:ext cx="720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9992" y="2852936"/>
            <a:ext cx="1584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- 4 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131840" y="2636912"/>
            <a:ext cx="1080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 60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cxnSp>
        <p:nvCxnSpPr>
          <p:cNvPr id="17" name="16 Düz Bağlayıcı"/>
          <p:cNvCxnSpPr/>
          <p:nvPr/>
        </p:nvCxnSpPr>
        <p:spPr>
          <a:xfrm flipH="1">
            <a:off x="2699792" y="3429000"/>
            <a:ext cx="15121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 flipH="1">
            <a:off x="2771800" y="3284984"/>
            <a:ext cx="21602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Oval"/>
          <p:cNvSpPr/>
          <p:nvPr/>
        </p:nvSpPr>
        <p:spPr>
          <a:xfrm>
            <a:off x="3419872" y="35010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491880" y="3356992"/>
            <a:ext cx="864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4800" dirty="0" smtClean="0">
                <a:solidFill>
                  <a:schemeClr val="bg1"/>
                </a:solidFill>
                <a:latin typeface="+mj-lt"/>
              </a:rPr>
              <a:t> 9</a:t>
            </a:r>
            <a:r>
              <a:rPr lang="tr-TR" sz="5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899592" y="4941168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Kalan 8’den fazla,saat dilimi bölümün 1 fazlası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2" name="31 Dirsek Bağlayıcısı"/>
          <p:cNvCxnSpPr/>
          <p:nvPr/>
        </p:nvCxnSpPr>
        <p:spPr>
          <a:xfrm rot="16200000" flipH="1">
            <a:off x="3635896" y="4293096"/>
            <a:ext cx="864096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860032" y="4221088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000" dirty="0" smtClean="0">
                <a:solidFill>
                  <a:schemeClr val="bg1"/>
                </a:solidFill>
                <a:latin typeface="+mj-lt"/>
              </a:rPr>
              <a:t>-5.Saat  Dilimi</a:t>
            </a:r>
            <a:endParaRPr lang="tr-TR" sz="3600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35" name="34 Dirsek Bağlayıcısı"/>
          <p:cNvCxnSpPr/>
          <p:nvPr/>
        </p:nvCxnSpPr>
        <p:spPr>
          <a:xfrm rot="16200000" flipH="1">
            <a:off x="5328084" y="3681028"/>
            <a:ext cx="648072" cy="43204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0" y="140441"/>
            <a:ext cx="784887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endParaRPr lang="tr-TR" sz="32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endParaRPr lang="tr-TR" sz="3200" dirty="0" smtClean="0">
              <a:solidFill>
                <a:schemeClr val="bg1"/>
              </a:solidFill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SORU: 45 ° D boylamında yer alan A merkezinde  tarih 22.10.2020 Çarşamba  ve yerel saat 22:00 iken 120 ° D boylamında yer alan B merkezinde tarih,gün ve saat kaçtır?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dirty="0" smtClean="0">
                <a:latin typeface="Bahnschrift Light" pitchFamily="34" charset="0"/>
              </a:rPr>
              <a:t> </a:t>
            </a:r>
            <a:r>
              <a:rPr lang="tr-TR" sz="3200" b="1" dirty="0" smtClean="0">
                <a:latin typeface="Bahnschrift Light" pitchFamily="34" charset="0"/>
              </a:rPr>
              <a:t/>
            </a:r>
            <a:br>
              <a:rPr lang="tr-TR" sz="3200" b="1" dirty="0" smtClean="0">
                <a:latin typeface="Bahnschrift Light" pitchFamily="34" charset="0"/>
              </a:rPr>
            </a:b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grpSp>
        <p:nvGrpSpPr>
          <p:cNvPr id="20" name="19 Grup"/>
          <p:cNvGrpSpPr/>
          <p:nvPr/>
        </p:nvGrpSpPr>
        <p:grpSpPr>
          <a:xfrm>
            <a:off x="971600" y="1412776"/>
            <a:ext cx="4032448" cy="4082390"/>
            <a:chOff x="1475656" y="1196752"/>
            <a:chExt cx="4032448" cy="4082390"/>
          </a:xfrm>
        </p:grpSpPr>
        <p:cxnSp>
          <p:nvCxnSpPr>
            <p:cNvPr id="9" name="8 Düz Bağlayıcı"/>
            <p:cNvCxnSpPr/>
            <p:nvPr/>
          </p:nvCxnSpPr>
          <p:spPr>
            <a:xfrm>
              <a:off x="1619672" y="1772816"/>
              <a:ext cx="0" cy="2808312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Düz Bağlayıcı"/>
            <p:cNvCxnSpPr/>
            <p:nvPr/>
          </p:nvCxnSpPr>
          <p:spPr>
            <a:xfrm>
              <a:off x="4139952" y="1772816"/>
              <a:ext cx="0" cy="2808312"/>
            </a:xfrm>
            <a:prstGeom prst="line">
              <a:avLst/>
            </a:pr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Düz Bağlayıcı"/>
            <p:cNvCxnSpPr/>
            <p:nvPr/>
          </p:nvCxnSpPr>
          <p:spPr>
            <a:xfrm>
              <a:off x="2843808" y="1772816"/>
              <a:ext cx="0" cy="2808312"/>
            </a:xfrm>
            <a:prstGeom prst="line">
              <a:avLst/>
            </a:pr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2267744" y="1196752"/>
              <a:ext cx="122413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600" dirty="0" smtClean="0">
                  <a:solidFill>
                    <a:schemeClr val="bg1"/>
                  </a:solidFill>
                  <a:latin typeface="Bahnschrift Light" pitchFamily="34" charset="0"/>
                </a:rPr>
                <a:t>45 °D</a:t>
              </a: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3635896" y="1196752"/>
              <a:ext cx="187220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600" dirty="0" smtClean="0">
                  <a:solidFill>
                    <a:schemeClr val="bg1"/>
                  </a:solidFill>
                  <a:latin typeface="Bahnschrift Light" pitchFamily="34" charset="0"/>
                </a:rPr>
                <a:t>120 °D</a:t>
              </a:r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1475656" y="1196752"/>
              <a:ext cx="72008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600" dirty="0" smtClean="0">
                  <a:solidFill>
                    <a:schemeClr val="bg1"/>
                  </a:solidFill>
                  <a:latin typeface="Bahnschrift Light" pitchFamily="34" charset="0"/>
                </a:rPr>
                <a:t>0 °</a:t>
              </a:r>
            </a:p>
          </p:txBody>
        </p:sp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2339752" y="4653136"/>
              <a:ext cx="122413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600" dirty="0" smtClean="0">
                  <a:solidFill>
                    <a:schemeClr val="bg1"/>
                  </a:solidFill>
                  <a:latin typeface="Bahnschrift Light" pitchFamily="34" charset="0"/>
                </a:rPr>
                <a:t>22:00</a:t>
              </a: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3635896" y="4725144"/>
              <a:ext cx="79208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600" dirty="0" smtClean="0">
                  <a:solidFill>
                    <a:schemeClr val="bg1"/>
                  </a:solidFill>
                  <a:latin typeface="Bahnschrift Light" pitchFamily="34" charset="0"/>
                </a:rPr>
                <a:t>    ?</a:t>
              </a:r>
            </a:p>
          </p:txBody>
        </p:sp>
      </p:grp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4644008" y="1772816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120 – 45 =  75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499992" y="2492896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75 x 4  = 300 dk.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860032" y="1052736"/>
            <a:ext cx="31683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572000" y="3212976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300 /60 = 5 saat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644008" y="3933056"/>
            <a:ext cx="48965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22:00 + 5:00 =27:00 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99592" y="620688"/>
            <a:ext cx="43204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22/10/2020 Çarşamba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644008" y="4725144"/>
            <a:ext cx="51125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27:00 = 24:00 + 3:00 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555776" y="5877272"/>
            <a:ext cx="59766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23/10/2020 Perşembe 03:00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C:\Users\PC\Desktop\COĞRAFİ KONUM\2258926_810x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1434739"/>
            <a:ext cx="777686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SORU: 21 Mart günü 15 ° D boylamında yer alan A merkezinde  08:15 de doğan güneş 45 ° D boylamında yer alan B merkezinde kaçta batar?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9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dirty="0" smtClean="0">
                <a:latin typeface="Bahnschrift Light" pitchFamily="34" charset="0"/>
              </a:rPr>
              <a:t> </a:t>
            </a:r>
            <a:r>
              <a:rPr lang="tr-TR" sz="3200" b="1" dirty="0" smtClean="0">
                <a:latin typeface="Bahnschrift Light" pitchFamily="34" charset="0"/>
              </a:rPr>
              <a:t/>
            </a:r>
            <a:br>
              <a:rPr lang="tr-TR" sz="3200" b="1" dirty="0" smtClean="0">
                <a:latin typeface="Bahnschrift Light" pitchFamily="34" charset="0"/>
              </a:rPr>
            </a:b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36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cxnSp>
        <p:nvCxnSpPr>
          <p:cNvPr id="9" name="8 Düz Bağlayıcı"/>
          <p:cNvCxnSpPr/>
          <p:nvPr/>
        </p:nvCxnSpPr>
        <p:spPr>
          <a:xfrm>
            <a:off x="1619672" y="1772816"/>
            <a:ext cx="0" cy="280831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Bağlayıcı"/>
          <p:cNvCxnSpPr/>
          <p:nvPr/>
        </p:nvCxnSpPr>
        <p:spPr>
          <a:xfrm>
            <a:off x="4139952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Düz Bağlayıcı"/>
          <p:cNvCxnSpPr/>
          <p:nvPr/>
        </p:nvCxnSpPr>
        <p:spPr>
          <a:xfrm>
            <a:off x="2843808" y="1772816"/>
            <a:ext cx="0" cy="2808312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267744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15 °D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35896" y="1196752"/>
            <a:ext cx="1224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45 °D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475656" y="1196752"/>
            <a:ext cx="7200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0 °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51720" y="4149080"/>
            <a:ext cx="14401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    </a:t>
            </a:r>
          </a:p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 08:15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076056" y="170080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 45 – 15 =  30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076056" y="2420888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30 x 4  = 120 dk.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860032" y="1052736"/>
            <a:ext cx="31683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600" u="sng" dirty="0" smtClean="0">
                <a:solidFill>
                  <a:schemeClr val="bg1"/>
                </a:solidFill>
                <a:latin typeface="Bahnschrift Light" pitchFamily="34" charset="0"/>
              </a:rPr>
              <a:t>ÇÖZÜM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076056" y="3284984"/>
            <a:ext cx="33843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120 /60 = 2 saat</a:t>
            </a: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644008" y="4149080"/>
            <a:ext cx="41399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08:15 - 2:00 =06:15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716016" y="5877272"/>
            <a:ext cx="38884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  <a:latin typeface="Bahnschrift Light" pitchFamily="34" charset="0"/>
              </a:rPr>
              <a:t>06:15+ 12:00=18:15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39552" y="5733256"/>
            <a:ext cx="41044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bg1"/>
                </a:solidFill>
                <a:latin typeface="Bahnschrift Light" pitchFamily="34" charset="0"/>
              </a:rPr>
              <a:t>21 Mart’ta gece gündüz eşitliği yaşanır.Güneş</a:t>
            </a:r>
          </a:p>
          <a:p>
            <a:pPr>
              <a:lnSpc>
                <a:spcPct val="150000"/>
              </a:lnSpc>
            </a:pPr>
            <a:r>
              <a:rPr lang="tr-TR" sz="1600" dirty="0" smtClean="0">
                <a:solidFill>
                  <a:schemeClr val="bg1"/>
                </a:solidFill>
                <a:latin typeface="Bahnschrift Light" pitchFamily="34" charset="0"/>
              </a:rPr>
              <a:t>doğduktan tam  12 saat sonra batacaktır.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grpSp>
        <p:nvGrpSpPr>
          <p:cNvPr id="20" name="19 Grup"/>
          <p:cNvGrpSpPr/>
          <p:nvPr/>
        </p:nvGrpSpPr>
        <p:grpSpPr>
          <a:xfrm>
            <a:off x="179512" y="2564904"/>
            <a:ext cx="3960440" cy="3548137"/>
            <a:chOff x="467544" y="2564904"/>
            <a:chExt cx="3960440" cy="3548137"/>
          </a:xfrm>
        </p:grpSpPr>
        <p:grpSp>
          <p:nvGrpSpPr>
            <p:cNvPr id="23" name="22 Grup"/>
            <p:cNvGrpSpPr/>
            <p:nvPr/>
          </p:nvGrpSpPr>
          <p:grpSpPr>
            <a:xfrm>
              <a:off x="899592" y="2564904"/>
              <a:ext cx="648072" cy="2664296"/>
              <a:chOff x="6156176" y="2492896"/>
              <a:chExt cx="648072" cy="2664296"/>
            </a:xfrm>
          </p:grpSpPr>
          <p:sp>
            <p:nvSpPr>
              <p:cNvPr id="24" name="Rectangle 4"/>
              <p:cNvSpPr>
                <a:spLocks noChangeArrowheads="1"/>
              </p:cNvSpPr>
              <p:nvPr/>
            </p:nvSpPr>
            <p:spPr bwMode="auto">
              <a:xfrm>
                <a:off x="6156176" y="2492896"/>
                <a:ext cx="64807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tr-TR" sz="3200" dirty="0" smtClean="0">
                    <a:latin typeface="Bahnschrift Light" pitchFamily="34" charset="0"/>
                  </a:rPr>
                  <a:t>-8</a:t>
                </a:r>
              </a:p>
            </p:txBody>
          </p:sp>
          <p:cxnSp>
            <p:nvCxnSpPr>
              <p:cNvPr id="25" name="24 Düz Bağlayıcı"/>
              <p:cNvCxnSpPr/>
              <p:nvPr/>
            </p:nvCxnSpPr>
            <p:spPr>
              <a:xfrm>
                <a:off x="6444208" y="3068960"/>
                <a:ext cx="0" cy="2088232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347864" y="2564904"/>
              <a:ext cx="64807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200" dirty="0" smtClean="0">
                  <a:latin typeface="Bahnschrift Light" pitchFamily="34" charset="0"/>
                </a:rPr>
                <a:t>+8</a:t>
              </a:r>
            </a:p>
          </p:txBody>
        </p:sp>
        <p:cxnSp>
          <p:nvCxnSpPr>
            <p:cNvPr id="18" name="17 Düz Bağlayıcı"/>
            <p:cNvCxnSpPr/>
            <p:nvPr/>
          </p:nvCxnSpPr>
          <p:spPr>
            <a:xfrm>
              <a:off x="3635896" y="3140968"/>
              <a:ext cx="0" cy="2088232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3131840" y="5301208"/>
              <a:ext cx="108012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200" dirty="0" smtClean="0">
                  <a:latin typeface="Bahnschrift Light" pitchFamily="34" charset="0"/>
                </a:rPr>
                <a:t>02.30</a:t>
              </a:r>
            </a:p>
          </p:txBody>
        </p:sp>
        <p:pic>
          <p:nvPicPr>
            <p:cNvPr id="2052" name="Picture 4" descr="Plane Images | Free Vectors, Stock Photos &amp; PS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4" y="3284984"/>
              <a:ext cx="1817485" cy="760176"/>
            </a:xfrm>
            <a:prstGeom prst="rect">
              <a:avLst/>
            </a:prstGeom>
            <a:noFill/>
          </p:spPr>
        </p:pic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3059832" y="5805264"/>
              <a:ext cx="1368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2000" dirty="0" smtClean="0">
                  <a:latin typeface="Bahnschrift Light" pitchFamily="34" charset="0"/>
                </a:rPr>
                <a:t>(01.01.2017)</a:t>
              </a: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1691680" y="4365104"/>
              <a:ext cx="1800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dirty="0" smtClean="0">
                  <a:latin typeface="Bahnschrift Light" pitchFamily="34" charset="0"/>
                </a:rPr>
                <a:t>11 Saatlik Uçuş</a:t>
              </a:r>
            </a:p>
          </p:txBody>
        </p:sp>
        <p:cxnSp>
          <p:nvCxnSpPr>
            <p:cNvPr id="35" name="34 Düz Ok Bağlayıcısı"/>
            <p:cNvCxnSpPr/>
            <p:nvPr/>
          </p:nvCxnSpPr>
          <p:spPr>
            <a:xfrm flipH="1">
              <a:off x="1619672" y="4221088"/>
              <a:ext cx="1656184" cy="0"/>
            </a:xfrm>
            <a:prstGeom prst="straightConnector1">
              <a:avLst/>
            </a:prstGeom>
            <a:ln w="31750">
              <a:prstDash val="dash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683568" y="5301208"/>
              <a:ext cx="1080120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200" dirty="0" smtClean="0">
                  <a:latin typeface="Bahnschrift Light" pitchFamily="34" charset="0"/>
                </a:rPr>
                <a:t>    ?</a:t>
              </a:r>
            </a:p>
          </p:txBody>
        </p:sp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467544" y="5805264"/>
              <a:ext cx="18722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2000" dirty="0" smtClean="0">
                  <a:latin typeface="Bahnschrift Light" pitchFamily="34" charset="0"/>
                </a:rPr>
                <a:t>(……./……./20…..)</a:t>
              </a:r>
            </a:p>
          </p:txBody>
        </p:sp>
      </p:grp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211960" y="3933056"/>
            <a:ext cx="46085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Uçak sorularında ilk olarak uçağın havalandığı anda ineceği yerin yerel saati buluyoruz.Elde edilen yerel saate uçuş süresini eklediğimizde sorunun cevabına ulaşmış oluyoruz.</a:t>
            </a:r>
          </a:p>
        </p:txBody>
      </p:sp>
      <p:pic>
        <p:nvPicPr>
          <p:cNvPr id="40" name="Picture 4" descr="Plane Images | Free Vectors, Stock Photos &amp; P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2836458" cy="1186369"/>
          </a:xfrm>
          <a:prstGeom prst="rect">
            <a:avLst/>
          </a:prstGeom>
          <a:noFill/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51520" y="-101345"/>
            <a:ext cx="871296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 sz="2000" dirty="0" smtClean="0"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 smtClean="0">
                <a:solidFill>
                  <a:srgbClr val="FF0000"/>
                </a:solidFill>
                <a:latin typeface="Bahnschrift Light" pitchFamily="34" charset="0"/>
              </a:rPr>
              <a:t>ÖR: </a:t>
            </a:r>
            <a:r>
              <a:rPr lang="tr-TR" sz="2000" dirty="0" smtClean="0">
                <a:latin typeface="Bahnschrift Light" pitchFamily="34" charset="0"/>
              </a:rPr>
              <a:t>+8. saat dilimini kullanan Çin'in Şanghay kentinde bulunan bir grup turist 2017 yılına burada girmiştir. Ziyaret sonrasında grubun uçağı 01.01.2017 tarihinde saat 02.30'da kalkarak -8. saat dilimini kullanan ABD'nin San Francisco kentine 11 saatlik uçuşun ardından inmiştir. Buna göre uçağın indiği anda San Francisco'da geçerli olan tarih ve saat nedir?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6864" cy="324036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900" dirty="0" smtClean="0">
                <a:solidFill>
                  <a:schemeClr val="bg1"/>
                </a:solidFill>
                <a:latin typeface="AR DARLING" pitchFamily="2" charset="0"/>
              </a:rPr>
              <a:t>  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200" dirty="0" smtClean="0"/>
              <a:t> </a:t>
            </a:r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dirty="0" smtClean="0">
                <a:solidFill>
                  <a:schemeClr val="bg1"/>
                </a:solidFill>
              </a:rPr>
              <a:t/>
            </a:r>
            <a:br>
              <a:rPr lang="tr-TR" sz="40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grpSp>
        <p:nvGrpSpPr>
          <p:cNvPr id="3" name="22 Grup"/>
          <p:cNvGrpSpPr/>
          <p:nvPr/>
        </p:nvGrpSpPr>
        <p:grpSpPr>
          <a:xfrm>
            <a:off x="899592" y="2564904"/>
            <a:ext cx="648072" cy="2664296"/>
            <a:chOff x="6156176" y="2492896"/>
            <a:chExt cx="648072" cy="2664296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6156176" y="2492896"/>
              <a:ext cx="64807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tr-TR" sz="3200" dirty="0" smtClean="0">
                  <a:latin typeface="Bahnschrift Light" pitchFamily="34" charset="0"/>
                </a:rPr>
                <a:t>-8</a:t>
              </a:r>
            </a:p>
          </p:txBody>
        </p:sp>
        <p:cxnSp>
          <p:nvCxnSpPr>
            <p:cNvPr id="25" name="24 Düz Bağlayıcı"/>
            <p:cNvCxnSpPr/>
            <p:nvPr/>
          </p:nvCxnSpPr>
          <p:spPr>
            <a:xfrm>
              <a:off x="6444208" y="3068960"/>
              <a:ext cx="0" cy="2088232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347864" y="2564904"/>
            <a:ext cx="64807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200" dirty="0" smtClean="0">
                <a:latin typeface="Bahnschrift Light" pitchFamily="34" charset="0"/>
              </a:rPr>
              <a:t>+8</a:t>
            </a:r>
          </a:p>
        </p:txBody>
      </p:sp>
      <p:cxnSp>
        <p:nvCxnSpPr>
          <p:cNvPr id="18" name="17 Düz Bağlayıcı"/>
          <p:cNvCxnSpPr/>
          <p:nvPr/>
        </p:nvCxnSpPr>
        <p:spPr>
          <a:xfrm>
            <a:off x="3635896" y="3140968"/>
            <a:ext cx="0" cy="20882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131840" y="5301208"/>
            <a:ext cx="10801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200" dirty="0" smtClean="0">
                <a:latin typeface="Bahnschrift Light" pitchFamily="34" charset="0"/>
              </a:rPr>
              <a:t>02.30</a:t>
            </a:r>
          </a:p>
        </p:txBody>
      </p:sp>
      <p:pic>
        <p:nvPicPr>
          <p:cNvPr id="2052" name="Picture 4" descr="Plane Images | Free Vectors, Stock Photos &amp; PS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284984"/>
            <a:ext cx="1817485" cy="760176"/>
          </a:xfrm>
          <a:prstGeom prst="rect">
            <a:avLst/>
          </a:prstGeom>
          <a:noFill/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059832" y="5805264"/>
            <a:ext cx="13681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latin typeface="Bahnschrift Light" pitchFamily="34" charset="0"/>
              </a:rPr>
              <a:t>(01.01.2017)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691680" y="4365104"/>
            <a:ext cx="18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dirty="0" smtClean="0">
                <a:latin typeface="Bahnschrift Light" pitchFamily="34" charset="0"/>
              </a:rPr>
              <a:t>11 Saatlik Uçuş</a:t>
            </a:r>
          </a:p>
        </p:txBody>
      </p:sp>
      <p:cxnSp>
        <p:nvCxnSpPr>
          <p:cNvPr id="35" name="34 Düz Ok Bağlayıcısı"/>
          <p:cNvCxnSpPr/>
          <p:nvPr/>
        </p:nvCxnSpPr>
        <p:spPr>
          <a:xfrm flipH="1">
            <a:off x="1619672" y="4221088"/>
            <a:ext cx="1656184" cy="0"/>
          </a:xfrm>
          <a:prstGeom prst="straightConnector1">
            <a:avLst/>
          </a:prstGeom>
          <a:ln w="31750">
            <a:prstDash val="dash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67544" y="5301208"/>
            <a:ext cx="15121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3200" dirty="0" smtClean="0">
                <a:latin typeface="Bahnschrift Light" pitchFamily="34" charset="0"/>
              </a:rPr>
              <a:t>   21.30</a:t>
            </a: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611560" y="5805264"/>
            <a:ext cx="1728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smtClean="0">
                <a:latin typeface="Bahnschrift Light" pitchFamily="34" charset="0"/>
              </a:rPr>
              <a:t>(31.12.2016)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355976" y="2924944"/>
            <a:ext cx="46085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 S. Francisco ile Şanghay arasında ;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 (-8) + (+8) = 16 saatlik zaman farkı var.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 02.30 – 16 saat = 10.30 (31.12.2016)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-8.saat diliminde yerel saat 10.30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 10.30 + 11.00 (Uçuş Süresi) = 21.30</a:t>
            </a:r>
          </a:p>
        </p:txBody>
      </p:sp>
      <p:sp>
        <p:nvSpPr>
          <p:cNvPr id="20" name="19 Dikdörtgen"/>
          <p:cNvSpPr/>
          <p:nvPr/>
        </p:nvSpPr>
        <p:spPr>
          <a:xfrm>
            <a:off x="251520" y="188640"/>
            <a:ext cx="871296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latin typeface="Bahnschrift Ligh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b="1" dirty="0" smtClean="0">
                <a:solidFill>
                  <a:srgbClr val="FF0000"/>
                </a:solidFill>
                <a:latin typeface="Bahnschrift Light" pitchFamily="34" charset="0"/>
              </a:rPr>
              <a:t>ÖR: </a:t>
            </a:r>
            <a:r>
              <a:rPr lang="tr-TR" dirty="0" smtClean="0">
                <a:latin typeface="Bahnschrift Light" pitchFamily="34" charset="0"/>
              </a:rPr>
              <a:t>+8. saat dilimini kullanan Çin'in Şanghay kentinde bulunan bir grup turist 2017 yılına burada girmiştir. Ziyaret sonrasında grubun uçağı 01.01.2017 tarihinde saat 02.30'da kalkarak -8. saat dilimini kullanan ABD'nin San Francisco kentine 11 saatlik uçuşun ardından inmiştir. Buna göre uçağın indiği anda San Francisco'da geçerli olan tarih ve saat nedir?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9.1.5\9.1.5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C\Desktop\9.1.5\9.1.5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TÜRKİYE’NİN </a:t>
            </a:r>
            <a:b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</a:b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COĞRAFİ KONUMU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TÜRKİYE’NİN MUTLAK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KONUMU NASILDIR 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Resim" descr="553px-Turkey_(orthographic_projection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628800"/>
            <a:ext cx="5141624" cy="4967332"/>
          </a:xfrm>
          <a:prstGeom prst="rect">
            <a:avLst/>
          </a:prstGeom>
        </p:spPr>
      </p:pic>
      <p:sp>
        <p:nvSpPr>
          <p:cNvPr id="8" name="7 Metin kutusu"/>
          <p:cNvSpPr txBox="1"/>
          <p:nvPr/>
        </p:nvSpPr>
        <p:spPr>
          <a:xfrm>
            <a:off x="179512" y="188640"/>
            <a:ext cx="8784976" cy="12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>
                <a:latin typeface="Bahnschrift Light" pitchFamily="34" charset="0"/>
              </a:rPr>
              <a:t>Türkiye, Kuzey Yarımküre’de, Ekvator’un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 kuzeyinde </a:t>
            </a:r>
            <a:r>
              <a:rPr lang="tr-TR" sz="2800" dirty="0" smtClean="0">
                <a:latin typeface="Bahnschrift Light" pitchFamily="34" charset="0"/>
              </a:rPr>
              <a:t>ve başlangıç meridyeninin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doğusunda</a:t>
            </a:r>
            <a:r>
              <a:rPr lang="tr-TR" sz="2800" dirty="0" smtClean="0">
                <a:latin typeface="Bahnschrift Light" pitchFamily="34" charset="0"/>
              </a:rPr>
              <a:t> yer alır</a:t>
            </a:r>
            <a:r>
              <a:rPr lang="tr-TR" sz="2800" dirty="0" smtClean="0">
                <a:solidFill>
                  <a:srgbClr val="0033CC"/>
                </a:solidFill>
                <a:latin typeface="Bahnschrift Light" pitchFamily="34" charset="0"/>
              </a:rPr>
              <a:t>.</a:t>
            </a:r>
            <a:endParaRPr lang="tr-TR" sz="2800" dirty="0">
              <a:solidFill>
                <a:srgbClr val="0033CC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24936" cy="645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6864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Bir meridyenin güneşin tam karşısında olduğu  ana göre hesaplanan saate YEREL SAAT denir</a:t>
            </a: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.</a:t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Picture 2" descr="C:\Users\PC\Desktop\SUNUM HAZIRLIK DEPO\noon-clipart-home-sweet-h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7704856" cy="4032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" name="4 Resim" descr="Resim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797152"/>
            <a:ext cx="3111403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285720" y="188640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>
                <a:latin typeface="Bahnschrift Light" pitchFamily="34" charset="0"/>
              </a:rPr>
              <a:t>Ülkemiz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36° - 42° Kuzey paralelleri</a:t>
            </a:r>
            <a:r>
              <a:rPr lang="tr-TR" sz="2800" dirty="0" smtClean="0">
                <a:latin typeface="Bahnschrift Light" pitchFamily="34" charset="0"/>
              </a:rPr>
              <a:t> ile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26° - 45° Doğu meridyenleri </a:t>
            </a:r>
            <a:r>
              <a:rPr lang="tr-TR" sz="2800" dirty="0" smtClean="0">
                <a:latin typeface="Bahnschrift Light" pitchFamily="34" charset="0"/>
              </a:rPr>
              <a:t>arasında yer alır.</a:t>
            </a:r>
            <a:endParaRPr lang="tr-TR" sz="2800" dirty="0">
              <a:solidFill>
                <a:srgbClr val="0033CC"/>
              </a:solidFill>
              <a:latin typeface="Bahnschrift Light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84969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2222369"/>
            <a:ext cx="8640960" cy="444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285720" y="188640"/>
            <a:ext cx="8643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Bahnschrift Light" pitchFamily="34" charset="0"/>
              </a:rPr>
              <a:t>En kuzeyi ile en güneyi arasında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6 paralel </a:t>
            </a:r>
            <a:r>
              <a:rPr lang="tr-TR" sz="2800" dirty="0" smtClean="0">
                <a:latin typeface="Bahnschrift Light" pitchFamily="34" charset="0"/>
              </a:rPr>
              <a:t>fark vardır. En doğusu ile batısı arasında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19 meridyen </a:t>
            </a:r>
            <a:r>
              <a:rPr lang="tr-TR" sz="2800" dirty="0" smtClean="0">
                <a:latin typeface="Bahnschrift Light" pitchFamily="34" charset="0"/>
              </a:rPr>
              <a:t>fark vardır. Bu da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76 dakikalık </a:t>
            </a:r>
            <a:r>
              <a:rPr lang="tr-TR" sz="2800" dirty="0" smtClean="0">
                <a:latin typeface="Bahnschrift Light" pitchFamily="34" charset="0"/>
              </a:rPr>
              <a:t>yerel saat farkı oluşturur.</a:t>
            </a:r>
            <a:endParaRPr lang="tr-TR" sz="2800" dirty="0">
              <a:solidFill>
                <a:srgbClr val="0033CC"/>
              </a:solidFill>
              <a:latin typeface="Bahnschrift Light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83568" y="6305473"/>
            <a:ext cx="846043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latin typeface="Bahnschrift Light" pitchFamily="34" charset="0"/>
                <a:cs typeface="Times New Roman" pitchFamily="18" charset="0"/>
              </a:rPr>
              <a:t>Görsel:İhsan YÜKSEL</a:t>
            </a:r>
            <a:endParaRPr kumimoji="0" lang="tr-TR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179512" y="188640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 smtClean="0">
                <a:latin typeface="Bahnschrift Light" pitchFamily="34" charset="0"/>
              </a:rPr>
              <a:t>Ülkemiz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2.ve 3.saat </a:t>
            </a:r>
            <a:r>
              <a:rPr lang="tr-TR" sz="2800" dirty="0" smtClean="0">
                <a:latin typeface="Bahnschrift Light" pitchFamily="34" charset="0"/>
              </a:rPr>
              <a:t>dilimleri arasında yer alır.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45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  <a:cs typeface="Times New Roman"/>
              </a:rPr>
              <a:t>ºD </a:t>
            </a:r>
            <a:r>
              <a:rPr lang="tr-TR" sz="2800" dirty="0" smtClean="0">
                <a:latin typeface="Bahnschrift Light" pitchFamily="34" charset="0"/>
                <a:cs typeface="Times New Roman"/>
              </a:rPr>
              <a:t>boylamında yer alan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  <a:cs typeface="Times New Roman"/>
              </a:rPr>
              <a:t>Iğdır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(GMT+3)</a:t>
            </a:r>
            <a:r>
              <a:rPr lang="tr-TR" sz="2800" dirty="0" smtClean="0">
                <a:latin typeface="Bahnschrift Light" pitchFamily="34" charset="0"/>
              </a:rPr>
              <a:t> Türkiye'nin ulusal saatidir.</a:t>
            </a:r>
            <a:endParaRPr lang="tr-TR" sz="2800" dirty="0">
              <a:latin typeface="Bahnschrift Light" pitchFamily="34" charset="0"/>
            </a:endParaRPr>
          </a:p>
        </p:txBody>
      </p:sp>
      <p:pic>
        <p:nvPicPr>
          <p:cNvPr id="47106" name="Picture 2" descr="Saatler Ne Zaman İleri Alınacak? Sakın Unutmayın! Foto Galerisi -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32859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428728" y="1124744"/>
            <a:ext cx="650085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348880"/>
            <a:ext cx="8572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251520" y="260648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latin typeface="Bahnschrift Light" pitchFamily="34" charset="0"/>
              </a:rPr>
              <a:t>Ülkemiz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Ilıman Kuşak’</a:t>
            </a:r>
            <a:r>
              <a:rPr lang="tr-TR" sz="2800" dirty="0" smtClean="0">
                <a:latin typeface="Bahnschrift Light" pitchFamily="34" charset="0"/>
              </a:rPr>
              <a:t>ta yer almaktadır.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547664" y="1124744"/>
            <a:ext cx="61676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214282" y="188640"/>
            <a:ext cx="8786874" cy="12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700" dirty="0" smtClean="0">
                <a:latin typeface="Bahnschrift Light" pitchFamily="34" charset="0"/>
              </a:rPr>
              <a:t>Ülkemiz Yengeç Dönencesi’nin kuzeyinde  </a:t>
            </a:r>
            <a:r>
              <a:rPr lang="tr-TR" sz="2700" dirty="0" smtClean="0">
                <a:solidFill>
                  <a:srgbClr val="FF0000"/>
                </a:solidFill>
                <a:latin typeface="Bahnschrift Light" pitchFamily="34" charset="0"/>
              </a:rPr>
              <a:t>Orta Kuşak</a:t>
            </a:r>
            <a:r>
              <a:rPr lang="tr-TR" sz="2700" dirty="0" smtClean="0">
                <a:latin typeface="Bahnschrift Light" pitchFamily="34" charset="0"/>
              </a:rPr>
              <a:t>’ta yer alır.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276872"/>
            <a:ext cx="85725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24744"/>
            <a:ext cx="304249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Dikdörtgen"/>
          <p:cNvSpPr/>
          <p:nvPr/>
        </p:nvSpPr>
        <p:spPr>
          <a:xfrm>
            <a:off x="142844" y="1357298"/>
            <a:ext cx="8786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-Dört mevsim belirgin olarak yaşanır.</a:t>
            </a:r>
            <a:endParaRPr lang="tr-TR" sz="2400" u="sng" dirty="0" smtClean="0">
              <a:solidFill>
                <a:srgbClr val="C00000"/>
              </a:solidFill>
              <a:latin typeface="Bahnschrift Light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-Akdeniz iklim kuşağında yer alır.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-Batı rüzgârlarından etkilenir.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-Kış mevsiminde cephe yağışları görülür.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-Güneş ışınları hiçbir zaman 90° ile düşmez.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-Bir cismin gölge boyu hiçbir zaman sıfır olmaz.</a:t>
            </a:r>
          </a:p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-Buzulların etki alanı dardır ve aktüel buzullara ancak yüksek dağlık alanlarda (3000 m üzeri) rastlanılabilir.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214282" y="857232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3200" dirty="0" smtClean="0"/>
              <a:t> </a:t>
            </a:r>
            <a:r>
              <a:rPr lang="tr-TR" sz="2800" dirty="0" smtClean="0">
                <a:latin typeface="Bahnschrift Light" pitchFamily="34" charset="0"/>
              </a:rPr>
              <a:t>Ülkemiz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Orta Kuşak</a:t>
            </a:r>
            <a:r>
              <a:rPr lang="tr-TR" sz="2800" dirty="0" smtClean="0">
                <a:latin typeface="Bahnschrift Light" pitchFamily="34" charset="0"/>
              </a:rPr>
              <a:t>’ta yer aldığı için;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8238104" cy="415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214282" y="188640"/>
            <a:ext cx="8786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Ülkemizde</a:t>
            </a:r>
            <a:r>
              <a:rPr lang="tr-TR" sz="2400" dirty="0" smtClean="0">
                <a:solidFill>
                  <a:srgbClr val="FF0000"/>
                </a:solidFill>
                <a:latin typeface="Bahnschrift Light" pitchFamily="34" charset="0"/>
              </a:rPr>
              <a:t> Kuzeyinden</a:t>
            </a:r>
            <a:r>
              <a:rPr lang="tr-TR" sz="2400" dirty="0" smtClean="0">
                <a:latin typeface="Bahnschrift Light" pitchFamily="34" charset="0"/>
              </a:rPr>
              <a:t> esen rüzgarlar sıcaklığı </a:t>
            </a:r>
            <a:r>
              <a:rPr lang="tr-TR" sz="2400" dirty="0" smtClean="0">
                <a:solidFill>
                  <a:srgbClr val="FF0000"/>
                </a:solidFill>
                <a:latin typeface="Bahnschrift Light" pitchFamily="34" charset="0"/>
              </a:rPr>
              <a:t>düşürürken</a:t>
            </a:r>
            <a:r>
              <a:rPr lang="tr-TR" sz="2400" dirty="0" smtClean="0">
                <a:latin typeface="Bahnschrift Light" pitchFamily="34" charset="0"/>
              </a:rPr>
              <a:t>, </a:t>
            </a:r>
            <a:r>
              <a:rPr lang="tr-TR" sz="2400" dirty="0" smtClean="0">
                <a:solidFill>
                  <a:srgbClr val="FF0000"/>
                </a:solidFill>
                <a:latin typeface="Bahnschrift Light" pitchFamily="34" charset="0"/>
              </a:rPr>
              <a:t>güneyden</a:t>
            </a:r>
            <a:r>
              <a:rPr lang="tr-TR" sz="2400" dirty="0" smtClean="0">
                <a:latin typeface="Bahnschrift Light" pitchFamily="34" charset="0"/>
              </a:rPr>
              <a:t> esen rüzgarlar sıcaklığı </a:t>
            </a:r>
            <a:r>
              <a:rPr lang="tr-TR" sz="2400" dirty="0" smtClean="0">
                <a:solidFill>
                  <a:srgbClr val="FF0000"/>
                </a:solidFill>
                <a:latin typeface="Bahnschrift Light" pitchFamily="34" charset="0"/>
              </a:rPr>
              <a:t>arttırır</a:t>
            </a:r>
            <a:r>
              <a:rPr lang="tr-TR" sz="3200" dirty="0" smtClean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32856"/>
            <a:ext cx="7387754" cy="45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214282" y="188640"/>
            <a:ext cx="8786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Güneyden kuzeye doğru gittikçe  gece ve gündüz süreleri arasındaki fark artar. Yazın kuzeye doğru gündüz süresi artarken, kışın kuzeye doğru gece süresi daha fazladır.</a:t>
            </a:r>
            <a:endParaRPr lang="tr-TR" sz="2400" dirty="0" smtClean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kı ve Sırt | Coğrafya, Dünya, Y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539552" y="764704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Ülkemizde dağların 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güney 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 yamaçları bakı 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etkisindedir.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TÜRKİYE’NİN GÖRECELİ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KONUMU NASILDIR 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214282" y="188640"/>
            <a:ext cx="8929718" cy="1128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Dünya üzerindeki herhangi bir yerin kıtalara,denizlere, ülkelere göre konumu </a:t>
            </a:r>
            <a:r>
              <a:rPr lang="tr-TR" sz="2400" b="1" dirty="0" smtClean="0">
                <a:latin typeface="Bahnschrift Light" pitchFamily="34" charset="0"/>
              </a:rPr>
              <a:t>göreceli konumdur</a:t>
            </a:r>
            <a:r>
              <a:rPr lang="tr-TR" sz="2000" b="1" dirty="0" smtClean="0">
                <a:latin typeface="Bahnschrift Light" pitchFamily="34" charset="0"/>
              </a:rPr>
              <a:t>.</a:t>
            </a:r>
            <a:endParaRPr lang="tr-TR" sz="20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28596" y="1268760"/>
            <a:ext cx="8286808" cy="53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lbon ve Gasly F1 Araçlarıyla İstanbul Sokaklarında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251520" y="188640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200" dirty="0" smtClean="0">
                <a:latin typeface="Bahnschrift Light" pitchFamily="34" charset="0"/>
              </a:rPr>
              <a:t>Ülkemiz Asya, Avrupa ve Afrika kıtalarının kesiştiği bir noktada yer almaktadır.</a:t>
            </a:r>
            <a:endParaRPr lang="tr-TR" sz="2400" b="1" dirty="0" smtClean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395536" y="188640"/>
            <a:ext cx="8570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Akdeniz Havzası’nda yer alan  üç tarafı denizlerle çevrili bir yarımadadır.</a:t>
            </a:r>
            <a:endParaRPr lang="tr-TR" sz="2400" dirty="0" smtClean="0"/>
          </a:p>
        </p:txBody>
      </p:sp>
      <p:pic>
        <p:nvPicPr>
          <p:cNvPr id="18434" name="Picture 2" descr="AKDENİZ - TDV İslâm Ansiklopedi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107504" y="188640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dirty="0" smtClean="0">
                <a:latin typeface="Bahnschrift Light" pitchFamily="34" charset="0"/>
              </a:rPr>
              <a:t>Ortadoğu,Hazar Havzası,Kafkasya gibi stratejik bölgelerin merkezinde  yer almaktadır.</a:t>
            </a:r>
          </a:p>
        </p:txBody>
      </p:sp>
      <p:pic>
        <p:nvPicPr>
          <p:cNvPr id="14338" name="Picture 2" descr="YAŞADIKÇA TÜRKÇÜYÜZ: Dört tarafımız Türkiye'siz dizayn ediliy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78497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ÖLÇME DEĞERLENDİRME-ETKİNLİK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PC\Desktop\9.1.5\9.1.5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PC\Desktop\9.1.5\9.1.5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Desktop\9.1.5\129003032_3580467435381085_5057366337685536227_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6372200" y="3284984"/>
            <a:ext cx="2627784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hlinkClick r:id="rId3"/>
              </a:rPr>
              <a:t>Çalışma Kağıdını</a:t>
            </a:r>
          </a:p>
          <a:p>
            <a:pPr algn="ctr">
              <a:lnSpc>
                <a:spcPct val="150000"/>
              </a:lnSpc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hlinkClick r:id="rId3"/>
              </a:rPr>
              <a:t>İndirebilirsiniz.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Profesyonel Kitap Bloğ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8640959" cy="5832648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Coğrafyalı Kitaplar Öneri 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ULUSAL (ORTAK) SAAT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8064896" cy="482453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5300" dirty="0" smtClean="0">
                <a:solidFill>
                  <a:schemeClr val="bg1"/>
                </a:solidFill>
                <a:latin typeface="Bahnschrift Light" pitchFamily="34" charset="0"/>
              </a:rPr>
              <a:t>ORTAK SAAT</a:t>
            </a:r>
            <a: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54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Ülke içerisinden geçen bir boylamın yerel saatinin tüm ülkede kullanılmasıdır.</a:t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Ülkemizde tek ulusal saat kullanılmaktadır.                     (45 ° D Boylam–Iğdır)</a:t>
            </a: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4827</TotalTime>
  <Words>1170</Words>
  <Application>Microsoft Office PowerPoint</Application>
  <PresentationFormat>Ekran Gösterisi (4:3)</PresentationFormat>
  <Paragraphs>274</Paragraphs>
  <Slides>78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79" baseType="lpstr">
      <vt:lpstr>Ofis Teması</vt:lpstr>
      <vt:lpstr>COĞRAFYA-9</vt:lpstr>
      <vt:lpstr>YEREL SAATLER</vt:lpstr>
      <vt:lpstr>YEREL SAAT NEDİR?</vt:lpstr>
      <vt:lpstr>   YEREL SAAT  Yeryüzündeki herhangi bir noktada güneşin en tepede olduğu,gölge boyunun en kısa olduğu ana öğle vakti denir ve saat 12:00 kabul edilir.     </vt:lpstr>
      <vt:lpstr>Slayt 5</vt:lpstr>
      <vt:lpstr>  Bir meridyenin güneşin tam karşısında olduğu  ana göre hesaplanan saate YEREL SAAT denir.        </vt:lpstr>
      <vt:lpstr>Slayt 7</vt:lpstr>
      <vt:lpstr>ULUSAL (ORTAK) SAAT NEDİR?</vt:lpstr>
      <vt:lpstr>  ORTAK SAAT Ülke içerisinden geçen bir boylamın yerel saatinin tüm ülkede kullanılmasıdır. Ülkemizde tek ulusal saat kullanılmaktadır.                     (45 ° D Boylam–Iğdır)      </vt:lpstr>
      <vt:lpstr>  Doğu-batı genişliği fazla olan ülkeler, birden fazla ulusal saat kullanırken ; (ABD, Rusya, Kanada ve Avustralya) doğu-batı genişliği fazla olmayan ülkeler tek ulusal kullanır. (Türkiye, Yunanistan, İtalya ve Şili)       </vt:lpstr>
      <vt:lpstr>Slayt 11</vt:lpstr>
      <vt:lpstr>ULUSLARARASI SAAT DİLİMLERİ UYGULAMASI NASILDIR?</vt:lpstr>
      <vt:lpstr> Uluslararası ilişkilerin sağlıklı yürütülebilmesi için uluslararası saat dilimleri belirlenmiştir. Dünya üzerinde 24 saat dilimi bulunmaktadır.      </vt:lpstr>
      <vt:lpstr>Türkiye 2.ve 3.saat dilimleri arasında yer almaktadır.      </vt:lpstr>
      <vt:lpstr>Slayt 15</vt:lpstr>
      <vt:lpstr>Slayt 16</vt:lpstr>
      <vt:lpstr>TARİH DEĞİŞTİRME ÇİZGİSİ NEDİR?</vt:lpstr>
      <vt:lpstr>   -180° meridyeni Doğu ve Batı meridyenlerinin çakıştığı meridyendir.  -Doğusu ile batısı arasında 1 günlük zaman farkı vardır.  -Ada ülkelerin sınırlarını  takip ettiği için zikzaklı bir uzanışa sahiptir.       </vt:lpstr>
      <vt:lpstr>Slayt 19</vt:lpstr>
      <vt:lpstr>Slayt 20</vt:lpstr>
      <vt:lpstr>YEREL SAAT  PROBLEMLERİ NASIL ÇÖZÜLÜR?</vt:lpstr>
      <vt:lpstr>      YÖNTEM ; -Boylam farkı bulunur. -Boylam farkı zaman farkına dönüştürülür. -Zaman farkı verilen  saate eklenir ya da çıkarılır.      </vt:lpstr>
      <vt:lpstr>      ÖNEMLİ HUSUSLAR ; - İki meridyen arasında 4 dakikalık zaman farkı vardır. -Aynı meridyen üzerindeki noktalarda yerel saat aynıdır. -Doğuda yerel saat daima ileridir.         </vt:lpstr>
      <vt:lpstr>Slayt 24</vt:lpstr>
      <vt:lpstr>      BOYLAM FARKI NASIL BULUNUR?  Boylamlar aynı yarımkürede ise çıkarma işlemi; farklı yarım kürelerde ise toplama işlemi yapılır.             </vt:lpstr>
      <vt:lpstr>               ZAMAN  FARKI NASIL BULUNUR?  Boylam farkı 4 ile çarpılarak zaman farkı dakika olarak elde edilir.             </vt:lpstr>
      <vt:lpstr>                           SAAT KAÇ?  Yerel saati istenilen yer ; yerel saati belirtilen noktanın doğusunda ise zaman farkı eklenir.             </vt:lpstr>
      <vt:lpstr>                              SAAT KAÇ?  Yerel saati istenilen yer ; yerel saati belirtilen noktanın batısında ise zaman farkı çıkarılır.             </vt:lpstr>
      <vt:lpstr>          </vt:lpstr>
      <vt:lpstr>          </vt:lpstr>
      <vt:lpstr>          </vt:lpstr>
      <vt:lpstr>          </vt:lpstr>
      <vt:lpstr>          </vt:lpstr>
      <vt:lpstr>          </vt:lpstr>
      <vt:lpstr>Slayt 35</vt:lpstr>
      <vt:lpstr>UFUK DÜZLEMİ SORULARI   NASIL ÇÖZÜLÜR?</vt:lpstr>
      <vt:lpstr>              GÜNEŞİN UFUKTAKİ KONUMU              </vt:lpstr>
      <vt:lpstr>          </vt:lpstr>
      <vt:lpstr>Slayt 39</vt:lpstr>
      <vt:lpstr>SAAT DİLİMLERİ NASIL TESPİT EDİLİR?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Slayt 54</vt:lpstr>
      <vt:lpstr>Slayt 55</vt:lpstr>
      <vt:lpstr>TÜRKİYE’NİN  COĞRAFİ KONUMU</vt:lpstr>
      <vt:lpstr>TÜRKİYE’NİN MUTLAK  KONUMU NASILDIR ?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TÜRKİYE’NİN GÖRECELİ  KONUMU NASILDIR ?</vt:lpstr>
      <vt:lpstr>Slayt 70</vt:lpstr>
      <vt:lpstr>Slayt 71</vt:lpstr>
      <vt:lpstr>Slayt 72</vt:lpstr>
      <vt:lpstr>Slayt 73</vt:lpstr>
      <vt:lpstr>ÖLÇME DEĞERLENDİRME-ETKİNLİK</vt:lpstr>
      <vt:lpstr>Slayt 75</vt:lpstr>
      <vt:lpstr>Slayt 76</vt:lpstr>
      <vt:lpstr>Slayt 77</vt:lpstr>
      <vt:lpstr>Slayt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656</cp:revision>
  <dcterms:created xsi:type="dcterms:W3CDTF">2015-09-21T22:31:35Z</dcterms:created>
  <dcterms:modified xsi:type="dcterms:W3CDTF">2020-12-08T19:48:30Z</dcterms:modified>
</cp:coreProperties>
</file>