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591" r:id="rId2"/>
    <p:sldId id="592" r:id="rId3"/>
    <p:sldId id="620" r:id="rId4"/>
    <p:sldId id="593" r:id="rId5"/>
    <p:sldId id="572" r:id="rId6"/>
    <p:sldId id="625" r:id="rId7"/>
    <p:sldId id="411" r:id="rId8"/>
    <p:sldId id="570" r:id="rId9"/>
    <p:sldId id="479" r:id="rId10"/>
    <p:sldId id="626" r:id="rId11"/>
    <p:sldId id="453" r:id="rId12"/>
    <p:sldId id="627" r:id="rId13"/>
    <p:sldId id="678" r:id="rId14"/>
    <p:sldId id="448" r:id="rId15"/>
    <p:sldId id="679" r:id="rId16"/>
    <p:sldId id="577" r:id="rId17"/>
    <p:sldId id="631" r:id="rId18"/>
    <p:sldId id="680" r:id="rId19"/>
    <p:sldId id="457" r:id="rId20"/>
    <p:sldId id="459" r:id="rId21"/>
    <p:sldId id="460" r:id="rId22"/>
    <p:sldId id="455" r:id="rId23"/>
    <p:sldId id="456" r:id="rId24"/>
    <p:sldId id="597" r:id="rId25"/>
    <p:sldId id="598" r:id="rId26"/>
    <p:sldId id="646" r:id="rId27"/>
    <p:sldId id="647" r:id="rId28"/>
    <p:sldId id="648" r:id="rId29"/>
    <p:sldId id="602" r:id="rId30"/>
    <p:sldId id="628" r:id="rId31"/>
    <p:sldId id="476" r:id="rId32"/>
    <p:sldId id="480" r:id="rId33"/>
    <p:sldId id="481" r:id="rId34"/>
    <p:sldId id="498" r:id="rId35"/>
    <p:sldId id="604" r:id="rId36"/>
    <p:sldId id="603" r:id="rId37"/>
    <p:sldId id="478" r:id="rId38"/>
    <p:sldId id="477" r:id="rId39"/>
    <p:sldId id="464" r:id="rId40"/>
    <p:sldId id="578" r:id="rId41"/>
    <p:sldId id="470" r:id="rId42"/>
    <p:sldId id="466" r:id="rId43"/>
    <p:sldId id="641" r:id="rId44"/>
    <p:sldId id="571" r:id="rId45"/>
    <p:sldId id="681" r:id="rId46"/>
    <p:sldId id="682" r:id="rId47"/>
    <p:sldId id="683" r:id="rId48"/>
    <p:sldId id="629" r:id="rId49"/>
    <p:sldId id="486" r:id="rId50"/>
    <p:sldId id="488" r:id="rId51"/>
    <p:sldId id="499" r:id="rId52"/>
    <p:sldId id="496" r:id="rId53"/>
    <p:sldId id="495" r:id="rId54"/>
    <p:sldId id="497" r:id="rId55"/>
    <p:sldId id="489" r:id="rId56"/>
    <p:sldId id="490" r:id="rId57"/>
    <p:sldId id="491" r:id="rId58"/>
    <p:sldId id="582" r:id="rId59"/>
    <p:sldId id="492" r:id="rId60"/>
    <p:sldId id="493" r:id="rId61"/>
    <p:sldId id="699" r:id="rId62"/>
    <p:sldId id="494" r:id="rId63"/>
    <p:sldId id="576" r:id="rId64"/>
    <p:sldId id="630" r:id="rId65"/>
    <p:sldId id="502" r:id="rId66"/>
    <p:sldId id="501" r:id="rId67"/>
    <p:sldId id="483" r:id="rId68"/>
    <p:sldId id="633" r:id="rId69"/>
    <p:sldId id="506" r:id="rId70"/>
    <p:sldId id="516" r:id="rId71"/>
    <p:sldId id="509" r:id="rId72"/>
    <p:sldId id="510" r:id="rId73"/>
    <p:sldId id="609" r:id="rId74"/>
    <p:sldId id="511" r:id="rId75"/>
    <p:sldId id="512" r:id="rId76"/>
    <p:sldId id="513" r:id="rId77"/>
    <p:sldId id="514" r:id="rId78"/>
    <p:sldId id="515" r:id="rId79"/>
    <p:sldId id="517" r:id="rId80"/>
    <p:sldId id="632" r:id="rId81"/>
    <p:sldId id="508" r:id="rId82"/>
    <p:sldId id="634" r:id="rId83"/>
    <p:sldId id="505" r:id="rId84"/>
    <p:sldId id="635" r:id="rId85"/>
    <p:sldId id="555" r:id="rId86"/>
    <p:sldId id="645" r:id="rId87"/>
    <p:sldId id="684" r:id="rId88"/>
    <p:sldId id="606" r:id="rId89"/>
    <p:sldId id="685" r:id="rId90"/>
    <p:sldId id="554" r:id="rId91"/>
    <p:sldId id="698" r:id="rId92"/>
    <p:sldId id="596" r:id="rId9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ema Uygulanmış Stil 2 - Vurgu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ema Uygulanmış Stil 2 - Vurgu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60"/>
  </p:normalViewPr>
  <p:slideViewPr>
    <p:cSldViewPr>
      <p:cViewPr>
        <p:scale>
          <a:sx n="70" d="100"/>
          <a:sy n="70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ED4C1-1F92-4E2B-AD0A-67BA5CE738C6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BF2E7-576C-452D-B8B1-B199661CA903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64</a:t>
            </a:fld>
            <a:endParaRPr 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68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80</a:t>
            </a:fld>
            <a:endParaRPr 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82</a:t>
            </a:fld>
            <a:endParaRPr 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84</a:t>
            </a:fld>
            <a:endParaRPr 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86</a:t>
            </a:fld>
            <a:endParaRPr 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91</a:t>
            </a:fld>
            <a:endParaRPr 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92</a:t>
            </a:fld>
            <a:endParaRPr 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10</a:t>
            </a:fld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12</a:t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17</a:t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A870B-585E-452E-8F0D-C81DF1346CFB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8.12.2020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rafyasever.com/?Syf=5&amp;Id=135763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352928" cy="1728192"/>
          </a:xfrm>
        </p:spPr>
        <p:txBody>
          <a:bodyPr>
            <a:normAutofit/>
          </a:bodyPr>
          <a:lstStyle/>
          <a:p>
            <a:r>
              <a:rPr lang="tr-TR" sz="105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COĞRAFYA-9</a:t>
            </a:r>
            <a:endParaRPr lang="tr-TR" sz="105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GÖRECELİ KONUM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>Dünya üzerindeki bir yerin kıtalara,denizlere,ülkelere,ticaret yollarına, göre ifade edilmesine göreceli konum denir. </a:t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COĞRAFİ KOORDİNAT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SİSTEMİ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920880" cy="590465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tr-TR" sz="3600" dirty="0" smtClean="0"/>
              <a:t/>
            </a:r>
            <a:br>
              <a:rPr lang="tr-TR" sz="3600" dirty="0" smtClean="0"/>
            </a:b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Coğrafi koordinat sistemi, dünya üzerindeki bir yerin konumunu (zaman ve yere ait özelliklerini) belirleyebilmek amacıyla oluşturulmuştur. </a:t>
            </a: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SUNUM HAZIRLIK DEPO\COĞRAFİ KONUM\Resi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40960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920880" cy="590465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Kutup noktaları ile Ekvator çizgisi esas alınarak paralel ve meridyenler, bu paralel ve meridyenlerin bir araya gelmesiyle de coğrafi koordinat sistemi oluşmaktadır</a:t>
            </a: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>.</a:t>
            </a: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COĞRAFİ KONUM\14947888_196407097474912_736695198851691528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KOORDİNAT SİSTEMİ GÜNLÜK HAYATTA NERELERDE KULLANILIR?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0"/>
            <a:ext cx="8136904" cy="63813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2800" dirty="0" smtClean="0"/>
              <a:t/>
            </a:r>
            <a:br>
              <a:rPr lang="tr-TR" sz="2800" dirty="0" smtClean="0"/>
            </a:b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Coğrafi koordinat sistemi; günümüzde cep telefonlarındaki yer bildiriminde, araçlardaki navigasyon sistemlerinde (yol kılavuzu), hava ve deniz ulaşımında hareket rotalarının belirlenmesinde, savunma sanayisinde vb. pek çok alanda kullanılmaktadır. </a:t>
            </a: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2800" dirty="0" smtClean="0">
                <a:solidFill>
                  <a:schemeClr val="bg1"/>
                </a:solidFill>
                <a:latin typeface="Bahnschrift Light" pitchFamily="34" charset="0"/>
              </a:rPr>
            </a:br>
            <a:endParaRPr lang="tr-TR" sz="28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atranç tahtası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352928" cy="1944216"/>
          </a:xfrm>
        </p:spPr>
        <p:txBody>
          <a:bodyPr>
            <a:noAutofit/>
          </a:bodyPr>
          <a:lstStyle/>
          <a:p>
            <a:r>
              <a:rPr lang="tr-TR" sz="60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cs typeface="Calibri Light" pitchFamily="34" charset="0"/>
              </a:rPr>
              <a:t>COĞRAFİ KONUM</a:t>
            </a:r>
            <a:endParaRPr lang="tr-TR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201" name="Picture 1" descr="fizi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348880"/>
            <a:ext cx="3366374" cy="31683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7" name="1 Başlık"/>
          <p:cNvSpPr txBox="1">
            <a:spLocks/>
          </p:cNvSpPr>
          <p:nvPr/>
        </p:nvSpPr>
        <p:spPr>
          <a:xfrm>
            <a:off x="395536" y="6093296"/>
            <a:ext cx="83529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cografyasever.com</a:t>
            </a:r>
            <a:r>
              <a:rPr kumimoji="0" lang="tr-TR" sz="10500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/ 2020               </a:t>
            </a:r>
            <a:r>
              <a:rPr kumimoji="0" lang="tr-TR" sz="1050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itchFamily="34" charset="0"/>
                <a:ea typeface="+mj-ea"/>
                <a:cs typeface="Calibri Light" pitchFamily="34" charset="0"/>
              </a:rPr>
              <a:t> @cgrfysvr</a:t>
            </a:r>
            <a:endParaRPr kumimoji="0" lang="tr-TR" sz="105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itchFamily="34" charset="0"/>
              <a:ea typeface="+mj-ea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inema salonu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pic>
        <p:nvPicPr>
          <p:cNvPr id="1026" name="Picture 2" descr="C:\Users\PC\Desktop\CS-2016 AĞSTS\COĞRAFYA ETKİNLİK FABRİKASI 2015\ETKİNLİKLER\KELİME BULUTU\coğrafya\wordcloud 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620689"/>
            <a:ext cx="367240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inema salonu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ttleship gam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ttleship game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387637" cy="607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rtık durakta otobüs beklemek yok! - Memleketim Bol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3960440" cy="2376264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323528" y="5517232"/>
            <a:ext cx="8424936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Coğrafi koordinat sistemi  günlük hayatımızı pek çok alanda kullanılmaktadır. / Akıllı duraklar ile araçların anlık takibi </a:t>
            </a:r>
            <a:endParaRPr lang="tr-TR" sz="2400" dirty="0">
              <a:latin typeface="Bahnschrift Light" pitchFamily="34" charset="0"/>
            </a:endParaRPr>
          </a:p>
        </p:txBody>
      </p:sp>
      <p:pic>
        <p:nvPicPr>
          <p:cNvPr id="3" name="Picture 6" descr="http://akillisehir.bursa.bel.tr/wp-content/uploads/2017/07/Resim1-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4536504" cy="5256584"/>
          </a:xfrm>
          <a:prstGeom prst="rect">
            <a:avLst/>
          </a:prstGeom>
          <a:noFill/>
        </p:spPr>
      </p:pic>
      <p:pic>
        <p:nvPicPr>
          <p:cNvPr id="2056" name="Picture 8" descr="Ankara Haberleri - 2 milyon 200 bin Başkentli EGO'yu cepten takip ediyor -  Yerel Haber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52936"/>
            <a:ext cx="396044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55654" name="Picture 6" descr="A101 20 Eylül aktüel ürünler kataloğu yayınlandı - Aile ve Yaşam"/>
          <p:cNvPicPr>
            <a:picLocks noChangeAspect="1" noChangeArrowheads="1"/>
          </p:cNvPicPr>
          <p:nvPr/>
        </p:nvPicPr>
        <p:blipFill>
          <a:blip r:embed="rId3" cstate="print"/>
          <a:srcRect b="15350"/>
          <a:stretch>
            <a:fillRect/>
          </a:stretch>
        </p:blipFill>
        <p:spPr bwMode="auto">
          <a:xfrm>
            <a:off x="251521" y="260648"/>
            <a:ext cx="8640960" cy="5328592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251520" y="566124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Coğrafi koordinat sistemi  günlük hayatımızı pek çok alanda kullanılmaktadır. / Akıllı saatler ile anlık-geçmiş konum takibi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323528" y="5589240"/>
            <a:ext cx="8424936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Coğrafi koordinat sistemi  günlük hayatımızı pek çok alanda kullanılmaktadır. / Salgın Yoğunluk Haritası</a:t>
            </a:r>
            <a:endParaRPr lang="tr-TR" sz="2400" dirty="0">
              <a:latin typeface="Bahnschrift Light" pitchFamily="34" charset="0"/>
            </a:endParaRPr>
          </a:p>
        </p:txBody>
      </p:sp>
      <p:pic>
        <p:nvPicPr>
          <p:cNvPr id="2050" name="Picture 2" descr="Sağlık Bakanlığı'ndan, 'Hayat eve sığar mobil uygulaması' • Sonsöz Gazetesi"/>
          <p:cNvPicPr>
            <a:picLocks noChangeAspect="1" noChangeArrowheads="1"/>
          </p:cNvPicPr>
          <p:nvPr/>
        </p:nvPicPr>
        <p:blipFill>
          <a:blip r:embed="rId3" cstate="print"/>
          <a:srcRect l="2521" t="2063" r="2521" b="22298"/>
          <a:stretch>
            <a:fillRect/>
          </a:stretch>
        </p:blipFill>
        <p:spPr bwMode="auto">
          <a:xfrm>
            <a:off x="251520" y="188640"/>
            <a:ext cx="864096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323528" y="5589240"/>
            <a:ext cx="8424936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Coğrafi koordinat sistemi  günlük hayatımızı pek çok alanda kullanılmaktadır. / Salgın Yoğunluk Haritası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210946" name="AutoShape 2" descr="https://i.gazeteduvar.com.tr/2/1280/800/storage/files/images/2020/10/16/istanbul1-9dwB_cover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0948" name="AutoShape 4" descr="https://i.gazeteduvar.com.tr/2/1280/800/storage/files/images/2020/10/16/istanbul1-9dwB_cover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10950" name="Picture 6" descr="İstanbul'da corona virüs alarmı - Sağlık Haberleri | N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0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323528" y="5589240"/>
            <a:ext cx="8424936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Coğrafi koordinat sistemi  günlük hayatımızı pek çok alanda kullanılmaktadır. / Salgın Yoğunluk Haritası</a:t>
            </a:r>
            <a:endParaRPr lang="tr-TR" sz="2400" dirty="0">
              <a:latin typeface="Bahnschrift Light" pitchFamily="34" charset="0"/>
            </a:endParaRPr>
          </a:p>
        </p:txBody>
      </p:sp>
      <p:sp>
        <p:nvSpPr>
          <p:cNvPr id="210946" name="AutoShape 2" descr="https://i.gazeteduvar.com.tr/2/1280/800/storage/files/images/2020/10/16/istanbul1-9dwB_cover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0948" name="AutoShape 4" descr="https://i.gazeteduvar.com.tr/2/1280/800/storage/files/images/2020/10/16/istanbul1-9dwB_cover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12998" name="Picture 6" descr="Durum vahim! Bursa'da korona haritası daha da kızardı... Galerisi - enBursa  Hab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568952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COĞRAFİ KONUM\local-seo-google-maps-marke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395536" y="537321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Coğrafi koordinat sistemi  günlük hayatımızı pek çok alanda kullanılmaktadır. / Yer Bildirimi-Konum Atma-Adres Bulma</a:t>
            </a:r>
            <a:endParaRPr lang="tr-TR" sz="24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PC\Desktop\9.1.5\9.1.5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PARALELLERİN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ÖZELLİKLERİ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120161"/>
            <a:ext cx="89644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b="1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Times New Roman" pitchFamily="18" charset="0"/>
              </a:rPr>
              <a:t>  </a:t>
            </a: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Ekvatora paralel olarak  uzanan hayali çemberlerdir</a:t>
            </a:r>
            <a:r>
              <a:rPr kumimoji="0" lang="tr-TR" sz="280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80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Times New Roman" pitchFamily="18" charset="0"/>
              </a:rPr>
              <a:t>  Başlangıç paraleli  0</a:t>
            </a:r>
            <a:r>
              <a:rPr kumimoji="0" lang="tr-TR" sz="2800" u="none" strike="noStrike" cap="none" normalizeH="0" dirty="0" smtClean="0">
                <a:ln>
                  <a:noFill/>
                </a:ln>
                <a:effectLst/>
                <a:latin typeface="Bahnschrift Light" pitchFamily="34" charset="0"/>
                <a:cs typeface="Times New Roman" pitchFamily="18" charset="0"/>
              </a:rPr>
              <a:t> </a:t>
            </a:r>
            <a:r>
              <a:rPr kumimoji="0" lang="tr-TR" sz="2800" u="none" strike="noStrike" cap="none" normalizeH="0" dirty="0" smtClean="0">
                <a:ln>
                  <a:noFill/>
                </a:ln>
                <a:effectLst/>
                <a:latin typeface="Times New Roman"/>
                <a:cs typeface="Times New Roman"/>
              </a:rPr>
              <a:t>º </a:t>
            </a:r>
            <a:r>
              <a:rPr kumimoji="0" lang="tr-TR" sz="280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Times New Roman" pitchFamily="18" charset="0"/>
              </a:rPr>
              <a:t>ekvatordur</a:t>
            </a:r>
            <a:r>
              <a:rPr kumimoji="0" lang="tr-TR" sz="2800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cs typeface="Times New Roman" pitchFamily="18" charset="0"/>
              </a:rPr>
              <a:t>.</a:t>
            </a:r>
            <a:endParaRPr kumimoji="0" lang="tr-TR" sz="280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1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tr-TR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Resim" descr="516e1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844824"/>
            <a:ext cx="5890457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Resim" descr="IMG_4546.resiz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5 Resim" descr="R30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7346" name="Picture 2" descr="C:\Users\PC\Desktop\SUNUM HAZIRLIK DEPO\COĞRAFİ KONUM\phot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5 Metin kutusu"/>
          <p:cNvSpPr txBox="1"/>
          <p:nvPr/>
        </p:nvSpPr>
        <p:spPr>
          <a:xfrm>
            <a:off x="251520" y="558924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Ekvator çizgisi üzerinde (Orta Saha) yer alan “</a:t>
            </a:r>
            <a:r>
              <a:rPr lang="tr-TR" sz="2400" dirty="0" err="1" smtClean="0">
                <a:latin typeface="Bahnschrift Light" pitchFamily="34" charset="0"/>
              </a:rPr>
              <a:t>Zerao</a:t>
            </a:r>
            <a:r>
              <a:rPr lang="tr-TR" sz="2400" dirty="0" smtClean="0">
                <a:latin typeface="Bahnschrift Light" pitchFamily="34" charset="0"/>
              </a:rPr>
              <a:t> Stadı”</a:t>
            </a:r>
          </a:p>
          <a:p>
            <a:pPr lvl="0" algn="just">
              <a:lnSpc>
                <a:spcPct val="150000"/>
              </a:lnSpc>
            </a:pPr>
            <a:r>
              <a:rPr lang="tr-TR" sz="2400" dirty="0" smtClean="0">
                <a:latin typeface="Bahnschrift Light" pitchFamily="34" charset="0"/>
              </a:rPr>
              <a:t>Bir kale Kuzey Yarım Kürede ,diğer kale Güney Yarım Kürede</a:t>
            </a:r>
            <a:endParaRPr lang="tr-TR" sz="2400" dirty="0">
              <a:latin typeface="Bahnschrift Light" pitchFamily="34" charset="0"/>
            </a:endParaRPr>
          </a:p>
        </p:txBody>
      </p:sp>
      <p:pic>
        <p:nvPicPr>
          <p:cNvPr id="162820" name="Picture 4" descr="https://cdn.zmescience.com/wp-content/uploads/2016/04/stadi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640960" cy="5261993"/>
          </a:xfrm>
          <a:prstGeom prst="rect">
            <a:avLst/>
          </a:prstGeom>
          <a:noFill/>
        </p:spPr>
      </p:pic>
      <p:cxnSp>
        <p:nvCxnSpPr>
          <p:cNvPr id="9" name="8 Düz Bağlayıcı"/>
          <p:cNvCxnSpPr/>
          <p:nvPr/>
        </p:nvCxnSpPr>
        <p:spPr>
          <a:xfrm>
            <a:off x="251520" y="3212976"/>
            <a:ext cx="864096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10 Metin kutusu"/>
          <p:cNvSpPr txBox="1"/>
          <p:nvPr/>
        </p:nvSpPr>
        <p:spPr>
          <a:xfrm>
            <a:off x="251520" y="3068960"/>
            <a:ext cx="8712968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</a:rPr>
              <a:t>Ekvator 0</a:t>
            </a:r>
            <a:r>
              <a:rPr lang="tr-TR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º</a:t>
            </a:r>
            <a:endParaRPr lang="tr-TR" sz="2400" dirty="0">
              <a:solidFill>
                <a:schemeClr val="bg1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ul B/ Barbs on Twitter: &quot;WHOA! Thanks to my friend Federico for sharing  this, the Estádio Milton Corrêa stadium (known as Zerão) in Macapá, #Brazil  is literally bisected by the equator. T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6408712"/>
          </a:xfrm>
          <a:prstGeom prst="rect">
            <a:avLst/>
          </a:prstGeom>
          <a:noFill/>
        </p:spPr>
      </p:pic>
      <p:sp>
        <p:nvSpPr>
          <p:cNvPr id="124930" name="AutoShape 2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932" name="AutoShape 4" descr="Bilim insanlarını yalancılıkla suçluy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5" name="Picture 2" descr="latitude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6226805" cy="52292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161588"/>
            <a:ext cx="8892480" cy="120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Paraleller 1 °aralıklarla çizilir.Paralellerin dereceleri kutuplara doğru gittikçe artar.</a:t>
            </a:r>
            <a:endParaRPr kumimoji="0" lang="tr-TR" sz="2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10" name="9 Resim" descr="2000px-Division_of_the_Earth_into_Gauss-Krueger_zones_-_Globe.svg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88640"/>
            <a:ext cx="6336704" cy="5472608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67544" y="5589821"/>
            <a:ext cx="867645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90 tanesi ekvatorun kuzeyinde ; 90 tanesi güneyinde  olmak üzere toplam 180 tane paralel vardır</a:t>
            </a:r>
            <a:r>
              <a:rPr lang="tr-TR" sz="2800" i="1" dirty="0" smtClean="0">
                <a:latin typeface="Monotype Corsiva" pitchFamily="66" charset="0"/>
                <a:cs typeface="Times New Roman" pitchFamily="18" charset="0"/>
              </a:rPr>
              <a:t>.</a:t>
            </a:r>
            <a:endParaRPr kumimoji="0" lang="tr-TR" sz="2800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12" name="Picture 2" descr="latitude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1412776"/>
            <a:ext cx="9721080" cy="5688632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1520" y="326213"/>
            <a:ext cx="871296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Paralellerin uzunlukları ekvatordan kutuplara gittikçe kısalır.Ekvator en uzun paralel dairesidir. (40.076 km</a:t>
            </a:r>
            <a:r>
              <a:rPr lang="tr-TR" sz="2800" i="1" dirty="0" smtClean="0">
                <a:latin typeface="Monotype Corsiva" pitchFamily="66" charset="0"/>
                <a:cs typeface="Times New Roman" pitchFamily="18" charset="0"/>
              </a:rPr>
              <a:t>)</a:t>
            </a:r>
            <a:endParaRPr kumimoji="0" lang="tr-TR" sz="2800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KONUM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175080"/>
            <a:ext cx="8640960" cy="103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Paralellerin uzunlukları Ekvatordan Kutuplara gittikçe kısalır.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Ekvator en uzun paralel dairesidir. (40.076 km)</a:t>
            </a:r>
            <a:endParaRPr kumimoji="0" lang="tr-TR" sz="24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3074" name="Picture 2" descr="C:\Users\PC\Desktop\COĞRAFİ KONUM\ency221howuse02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8424936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6165304"/>
            <a:ext cx="88924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Ardışık iki paralel arası mesafe her yerde 111 km’dir</a:t>
            </a: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.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grpSp>
        <p:nvGrpSpPr>
          <p:cNvPr id="15" name="14 Grup"/>
          <p:cNvGrpSpPr/>
          <p:nvPr/>
        </p:nvGrpSpPr>
        <p:grpSpPr>
          <a:xfrm>
            <a:off x="1475656" y="260648"/>
            <a:ext cx="6336705" cy="5544616"/>
            <a:chOff x="827584" y="476672"/>
            <a:chExt cx="7226945" cy="5760640"/>
          </a:xfrm>
        </p:grpSpPr>
        <p:pic>
          <p:nvPicPr>
            <p:cNvPr id="40961" name="Picture 1" descr="C:\Users\PC\Desktop\SUNUM HAZIRLIK DEPO\COĞRAFİ KONUM\globe-307455_960_72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476672"/>
              <a:ext cx="7226945" cy="5760640"/>
            </a:xfrm>
            <a:prstGeom prst="rect">
              <a:avLst/>
            </a:prstGeom>
            <a:noFill/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139952" y="1386934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2200" dirty="0" smtClean="0">
                  <a:latin typeface="Bahnschrift Light" pitchFamily="34" charset="0"/>
                  <a:cs typeface="Times New Roman" pitchFamily="18" charset="0"/>
                </a:rPr>
                <a:t>111 km</a:t>
              </a:r>
              <a:endParaRPr kumimoji="0" lang="tr-TR" sz="2200" b="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Arial" pitchFamily="34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4211960" y="2204864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2200" dirty="0" smtClean="0">
                  <a:latin typeface="Bahnschrift Light" pitchFamily="34" charset="0"/>
                  <a:cs typeface="Times New Roman" pitchFamily="18" charset="0"/>
                </a:rPr>
                <a:t>111 km</a:t>
              </a:r>
              <a:endParaRPr kumimoji="0" lang="tr-TR" sz="2200" b="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Arial" pitchFamily="34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4211960" y="4509120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2200" dirty="0" smtClean="0">
                  <a:latin typeface="Bahnschrift Light" pitchFamily="34" charset="0"/>
                  <a:cs typeface="Times New Roman" pitchFamily="18" charset="0"/>
                </a:rPr>
                <a:t>111 km</a:t>
              </a:r>
              <a:endParaRPr kumimoji="0" lang="tr-TR" sz="2200" b="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Arial" pitchFamily="34" charset="0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211960" y="3789040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2200" dirty="0" smtClean="0">
                  <a:latin typeface="Bahnschrift Light" pitchFamily="34" charset="0"/>
                  <a:cs typeface="Times New Roman" pitchFamily="18" charset="0"/>
                </a:rPr>
                <a:t>111 km</a:t>
              </a:r>
              <a:endParaRPr kumimoji="0" lang="tr-TR" sz="2200" b="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Arial" pitchFamily="34" charset="0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211960" y="2996952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2200" dirty="0" smtClean="0">
                  <a:latin typeface="Bahnschrift Light" pitchFamily="34" charset="0"/>
                  <a:cs typeface="Times New Roman" pitchFamily="18" charset="0"/>
                </a:rPr>
                <a:t>111 km</a:t>
              </a:r>
              <a:endParaRPr kumimoji="0" lang="tr-TR" sz="2200" b="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Arial" pitchFamily="34" charset="0"/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4211960" y="5157192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tr-TR" sz="2200" dirty="0" smtClean="0">
                  <a:latin typeface="Bahnschrift Light" pitchFamily="34" charset="0"/>
                  <a:cs typeface="Times New Roman" pitchFamily="18" charset="0"/>
                </a:rPr>
                <a:t>111 km</a:t>
              </a:r>
              <a:endParaRPr kumimoji="0" lang="tr-TR" sz="2200" b="0" u="none" strike="noStrike" cap="none" normalizeH="0" baseline="0" dirty="0" smtClean="0">
                <a:ln>
                  <a:noFill/>
                </a:ln>
                <a:effectLst/>
                <a:latin typeface="Bahnschrift Light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PC\Desktop\Untitled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8399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Bazı paralel dairelerinin özel adları vardır.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1640" y="844406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90 ° KKN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31640" y="6317014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90 ° GKN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64288" y="3364686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0 ° Ekvator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156176" y="628382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0 ° Greenwich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092280" y="2004228"/>
            <a:ext cx="16561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23° 27’ 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sz="240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hnschrift Light" pitchFamily="34" charset="0"/>
                <a:cs typeface="Times New Roman" pitchFamily="18" charset="0"/>
              </a:rPr>
              <a:t>Yengeç</a:t>
            </a:r>
            <a:r>
              <a:rPr kumimoji="0" lang="tr-TR" sz="24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Bahnschrift Light" pitchFamily="34" charset="0"/>
                <a:cs typeface="Times New Roman" pitchFamily="18" charset="0"/>
              </a:rPr>
              <a:t> D.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020272" y="4740532"/>
            <a:ext cx="16561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23° 27’ G Oğlak D.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44208" y="610099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66° 33’ G GKD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516216" y="1060430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66° 33’ K KKD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39552" y="2788622"/>
            <a:ext cx="93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KYK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39552" y="4012758"/>
            <a:ext cx="936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GYK</a:t>
            </a:r>
            <a:endParaRPr kumimoji="0" lang="tr-TR" sz="240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PARALELLER ARASI KUŞ UÇUŞU MESAFE HESAPLANABİLİR Mİ?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40961" name="Picture 1" descr="C:\Users\PC\Desktop\SUNUM HAZIRLIK DEPO\COĞRAFİ KONUM\globe-307455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6264696" cy="5472608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5731717"/>
            <a:ext cx="88924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Paraleller arası mesafe hesaplanırken paralel farkı bulunur.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Fark 111 km ile çarpılır.</a:t>
            </a:r>
            <a:endParaRPr lang="tr-TR" sz="2400" dirty="0" smtClean="0"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55304" y="1423577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30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0" name="9 Akış Çizelgesi: Bağlayıcı"/>
          <p:cNvSpPr/>
          <p:nvPr/>
        </p:nvSpPr>
        <p:spPr>
          <a:xfrm>
            <a:off x="5292883" y="156039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92080" y="4869160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60 °G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860032" y="1412776"/>
            <a:ext cx="40617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A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0" y="4869160"/>
            <a:ext cx="43694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C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918361" y="2860137"/>
            <a:ext cx="43694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B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6" name="15 Akış Çizelgesi: Bağlayıcı"/>
          <p:cNvSpPr/>
          <p:nvPr/>
        </p:nvSpPr>
        <p:spPr>
          <a:xfrm>
            <a:off x="5417724" y="299695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42565" y="2791729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20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1" name="10 Akış Çizelgesi: Bağlayıcı"/>
          <p:cNvSpPr/>
          <p:nvPr/>
        </p:nvSpPr>
        <p:spPr>
          <a:xfrm>
            <a:off x="5076056" y="5013176"/>
            <a:ext cx="179512" cy="21602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40961" name="Picture 1" descr="C:\Users\PC\Desktop\SUNUM HAZIRLIK DEPO\COĞRAFİ KONUM\globe-307455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6264696" cy="5472608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5733256"/>
            <a:ext cx="8892480" cy="103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Paralel farkı bulunurken; farklı yarım kürede olanlar (A+C),(B+C) toplanır,aynı yarımkürede olanlar (A-B) çıkarılır.</a:t>
            </a:r>
            <a:endParaRPr lang="tr-TR" sz="2400" dirty="0" smtClean="0"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55304" y="1423577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30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0" name="9 Akış Çizelgesi: Bağlayıcı"/>
          <p:cNvSpPr/>
          <p:nvPr/>
        </p:nvSpPr>
        <p:spPr>
          <a:xfrm>
            <a:off x="5292883" y="156039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92080" y="4869160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60 °G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860032" y="1412776"/>
            <a:ext cx="40617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A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0" y="4869160"/>
            <a:ext cx="43694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C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918361" y="2860137"/>
            <a:ext cx="43694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B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6" name="15 Akış Çizelgesi: Bağlayıcı"/>
          <p:cNvSpPr/>
          <p:nvPr/>
        </p:nvSpPr>
        <p:spPr>
          <a:xfrm>
            <a:off x="5417724" y="299695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42565" y="2791729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20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1" name="10 Akış Çizelgesi: Bağlayıcı"/>
          <p:cNvSpPr/>
          <p:nvPr/>
        </p:nvSpPr>
        <p:spPr>
          <a:xfrm>
            <a:off x="5076056" y="5013176"/>
            <a:ext cx="179512" cy="21602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40961" name="Picture 1" descr="C:\Users\PC\Desktop\SUNUM HAZIRLIK DEPO\COĞRAFİ KONUM\globe-307455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6264696" cy="5472608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6237312"/>
            <a:ext cx="8892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A-C arası mesafe = 30 + 60 = 90 x 111 =9990 km</a:t>
            </a:r>
            <a:endParaRPr lang="tr-TR" sz="2400" dirty="0" smtClean="0"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55304" y="1423577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30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0" name="9 Akış Çizelgesi: Bağlayıcı"/>
          <p:cNvSpPr/>
          <p:nvPr/>
        </p:nvSpPr>
        <p:spPr>
          <a:xfrm>
            <a:off x="5292883" y="156039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92080" y="4869160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60 °G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860032" y="1412776"/>
            <a:ext cx="40617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A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0" y="4833738"/>
            <a:ext cx="4369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C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918361" y="2860137"/>
            <a:ext cx="43694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B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6" name="15 Akış Çizelgesi: Bağlayıcı"/>
          <p:cNvSpPr/>
          <p:nvPr/>
        </p:nvSpPr>
        <p:spPr>
          <a:xfrm>
            <a:off x="5417724" y="299695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42565" y="2791729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20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1" name="10 Akış Çizelgesi: Bağlayıcı"/>
          <p:cNvSpPr/>
          <p:nvPr/>
        </p:nvSpPr>
        <p:spPr>
          <a:xfrm>
            <a:off x="5076056" y="5013176"/>
            <a:ext cx="179512" cy="21602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7" name="16 Sol Ayraç"/>
          <p:cNvSpPr/>
          <p:nvPr/>
        </p:nvSpPr>
        <p:spPr>
          <a:xfrm>
            <a:off x="4211960" y="1628800"/>
            <a:ext cx="864096" cy="36004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699792" y="3140968"/>
            <a:ext cx="16372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9990 km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40961" name="Picture 1" descr="C:\Users\PC\Desktop\SUNUM HAZIRLIK DEPO\COĞRAFİ KONUM\globe-307455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6264696" cy="5472608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6237312"/>
            <a:ext cx="8892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A-B arası mesafe = 30 – 20 = 10 x 111 =1110 km</a:t>
            </a:r>
            <a:endParaRPr lang="tr-TR" sz="1600" dirty="0" smtClean="0"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55304" y="1423577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30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0" name="9 Akış Çizelgesi: Bağlayıcı"/>
          <p:cNvSpPr/>
          <p:nvPr/>
        </p:nvSpPr>
        <p:spPr>
          <a:xfrm>
            <a:off x="5292883" y="156039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92080" y="4869160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60 °G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860032" y="1412776"/>
            <a:ext cx="40617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A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572000" y="4833738"/>
            <a:ext cx="4369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C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918361" y="2860137"/>
            <a:ext cx="436942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B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6" name="15 Akış Çizelgesi: Bağlayıcı"/>
          <p:cNvSpPr/>
          <p:nvPr/>
        </p:nvSpPr>
        <p:spPr>
          <a:xfrm>
            <a:off x="5417724" y="2996952"/>
            <a:ext cx="155610" cy="20522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42565" y="2791729"/>
            <a:ext cx="1061145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20 °K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sp>
        <p:nvSpPr>
          <p:cNvPr id="11" name="10 Akış Çizelgesi: Bağlayıcı"/>
          <p:cNvSpPr/>
          <p:nvPr/>
        </p:nvSpPr>
        <p:spPr>
          <a:xfrm>
            <a:off x="5076056" y="5013176"/>
            <a:ext cx="179512" cy="21602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Bahnschrift Light" pitchFamily="34" charset="0"/>
            </a:endParaRPr>
          </a:p>
        </p:txBody>
      </p:sp>
      <p:sp>
        <p:nvSpPr>
          <p:cNvPr id="17" name="16 Sol Ayraç"/>
          <p:cNvSpPr/>
          <p:nvPr/>
        </p:nvSpPr>
        <p:spPr>
          <a:xfrm>
            <a:off x="4211960" y="1628800"/>
            <a:ext cx="864096" cy="158417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699792" y="2204864"/>
            <a:ext cx="16372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1110 km</a:t>
            </a:r>
            <a:endParaRPr kumimoji="0" lang="tr-TR" sz="1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MERİDYENLERİN </a:t>
            </a:r>
            <a:br>
              <a:rPr lang="tr-TR" sz="4800" b="1" dirty="0" smtClean="0">
                <a:latin typeface="Calibri Light" pitchFamily="34" charset="0"/>
                <a:cs typeface="Calibri Light" pitchFamily="34" charset="0"/>
              </a:rPr>
            </a:br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ÖZELLİKLERİ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pic>
        <p:nvPicPr>
          <p:cNvPr id="44034" name="Picture 2" descr="latitude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73621"/>
            <a:ext cx="6624736" cy="5784379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1"/>
            <a:ext cx="8892480" cy="129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Ekvatoru dik olarak  kesen ve kutuplarda birleşen yarım çemberlerdir.</a:t>
            </a:r>
            <a:endParaRPr kumimoji="0" lang="tr-TR" sz="2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900" dirty="0" smtClean="0">
                <a:solidFill>
                  <a:schemeClr val="bg1"/>
                </a:solidFill>
              </a:rPr>
              <a:t/>
            </a:r>
            <a:br>
              <a:rPr lang="tr-TR" sz="4900" dirty="0" smtClean="0">
                <a:solidFill>
                  <a:schemeClr val="bg1"/>
                </a:solidFill>
              </a:rPr>
            </a:br>
            <a:r>
              <a:rPr lang="tr-TR" sz="7300" dirty="0" smtClean="0">
                <a:solidFill>
                  <a:schemeClr val="bg1"/>
                </a:solidFill>
              </a:rPr>
              <a:t> </a:t>
            </a:r>
            <a:r>
              <a:rPr lang="tr-TR" sz="6700" dirty="0" smtClean="0">
                <a:solidFill>
                  <a:schemeClr val="bg1"/>
                </a:solidFill>
                <a:latin typeface="Bahnschrift Light" pitchFamily="34" charset="0"/>
              </a:rPr>
              <a:t>KONUM</a:t>
            </a:r>
            <a:br>
              <a:rPr lang="tr-TR" sz="67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6700" dirty="0" smtClean="0">
                <a:solidFill>
                  <a:schemeClr val="bg1"/>
                </a:solidFill>
                <a:latin typeface="Bahnschrift Light" pitchFamily="34" charset="0"/>
              </a:rPr>
              <a:t>Bir varlığın yer küre  üzerindeki adresidir. </a:t>
            </a:r>
            <a:br>
              <a:rPr lang="tr-TR" sz="67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53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53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53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50939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3200" dirty="0" smtClean="0">
                <a:latin typeface="Bahnschrift Light" pitchFamily="34" charset="0"/>
                <a:cs typeface="Times New Roman" pitchFamily="18" charset="0"/>
              </a:rPr>
              <a:t>Başlangıç meridyen 0 °</a:t>
            </a:r>
            <a:r>
              <a:rPr lang="tr-TR" sz="3200" dirty="0" err="1" smtClean="0">
                <a:latin typeface="Bahnschrift Light" pitchFamily="34" charset="0"/>
                <a:cs typeface="Times New Roman" pitchFamily="18" charset="0"/>
              </a:rPr>
              <a:t>Greenwich’tir</a:t>
            </a:r>
            <a:r>
              <a:rPr lang="tr-TR" sz="3200" dirty="0" smtClean="0">
                <a:latin typeface="Bahnschrift Light" pitchFamily="34" charset="0"/>
                <a:cs typeface="Times New Roman" pitchFamily="18" charset="0"/>
              </a:rPr>
              <a:t>.</a:t>
            </a:r>
            <a:endParaRPr kumimoji="0" lang="tr-TR" sz="32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5" name="4 Resim" descr="gre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052736"/>
            <a:ext cx="6192688" cy="5601462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4788024" y="3212976"/>
            <a:ext cx="9364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dirty="0" smtClean="0">
                <a:solidFill>
                  <a:srgbClr val="FF0000"/>
                </a:solidFill>
                <a:latin typeface="Bahnschrift Light" pitchFamily="34" charset="0"/>
                <a:cs typeface="Times New Roman" pitchFamily="18" charset="0"/>
              </a:rPr>
              <a:t>0° </a:t>
            </a:r>
            <a:endParaRPr lang="tr-TR" sz="4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başlangıç meridyeni ayasofya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3573016"/>
            <a:ext cx="8721030" cy="3284984"/>
          </a:xfrm>
          <a:prstGeom prst="rect">
            <a:avLst/>
          </a:prstGeom>
          <a:noFill/>
        </p:spPr>
      </p:pic>
      <p:pic>
        <p:nvPicPr>
          <p:cNvPr id="58374" name="Picture 6" descr="başlangıç meridyeni ayasofya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712968" cy="3456384"/>
          </a:xfrm>
          <a:prstGeom prst="rect">
            <a:avLst/>
          </a:prstGeom>
          <a:noFill/>
        </p:spPr>
      </p:pic>
      <p:pic>
        <p:nvPicPr>
          <p:cNvPr id="58376" name="Picture 8" descr="başlangıç meridyeni ayasofya ile ilgili görsel sonuc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73656">
            <a:off x="4254950" y="825261"/>
            <a:ext cx="4198972" cy="2392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erkantozluyurt.com/uploads/2013/03/IMG_0663-Cust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5536" y="6093296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3200" dirty="0" smtClean="0">
                <a:latin typeface="Bahnschrift Light" pitchFamily="34" charset="0"/>
                <a:cs typeface="Times New Roman" pitchFamily="18" charset="0"/>
              </a:rPr>
              <a:t>  </a:t>
            </a:r>
            <a:r>
              <a:rPr lang="tr-TR" sz="2800" dirty="0" smtClean="0">
                <a:solidFill>
                  <a:schemeClr val="bg1"/>
                </a:solidFill>
                <a:latin typeface="Bahnschrift Light" pitchFamily="34" charset="0"/>
                <a:cs typeface="Times New Roman" pitchFamily="18" charset="0"/>
              </a:rPr>
              <a:t>Greenwich Gözlem Evi</a:t>
            </a:r>
            <a:endParaRPr kumimoji="0" lang="tr-TR" sz="28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Resim" descr="67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Resim" descr="DSC_5564-13525z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39552" y="45205"/>
            <a:ext cx="8064896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180 tane doğuda,180 tane batıda toplam 360 tane meridyen vardır.</a:t>
            </a:r>
            <a:endParaRPr kumimoji="0" lang="tr-TR" sz="2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8" name="7 Resim" descr="Untitled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96752"/>
            <a:ext cx="6696744" cy="5387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67544" y="1"/>
            <a:ext cx="8208912" cy="129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Meridyenler 1 ° aralıklarla çizilmiştir.Meridyenlerin uzunlukları  birbirine eşittir.</a:t>
            </a:r>
            <a:endParaRPr kumimoji="0" lang="tr-TR" sz="28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50178" name="Picture 2" descr="C:\Users\PC\Desktop\SUNUM HAZIRLIK DEPO\COĞRAFİ KONUM\516e1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412776"/>
            <a:ext cx="5328592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404664"/>
            <a:ext cx="88924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600" dirty="0" smtClean="0">
                <a:latin typeface="Bahnschrift Light" pitchFamily="34" charset="0"/>
                <a:cs typeface="Times New Roman" pitchFamily="18" charset="0"/>
              </a:rPr>
              <a:t>Aynı meridyen üzerindeki noktaların yerel saatleri aynıdır.</a:t>
            </a:r>
            <a:endParaRPr kumimoji="0" lang="tr-TR" sz="26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5" name="Picture 1" descr="C:\Users\PC\Desktop\SUNUM HAZIRLIK DEPO\COĞRAFİ KONUM\globe-307455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340768"/>
            <a:ext cx="6048672" cy="5085184"/>
          </a:xfrm>
          <a:prstGeom prst="rect">
            <a:avLst/>
          </a:prstGeom>
          <a:noFill/>
        </p:spPr>
      </p:pic>
      <p:sp>
        <p:nvSpPr>
          <p:cNvPr id="6" name="5 Akış Çizelgesi: Bağlayıcı"/>
          <p:cNvSpPr/>
          <p:nvPr/>
        </p:nvSpPr>
        <p:spPr>
          <a:xfrm>
            <a:off x="5004048" y="2492896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Akış Çizelgesi: Bağlayıcı"/>
          <p:cNvSpPr/>
          <p:nvPr/>
        </p:nvSpPr>
        <p:spPr>
          <a:xfrm>
            <a:off x="5148064" y="3284984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Akış Çizelgesi: Bağlayıcı"/>
          <p:cNvSpPr/>
          <p:nvPr/>
        </p:nvSpPr>
        <p:spPr>
          <a:xfrm>
            <a:off x="5148064" y="3933056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Akış Çizelgesi: Bağlayıcı"/>
          <p:cNvSpPr/>
          <p:nvPr/>
        </p:nvSpPr>
        <p:spPr>
          <a:xfrm>
            <a:off x="4716016" y="1772816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Akış Çizelgesi: Bağlayıcı"/>
          <p:cNvSpPr/>
          <p:nvPr/>
        </p:nvSpPr>
        <p:spPr>
          <a:xfrm>
            <a:off x="5076056" y="4581128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Akış Çizelgesi: Bağlayıcı"/>
          <p:cNvSpPr/>
          <p:nvPr/>
        </p:nvSpPr>
        <p:spPr>
          <a:xfrm>
            <a:off x="5004048" y="5157192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Akış Çizelgesi: Bağlayıcı"/>
          <p:cNvSpPr/>
          <p:nvPr/>
        </p:nvSpPr>
        <p:spPr>
          <a:xfrm>
            <a:off x="4716016" y="5733256"/>
            <a:ext cx="179512" cy="216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Dikdörtgen"/>
          <p:cNvSpPr/>
          <p:nvPr/>
        </p:nvSpPr>
        <p:spPr>
          <a:xfrm>
            <a:off x="4860032" y="1556792"/>
            <a:ext cx="3834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A</a:t>
            </a:r>
            <a:endParaRPr lang="tr-TR" sz="2500" b="1" dirty="0"/>
          </a:p>
        </p:txBody>
      </p:sp>
      <p:sp>
        <p:nvSpPr>
          <p:cNvPr id="15" name="14 Dikdörtgen"/>
          <p:cNvSpPr/>
          <p:nvPr/>
        </p:nvSpPr>
        <p:spPr>
          <a:xfrm>
            <a:off x="5148064" y="2204864"/>
            <a:ext cx="3834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B</a:t>
            </a:r>
            <a:endParaRPr lang="tr-TR" sz="2500" b="1" dirty="0"/>
          </a:p>
        </p:txBody>
      </p:sp>
      <p:sp>
        <p:nvSpPr>
          <p:cNvPr id="16" name="15 Dikdörtgen"/>
          <p:cNvSpPr/>
          <p:nvPr/>
        </p:nvSpPr>
        <p:spPr>
          <a:xfrm>
            <a:off x="5364088" y="3068960"/>
            <a:ext cx="35137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C</a:t>
            </a:r>
            <a:endParaRPr lang="tr-TR" sz="2500" b="1" dirty="0"/>
          </a:p>
        </p:txBody>
      </p:sp>
      <p:sp>
        <p:nvSpPr>
          <p:cNvPr id="17" name="16 Dikdörtgen"/>
          <p:cNvSpPr/>
          <p:nvPr/>
        </p:nvSpPr>
        <p:spPr>
          <a:xfrm>
            <a:off x="5292080" y="3789040"/>
            <a:ext cx="40908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D</a:t>
            </a:r>
            <a:endParaRPr lang="tr-TR" sz="2500" b="1" dirty="0"/>
          </a:p>
        </p:txBody>
      </p:sp>
      <p:sp>
        <p:nvSpPr>
          <p:cNvPr id="18" name="17 Dikdörtgen"/>
          <p:cNvSpPr/>
          <p:nvPr/>
        </p:nvSpPr>
        <p:spPr>
          <a:xfrm>
            <a:off x="5220072" y="4437112"/>
            <a:ext cx="3834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E</a:t>
            </a:r>
            <a:endParaRPr lang="tr-TR" sz="2500" b="1" dirty="0"/>
          </a:p>
        </p:txBody>
      </p:sp>
      <p:sp>
        <p:nvSpPr>
          <p:cNvPr id="19" name="18 Dikdörtgen"/>
          <p:cNvSpPr/>
          <p:nvPr/>
        </p:nvSpPr>
        <p:spPr>
          <a:xfrm>
            <a:off x="5148064" y="5013176"/>
            <a:ext cx="3706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F</a:t>
            </a:r>
            <a:endParaRPr lang="tr-TR" sz="2500" b="1" dirty="0"/>
          </a:p>
        </p:txBody>
      </p:sp>
      <p:sp>
        <p:nvSpPr>
          <p:cNvPr id="20" name="19 Dikdörtgen"/>
          <p:cNvSpPr/>
          <p:nvPr/>
        </p:nvSpPr>
        <p:spPr>
          <a:xfrm>
            <a:off x="4860032" y="5589240"/>
            <a:ext cx="3834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b="1" dirty="0" smtClean="0">
                <a:latin typeface="Monotype Corsiva" pitchFamily="66" charset="0"/>
                <a:cs typeface="Times New Roman" pitchFamily="18" charset="0"/>
              </a:rPr>
              <a:t>G</a:t>
            </a:r>
            <a:endParaRPr lang="tr-TR" sz="2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C\Desktop\COĞRAFİ KONUM\Greenwich_meridian_2004051212383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6120681" cy="576064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9512" y="6093296"/>
            <a:ext cx="87849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3200" dirty="0" smtClean="0">
                <a:latin typeface="Bahnschrift Light" pitchFamily="34" charset="0"/>
                <a:cs typeface="Times New Roman" pitchFamily="18" charset="0"/>
              </a:rPr>
              <a:t>                 </a:t>
            </a: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Başlangıç Meridyeninin Geçtiği Ülkeler</a:t>
            </a:r>
            <a:endParaRPr kumimoji="0" lang="tr-TR" sz="2400" b="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568" y="25343"/>
            <a:ext cx="7848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600" dirty="0" smtClean="0">
                <a:latin typeface="Bahnschrift Light" pitchFamily="34" charset="0"/>
                <a:cs typeface="Times New Roman" pitchFamily="18" charset="0"/>
              </a:rPr>
              <a:t>Ardışık  iki meridyen arasında 4 dakikalık zaman farkı bulunur.</a:t>
            </a:r>
            <a:endParaRPr kumimoji="0" lang="tr-TR" sz="260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5" name="4 Resim" descr="globe-307455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052736"/>
            <a:ext cx="6192688" cy="5472608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4499992" y="1844824"/>
            <a:ext cx="6783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4 dk</a:t>
            </a:r>
            <a:endParaRPr lang="tr-TR" sz="2500" dirty="0"/>
          </a:p>
        </p:txBody>
      </p:sp>
      <p:sp>
        <p:nvSpPr>
          <p:cNvPr id="8" name="7 Dikdörtgen"/>
          <p:cNvSpPr/>
          <p:nvPr/>
        </p:nvSpPr>
        <p:spPr>
          <a:xfrm>
            <a:off x="4572000" y="2636912"/>
            <a:ext cx="6783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4 dk</a:t>
            </a:r>
            <a:endParaRPr lang="tr-TR" sz="2500" dirty="0"/>
          </a:p>
        </p:txBody>
      </p:sp>
      <p:sp>
        <p:nvSpPr>
          <p:cNvPr id="9" name="8 Dikdörtgen"/>
          <p:cNvSpPr/>
          <p:nvPr/>
        </p:nvSpPr>
        <p:spPr>
          <a:xfrm>
            <a:off x="4644008" y="3356992"/>
            <a:ext cx="6783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4 dk</a:t>
            </a:r>
            <a:endParaRPr lang="tr-TR" sz="2500" dirty="0"/>
          </a:p>
        </p:txBody>
      </p:sp>
      <p:sp>
        <p:nvSpPr>
          <p:cNvPr id="10" name="9 Dikdörtgen"/>
          <p:cNvSpPr/>
          <p:nvPr/>
        </p:nvSpPr>
        <p:spPr>
          <a:xfrm>
            <a:off x="4572000" y="4077072"/>
            <a:ext cx="6783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4 dk</a:t>
            </a:r>
            <a:endParaRPr lang="tr-TR" sz="2500" dirty="0"/>
          </a:p>
        </p:txBody>
      </p:sp>
      <p:sp>
        <p:nvSpPr>
          <p:cNvPr id="11" name="10 Dikdörtgen"/>
          <p:cNvSpPr/>
          <p:nvPr/>
        </p:nvSpPr>
        <p:spPr>
          <a:xfrm>
            <a:off x="4355976" y="1196752"/>
            <a:ext cx="6783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4 </a:t>
            </a:r>
            <a:r>
              <a:rPr lang="tr-TR" sz="2500" dirty="0" err="1" smtClean="0">
                <a:latin typeface="Monotype Corsiva" pitchFamily="66" charset="0"/>
                <a:cs typeface="Times New Roman" pitchFamily="18" charset="0"/>
              </a:rPr>
              <a:t>dk</a:t>
            </a:r>
            <a:endParaRPr lang="tr-TR" sz="2500" dirty="0"/>
          </a:p>
        </p:txBody>
      </p:sp>
      <p:sp>
        <p:nvSpPr>
          <p:cNvPr id="12" name="11 Dikdörtgen"/>
          <p:cNvSpPr/>
          <p:nvPr/>
        </p:nvSpPr>
        <p:spPr>
          <a:xfrm>
            <a:off x="4572000" y="4725144"/>
            <a:ext cx="67839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4 </a:t>
            </a:r>
            <a:r>
              <a:rPr lang="tr-TR" sz="2500" dirty="0" err="1" smtClean="0">
                <a:latin typeface="Monotype Corsiva" pitchFamily="66" charset="0"/>
                <a:cs typeface="Times New Roman" pitchFamily="18" charset="0"/>
              </a:rPr>
              <a:t>dk</a:t>
            </a:r>
            <a:endParaRPr lang="tr-TR" sz="2500" dirty="0"/>
          </a:p>
        </p:txBody>
      </p:sp>
      <p:sp>
        <p:nvSpPr>
          <p:cNvPr id="13" name="12 Dikdörtgen"/>
          <p:cNvSpPr/>
          <p:nvPr/>
        </p:nvSpPr>
        <p:spPr>
          <a:xfrm>
            <a:off x="3995936" y="5373216"/>
            <a:ext cx="9108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15 °D</a:t>
            </a:r>
            <a:endParaRPr lang="tr-TR" sz="2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4788024" y="5373216"/>
            <a:ext cx="9108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16 °D</a:t>
            </a:r>
            <a:endParaRPr lang="tr-TR" sz="25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MUTLAK KONUM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240106"/>
            <a:ext cx="88924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İki meridyen arasındaki mesafe kutuplara doğru gittikçe azalır.</a:t>
            </a:r>
          </a:p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5" name="4 Resim" descr="globe-307455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5" y="1196752"/>
            <a:ext cx="6192688" cy="5472608"/>
          </a:xfrm>
          <a:prstGeom prst="rect">
            <a:avLst/>
          </a:prstGeom>
        </p:spPr>
      </p:pic>
      <p:sp>
        <p:nvSpPr>
          <p:cNvPr id="10" name="9 Dikdörtgen"/>
          <p:cNvSpPr/>
          <p:nvPr/>
        </p:nvSpPr>
        <p:spPr>
          <a:xfrm>
            <a:off x="4454129" y="3789040"/>
            <a:ext cx="10182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111 km</a:t>
            </a:r>
            <a:endParaRPr lang="tr-TR" sz="2500" dirty="0"/>
          </a:p>
        </p:txBody>
      </p:sp>
      <p:sp>
        <p:nvSpPr>
          <p:cNvPr id="13" name="12 Dikdörtgen"/>
          <p:cNvSpPr/>
          <p:nvPr/>
        </p:nvSpPr>
        <p:spPr>
          <a:xfrm>
            <a:off x="4022081" y="5517232"/>
            <a:ext cx="9108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15 °D</a:t>
            </a:r>
            <a:endParaRPr lang="tr-TR" sz="2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4814169" y="5517232"/>
            <a:ext cx="91082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16 °D</a:t>
            </a:r>
            <a:endParaRPr lang="tr-TR" sz="25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7812360" y="3284984"/>
            <a:ext cx="6206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0 °</a:t>
            </a:r>
            <a:endParaRPr lang="tr-TR"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4526137" y="2996952"/>
            <a:ext cx="8771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80 km</a:t>
            </a:r>
            <a:endParaRPr lang="tr-TR" sz="2500" dirty="0"/>
          </a:p>
        </p:txBody>
      </p:sp>
      <p:sp>
        <p:nvSpPr>
          <p:cNvPr id="17" name="16 Dikdörtgen"/>
          <p:cNvSpPr/>
          <p:nvPr/>
        </p:nvSpPr>
        <p:spPr>
          <a:xfrm>
            <a:off x="4382121" y="1556792"/>
            <a:ext cx="5998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500" dirty="0" smtClean="0">
                <a:latin typeface="Monotype Corsiva" pitchFamily="66" charset="0"/>
                <a:cs typeface="Times New Roman" pitchFamily="18" charset="0"/>
              </a:rPr>
              <a:t>40 km</a:t>
            </a:r>
            <a:endParaRPr lang="tr-TR" sz="1500" dirty="0"/>
          </a:p>
        </p:txBody>
      </p:sp>
      <p:sp>
        <p:nvSpPr>
          <p:cNvPr id="18" name="17 Dikdörtgen"/>
          <p:cNvSpPr/>
          <p:nvPr/>
        </p:nvSpPr>
        <p:spPr>
          <a:xfrm>
            <a:off x="4454129" y="2204864"/>
            <a:ext cx="8771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60 km</a:t>
            </a:r>
            <a:endParaRPr lang="tr-TR" sz="2500" dirty="0"/>
          </a:p>
        </p:txBody>
      </p:sp>
      <p:sp>
        <p:nvSpPr>
          <p:cNvPr id="21" name="20 Dikdörtgen"/>
          <p:cNvSpPr/>
          <p:nvPr/>
        </p:nvSpPr>
        <p:spPr>
          <a:xfrm>
            <a:off x="4526137" y="4581128"/>
            <a:ext cx="8771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80 km</a:t>
            </a:r>
            <a:endParaRPr lang="tr-TR" sz="2500" dirty="0"/>
          </a:p>
        </p:txBody>
      </p:sp>
      <p:sp>
        <p:nvSpPr>
          <p:cNvPr id="22" name="21 Dikdörtgen"/>
          <p:cNvSpPr/>
          <p:nvPr/>
        </p:nvSpPr>
        <p:spPr>
          <a:xfrm>
            <a:off x="4454129" y="5085184"/>
            <a:ext cx="8771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500" dirty="0" smtClean="0">
                <a:latin typeface="Monotype Corsiva" pitchFamily="66" charset="0"/>
                <a:cs typeface="Times New Roman" pitchFamily="18" charset="0"/>
              </a:rPr>
              <a:t>60 km</a:t>
            </a:r>
            <a:endParaRPr lang="tr-TR" sz="2500" dirty="0"/>
          </a:p>
        </p:txBody>
      </p:sp>
      <p:sp>
        <p:nvSpPr>
          <p:cNvPr id="23" name="22 Dikdörtgen"/>
          <p:cNvSpPr/>
          <p:nvPr/>
        </p:nvSpPr>
        <p:spPr>
          <a:xfrm>
            <a:off x="4454129" y="5949280"/>
            <a:ext cx="5998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500" dirty="0" smtClean="0">
                <a:latin typeface="Monotype Corsiva" pitchFamily="66" charset="0"/>
                <a:cs typeface="Times New Roman" pitchFamily="18" charset="0"/>
              </a:rPr>
              <a:t>40 km</a:t>
            </a:r>
            <a:endParaRPr lang="tr-TR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1520" y="239457"/>
            <a:ext cx="856895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 smtClean="0">
                <a:latin typeface="Bahnschrift Light" pitchFamily="34" charset="0"/>
                <a:cs typeface="Times New Roman" pitchFamily="18" charset="0"/>
              </a:rPr>
              <a:t>İki meridyen arası mesafe sadece ekvatorda 111 km’dir.</a:t>
            </a:r>
            <a:endParaRPr kumimoji="0" lang="tr-TR" sz="2400" u="none" strike="noStrike" cap="none" normalizeH="0" baseline="0" dirty="0" smtClean="0">
              <a:ln>
                <a:noFill/>
              </a:ln>
              <a:effectLst/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133122" name="Picture 2" descr="C:\Users\PC\Desktop\COĞRAFİ KONUM\COĞRAFİ KONUM\location-info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899592" y="764704"/>
            <a:ext cx="6624736" cy="5343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07504" y="76318"/>
            <a:ext cx="892899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Bir meridyenin tam karşısına denk gelen ve onu tam bir çembere tamamlayan meridyene de </a:t>
            </a:r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  <a:cs typeface="Times New Roman" pitchFamily="18" charset="0"/>
              </a:rPr>
              <a:t>antimeridyen</a:t>
            </a:r>
            <a:r>
              <a:rPr lang="tr-TR" sz="2800" dirty="0" smtClean="0">
                <a:latin typeface="Bahnschrift Light" pitchFamily="34" charset="0"/>
                <a:cs typeface="Times New Roman" pitchFamily="18" charset="0"/>
              </a:rPr>
              <a:t> denir</a:t>
            </a:r>
            <a:r>
              <a:rPr lang="tr-TR" sz="2800" i="1" dirty="0" smtClean="0">
                <a:latin typeface="Monotype Corsiva" pitchFamily="66" charset="0"/>
                <a:cs typeface="Times New Roman" pitchFamily="18" charset="0"/>
              </a:rPr>
              <a:t>.</a:t>
            </a:r>
            <a:endParaRPr kumimoji="0" lang="tr-TR" sz="2800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2226" name="Picture 2" descr="anti meridyen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128792" cy="5256584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5008" y="6258472"/>
            <a:ext cx="8928992" cy="38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smtClean="0">
                <a:latin typeface="Bahnschrift Light" pitchFamily="34" charset="0"/>
                <a:cs typeface="Times New Roman" pitchFamily="18" charset="0"/>
              </a:rPr>
              <a:t>Görsel:Mehmet Ali Ercan</a:t>
            </a:r>
            <a:endParaRPr kumimoji="0" lang="tr-TR" b="0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 l="28498" t="21282" r="32762" b="14735"/>
          <a:stretch>
            <a:fillRect/>
          </a:stretch>
        </p:blipFill>
        <p:spPr bwMode="auto">
          <a:xfrm>
            <a:off x="1547664" y="764704"/>
            <a:ext cx="6126219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251520" y="18864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Ders Kitabı Sayfa 52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ENLEM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560840" cy="5256584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Yeryüzündeki herhangi bir noktanın Ekvator’a uzaklığının açı cinsinden değeridir. Enlem derece (°) dakika (‘) ve saniye (“) cinsinden ifade edilir. </a:t>
            </a:r>
            <a:r>
              <a:rPr lang="tr-TR" sz="3600" dirty="0" smtClean="0">
                <a:latin typeface="Bahnschrift Light" pitchFamily="34" charset="0"/>
              </a:rPr>
              <a:t/>
            </a:r>
            <a:br>
              <a:rPr lang="tr-TR" sz="3600" dirty="0" smtClean="0"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96752"/>
            <a:ext cx="6120680" cy="521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79512" y="692696"/>
            <a:ext cx="8784976" cy="1224136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100" dirty="0" smtClean="0">
                <a:latin typeface="Bahnschrift Light" pitchFamily="34" charset="0"/>
              </a:rPr>
              <a:t>Enlem bir noktayı ifade ederken paralel ise çemberi ifade eder. </a:t>
            </a:r>
            <a:r>
              <a:rPr lang="tr-TR" sz="4000" i="1" dirty="0" smtClean="0"/>
              <a:t/>
            </a:r>
            <a:br>
              <a:rPr lang="tr-TR" sz="4000" i="1" dirty="0" smtClean="0"/>
            </a:br>
            <a:r>
              <a:rPr lang="tr-TR" sz="3200" i="1" dirty="0" smtClean="0"/>
              <a:t/>
            </a:r>
            <a:br>
              <a:rPr lang="tr-TR" sz="3200" i="1" dirty="0" smtClean="0"/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0648"/>
            <a:ext cx="67687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619672" y="270892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atin typeface="Bahnschrift Light" pitchFamily="34" charset="0"/>
              </a:rPr>
              <a:t>ALÇAK ENLEMLER</a:t>
            </a:r>
            <a:endParaRPr lang="tr-TR" sz="2800" dirty="0">
              <a:latin typeface="Bahnschrift Light" pitchFamily="34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1691680" y="3573016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atin typeface="Bahnschrift Light" pitchFamily="34" charset="0"/>
              </a:rPr>
              <a:t>ALÇAK ENLEMLER</a:t>
            </a:r>
            <a:endParaRPr lang="tr-TR" sz="2800" dirty="0">
              <a:latin typeface="Bahnschrift Light" pitchFamily="34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1547664" y="184482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atin typeface="Bahnschrift Light" pitchFamily="34" charset="0"/>
              </a:rPr>
              <a:t>ORTA ENLEMLER</a:t>
            </a:r>
            <a:endParaRPr lang="tr-TR" sz="2800" dirty="0">
              <a:latin typeface="Bahnschrift Light" pitchFamily="34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1547664" y="4437112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atin typeface="Bahnschrift Light" pitchFamily="34" charset="0"/>
              </a:rPr>
              <a:t>ORTA ENLEMLER</a:t>
            </a:r>
            <a:endParaRPr lang="tr-TR" sz="2800" dirty="0">
              <a:latin typeface="Bahnschrift Light" pitchFamily="34" charset="0"/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1619672" y="112474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atin typeface="Bahnschrift Light" pitchFamily="34" charset="0"/>
              </a:rPr>
              <a:t>YÜKSEK ENLEMLER</a:t>
            </a:r>
            <a:endParaRPr lang="tr-TR" sz="2800" dirty="0">
              <a:latin typeface="Bahnschrift Light" pitchFamily="34" charset="0"/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1619672" y="5157192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latin typeface="Bahnschrift Light" pitchFamily="34" charset="0"/>
              </a:rPr>
              <a:t>YÜKSEK ENLEMLER</a:t>
            </a:r>
            <a:endParaRPr lang="tr-TR" sz="2800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ENLEMİN ETKİLERİ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511256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   </a:t>
            </a:r>
            <a:r>
              <a:rPr lang="tr-TR" sz="3100" b="1" dirty="0" smtClean="0">
                <a:solidFill>
                  <a:schemeClr val="bg1"/>
                </a:solidFill>
                <a:latin typeface="Bahnschrift Light" pitchFamily="34" charset="0"/>
              </a:rPr>
              <a:t>EKVATORDAN KUTUPLARA DOĞRU GİTTİKÇE ;</a:t>
            </a:r>
            <a:br>
              <a:rPr lang="tr-TR" sz="3100" b="1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-Güneş ışınlarının yeryüzüne  düşme  açısı daralır.</a:t>
            </a: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9218" name="Picture 2" descr="güneş ışınlarının geliş açış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04864"/>
            <a:ext cx="6696744" cy="3857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>Dünya üzerindeki bir noktanın </a:t>
            </a:r>
            <a:r>
              <a:rPr lang="tr-TR" sz="4000" dirty="0" smtClean="0">
                <a:solidFill>
                  <a:srgbClr val="FF0000"/>
                </a:solidFill>
                <a:latin typeface="Bahnschrift Light" pitchFamily="34" charset="0"/>
              </a:rPr>
              <a:t>EKVATOR</a:t>
            </a: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>’a ve </a:t>
            </a:r>
            <a:r>
              <a:rPr lang="tr-TR" sz="4000" dirty="0" smtClean="0">
                <a:solidFill>
                  <a:srgbClr val="FF0000"/>
                </a:solidFill>
                <a:latin typeface="Bahnschrift Light" pitchFamily="34" charset="0"/>
              </a:rPr>
              <a:t>GREENWİCH</a:t>
            </a: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>’e göre konumudur. Enlem ve boylam</a:t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>dereceleriyle ifade edilmektedir</a:t>
            </a:r>
            <a:r>
              <a:rPr lang="tr-TR" dirty="0" smtClean="0">
                <a:solidFill>
                  <a:schemeClr val="bg1"/>
                </a:solidFill>
                <a:latin typeface="Bahnschrift Light" pitchFamily="34" charset="0"/>
              </a:rPr>
              <a:t>. </a:t>
            </a:r>
            <a: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40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280920" cy="295232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Sıcaklık azalır</a:t>
            </a:r>
            <a:r>
              <a:rPr lang="tr-TR" sz="3100" i="1" dirty="0" smtClean="0">
                <a:solidFill>
                  <a:schemeClr val="bg1"/>
                </a:solidFill>
              </a:rPr>
              <a:t>. </a:t>
            </a: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4" name="3 Resim" descr="MonthlyMea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340768"/>
            <a:ext cx="6415161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52928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Tarım,Orman,Yerleşme ve Kalıcı Kar sınırı azalır.</a:t>
            </a: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3" name="Picture 2" descr="kalıcı kar sınırı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88840"/>
            <a:ext cx="7632848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/>
          </a:bodyPr>
          <a:lstStyle/>
          <a:p>
            <a:pPr algn="l"/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Denizlerin tuzluluk oranı azalır.</a:t>
            </a: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" name="6 Resim" descr="salinity_aqu_2012154_lr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700808"/>
            <a:ext cx="7200800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 l="9128" t="17344" r="37189" b="6250"/>
          <a:stretch>
            <a:fillRect/>
          </a:stretch>
        </p:blipFill>
        <p:spPr bwMode="auto">
          <a:xfrm>
            <a:off x="251520" y="0"/>
            <a:ext cx="8568952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6084168" y="0"/>
            <a:ext cx="2016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MEB </a:t>
            </a:r>
          </a:p>
          <a:p>
            <a:pPr algn="ctr"/>
            <a:r>
              <a:rPr lang="tr-TR" sz="2800" dirty="0" smtClean="0">
                <a:solidFill>
                  <a:srgbClr val="FF0000"/>
                </a:solidFill>
                <a:latin typeface="Bahnschrift Light" pitchFamily="34" charset="0"/>
              </a:rPr>
              <a:t>Ders Kitabı Sayfa 51</a:t>
            </a:r>
            <a:endParaRPr lang="tr-TR" sz="2800" dirty="0">
              <a:solidFill>
                <a:srgbClr val="FF0000"/>
              </a:solidFill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200800" cy="5616624"/>
          </a:xfrm>
        </p:spPr>
        <p:txBody>
          <a:bodyPr>
            <a:normAutofit/>
          </a:bodyPr>
          <a:lstStyle/>
          <a:p>
            <a:pPr algn="l"/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İklim ve bitki kuşakları oluşur.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Untitled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844824"/>
            <a:ext cx="5328592" cy="4304066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7092280" y="364502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3923928" y="602128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90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3923928" y="126876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90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6444208" y="508518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48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6876256" y="436510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27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2" name="11 Metin kutusu"/>
          <p:cNvSpPr txBox="1"/>
          <p:nvPr/>
        </p:nvSpPr>
        <p:spPr>
          <a:xfrm>
            <a:off x="6732240" y="270892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30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 30’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3" name="12 Metin kutusu"/>
          <p:cNvSpPr txBox="1"/>
          <p:nvPr/>
        </p:nvSpPr>
        <p:spPr>
          <a:xfrm>
            <a:off x="5796136" y="177281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68</a:t>
            </a:r>
            <a:r>
              <a:rPr lang="tr-TR" sz="3600" dirty="0" smtClean="0">
                <a:solidFill>
                  <a:schemeClr val="bg1"/>
                </a:solidFill>
                <a:latin typeface="Calibri"/>
              </a:rPr>
              <a:t>° 30’</a:t>
            </a:r>
            <a:endParaRPr lang="tr-T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Cisimlerin gölge boyu uzar.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-Güneş Işınlarının tutulma oranı artar.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/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88840"/>
            <a:ext cx="6912768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5616624"/>
          </a:xfrm>
        </p:spPr>
        <p:txBody>
          <a:bodyPr>
            <a:normAutofit/>
          </a:bodyPr>
          <a:lstStyle/>
          <a:p>
            <a:pPr algn="l"/>
            <a: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  <a:t>         - Çizgisel hız azalır.</a:t>
            </a:r>
            <a:br>
              <a:rPr lang="tr-TR" sz="29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Glob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628800"/>
            <a:ext cx="511256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200800" cy="5544616"/>
          </a:xfrm>
        </p:spPr>
        <p:txBody>
          <a:bodyPr>
            <a:normAutofit fontScale="90000"/>
          </a:bodyPr>
          <a:lstStyle/>
          <a:p>
            <a:pPr algn="l"/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         - Yerçekimi artar.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6" name="5 Resim" descr="Untitled 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484784"/>
            <a:ext cx="5627608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064896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Alacakaranlık süresi ile güneşin ufukta kalma süresi uzar.</a:t>
            </a: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5" name="4 Resim" descr="Midnight_Sun_by_zwischenlicht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916832"/>
            <a:ext cx="7776864" cy="4248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467544" y="0"/>
            <a:ext cx="8064896" cy="6021288"/>
          </a:xfrm>
        </p:spPr>
        <p:txBody>
          <a:bodyPr>
            <a:normAutofit fontScale="90000"/>
          </a:bodyPr>
          <a:lstStyle/>
          <a:p>
            <a:pPr algn="l"/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- Meridyenler arası mesafe daralır.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6" name="5 Resim" descr="516e1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762124"/>
            <a:ext cx="5400600" cy="4619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kvator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332656"/>
            <a:ext cx="9612560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BOYLAM NEDİR?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BOYLAM</a:t>
            </a:r>
            <a:b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600" dirty="0" smtClean="0">
                <a:solidFill>
                  <a:schemeClr val="bg1"/>
                </a:solidFill>
                <a:latin typeface="Bahnschrift Light" pitchFamily="34" charset="0"/>
              </a:rPr>
              <a:t>Yeryüzündeki herhangi bir noktanın Greenwich’e uzaklığının açı cinsinden değeridir. Boylam derece (°) dakika (‘) ve saniye (“) cinsinden ifade edilir. </a:t>
            </a: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BOYLAMIN ETKİLERİ NELERDİR?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640960" cy="273630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4000" i="1" dirty="0" smtClean="0">
                <a:solidFill>
                  <a:schemeClr val="bg1"/>
                </a:solidFill>
              </a:rPr>
              <a:t/>
            </a:r>
            <a:br>
              <a:rPr lang="tr-TR" sz="4000" i="1" dirty="0" smtClean="0">
                <a:solidFill>
                  <a:schemeClr val="bg1"/>
                </a:solidFill>
              </a:rPr>
            </a:br>
            <a:r>
              <a:rPr lang="tr-TR" sz="2900" dirty="0" smtClean="0">
                <a:latin typeface="Bahnschrift Light" pitchFamily="34" charset="0"/>
              </a:rPr>
              <a:t>Boylamlar yerel saat hesaplarında ve mutlak konum tespitinde kullanılır.</a:t>
            </a:r>
            <a:r>
              <a:rPr lang="tr-TR" sz="4000" dirty="0" smtClean="0">
                <a:latin typeface="Bahnschrift Light" pitchFamily="34" charset="0"/>
              </a:rPr>
              <a:t/>
            </a:r>
            <a:br>
              <a:rPr lang="tr-TR" sz="4000" dirty="0" smtClean="0">
                <a:latin typeface="Bahnschrift Light" pitchFamily="34" charset="0"/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b="9726"/>
          <a:stretch>
            <a:fillRect/>
          </a:stretch>
        </p:blipFill>
        <p:spPr bwMode="auto">
          <a:xfrm>
            <a:off x="1691680" y="1340768"/>
            <a:ext cx="5688632" cy="519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ÖZEL ENLEMLER HANGİLERİDİR?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OORDİNAT COĞRAFYA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764704"/>
            <a:ext cx="8712967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Users\PC\Desktop\İNSAN VE DOĞA\geography-clipart-geography-clas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4" name="1 Başlık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196752"/>
          </a:xfrm>
        </p:spPr>
        <p:txBody>
          <a:bodyPr>
            <a:noAutofit/>
          </a:bodyPr>
          <a:lstStyle/>
          <a:p>
            <a:r>
              <a:rPr lang="tr-TR" sz="4800" b="1" dirty="0" smtClean="0">
                <a:latin typeface="Calibri Light" pitchFamily="34" charset="0"/>
                <a:cs typeface="Calibri Light" pitchFamily="34" charset="0"/>
              </a:rPr>
              <a:t>KOORDİNATLAR NASIL BULUNUR?</a:t>
            </a:r>
            <a:endParaRPr lang="tr-TR" sz="4800" b="1" dirty="0">
              <a:latin typeface="Calibri Light" pitchFamily="34" charset="0"/>
              <a:cs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560840" cy="561662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Koordinatları verilen bir yerin hangi yarımkürede olduğunu bulmak için enlem ve boylam derecelerinin </a:t>
            </a:r>
            <a:r>
              <a:rPr lang="tr-TR" sz="3200" dirty="0" smtClean="0">
                <a:solidFill>
                  <a:srgbClr val="FF0000"/>
                </a:solidFill>
                <a:latin typeface="Bahnschrift Light" pitchFamily="34" charset="0"/>
              </a:rPr>
              <a:t>artış-azalış</a:t>
            </a:r>
            <a:r>
              <a:rPr lang="tr-TR" sz="3200" dirty="0" smtClean="0">
                <a:solidFill>
                  <a:schemeClr val="bg1"/>
                </a:solidFill>
                <a:latin typeface="Bahnschrift Light" pitchFamily="34" charset="0"/>
              </a:rPr>
              <a:t> yönlerine bakmak gerekir. </a:t>
            </a: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77048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Sağ Ok"/>
          <p:cNvSpPr/>
          <p:nvPr/>
        </p:nvSpPr>
        <p:spPr>
          <a:xfrm>
            <a:off x="4427984" y="260648"/>
            <a:ext cx="27363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 Light" pitchFamily="34" charset="0"/>
              </a:rPr>
              <a:t>Doğu Yarım Küre</a:t>
            </a:r>
            <a:endParaRPr lang="tr-TR" dirty="0">
              <a:latin typeface="Bahnschrift Light" pitchFamily="34" charset="0"/>
            </a:endParaRPr>
          </a:p>
        </p:txBody>
      </p:sp>
      <p:sp>
        <p:nvSpPr>
          <p:cNvPr id="9" name="8 Sağ Ok"/>
          <p:cNvSpPr/>
          <p:nvPr/>
        </p:nvSpPr>
        <p:spPr>
          <a:xfrm flipH="1">
            <a:off x="1475656" y="260648"/>
            <a:ext cx="27363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 Light" pitchFamily="34" charset="0"/>
              </a:rPr>
              <a:t>Batı Yarım Küre</a:t>
            </a:r>
            <a:endParaRPr lang="tr-TR" dirty="0">
              <a:latin typeface="Bahnschrift Light" pitchFamily="34" charset="0"/>
            </a:endParaRPr>
          </a:p>
        </p:txBody>
      </p:sp>
      <p:sp>
        <p:nvSpPr>
          <p:cNvPr id="10" name="9 Sağ Ok"/>
          <p:cNvSpPr/>
          <p:nvPr/>
        </p:nvSpPr>
        <p:spPr>
          <a:xfrm rot="16200000">
            <a:off x="7146540" y="1718556"/>
            <a:ext cx="2555776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 Light" pitchFamily="34" charset="0"/>
              </a:rPr>
              <a:t>Kuzey  Yarım Küre</a:t>
            </a:r>
            <a:endParaRPr lang="tr-TR" dirty="0">
              <a:latin typeface="Bahnschrift Light" pitchFamily="34" charset="0"/>
            </a:endParaRPr>
          </a:p>
        </p:txBody>
      </p:sp>
      <p:sp>
        <p:nvSpPr>
          <p:cNvPr id="11" name="10 Sağ Ok"/>
          <p:cNvSpPr/>
          <p:nvPr/>
        </p:nvSpPr>
        <p:spPr>
          <a:xfrm rot="5400000">
            <a:off x="7146540" y="4454860"/>
            <a:ext cx="2555776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latin typeface="Bahnschrift Light" pitchFamily="34" charset="0"/>
              </a:rPr>
              <a:t>Güney  Yarım Küre</a:t>
            </a:r>
            <a:endParaRPr lang="tr-TR" dirty="0"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F.COĞRAFYA\blackboard-with-cha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8064896" cy="561662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5400" i="1" dirty="0" smtClean="0">
                <a:solidFill>
                  <a:schemeClr val="bg1"/>
                </a:solidFill>
              </a:rPr>
              <a:t/>
            </a:r>
            <a:br>
              <a:rPr lang="tr-TR" sz="5400" i="1" dirty="0" smtClean="0">
                <a:solidFill>
                  <a:schemeClr val="bg1"/>
                </a:solidFill>
              </a:rPr>
            </a:b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2800" dirty="0" smtClean="0">
                <a:solidFill>
                  <a:schemeClr val="bg1"/>
                </a:solidFill>
              </a:rPr>
              <a:t/>
            </a:r>
            <a:br>
              <a:rPr lang="tr-TR" sz="2800" dirty="0" smtClean="0">
                <a:solidFill>
                  <a:schemeClr val="bg1"/>
                </a:solidFill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# Artış yönü sola doğru ise verilen nokta Batı Yarım Kürede,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# Artış yönü sağa doğru ise verilen nokta Doğu Yarım Kürede,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# Artış yönü yukarı doğru ise verilen nokta Kuzey Yarım Kürede, </a:t>
            </a:r>
            <a:b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</a:br>
            <a:r>
              <a:rPr lang="tr-TR" sz="3100" dirty="0" smtClean="0">
                <a:solidFill>
                  <a:schemeClr val="bg1"/>
                </a:solidFill>
                <a:latin typeface="Bahnschrift Light" pitchFamily="34" charset="0"/>
              </a:rPr>
              <a:t># Artış yönü aşağı doğru ise verilen nokta Güney Yarım Kürededir. </a:t>
            </a:r>
            <a:r>
              <a:rPr lang="tr-TR" sz="3600" i="1" dirty="0" smtClean="0">
                <a:solidFill>
                  <a:schemeClr val="bg1"/>
                </a:solidFill>
              </a:rPr>
              <a:t/>
            </a:r>
            <a:br>
              <a:rPr lang="tr-TR" sz="36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200" i="1" dirty="0" smtClean="0">
                <a:solidFill>
                  <a:schemeClr val="bg1"/>
                </a:solidFill>
              </a:rPr>
              <a:t/>
            </a:r>
            <a:br>
              <a:rPr lang="tr-TR" sz="3200" i="1" dirty="0" smtClean="0">
                <a:solidFill>
                  <a:schemeClr val="bg1"/>
                </a:solidFill>
              </a:rPr>
            </a:br>
            <a: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  <a:t/>
            </a:r>
            <a:br>
              <a:rPr lang="tr-TR" sz="3600" dirty="0" smtClean="0">
                <a:solidFill>
                  <a:schemeClr val="bg1"/>
                </a:solidFill>
                <a:latin typeface="AR DARLING" pitchFamily="2" charset="0"/>
              </a:rPr>
            </a:br>
            <a:endParaRPr lang="tr-TR" sz="3600" dirty="0">
              <a:solidFill>
                <a:schemeClr val="bg1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ucboyut.com/uploads/converted/15/04/13/1605134820-turkuaz_arka_plan-6n-2560x1600-MM-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pic>
        <p:nvPicPr>
          <p:cNvPr id="46082" name="Picture 2" descr="C:\Users\PC\Desktop\SUNUM HAZIRLIK DEPO\COĞRAFİ KONUM\Resim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554" y="548681"/>
            <a:ext cx="3791846" cy="2664296"/>
          </a:xfrm>
          <a:prstGeom prst="rect">
            <a:avLst/>
          </a:prstGeom>
          <a:noFill/>
        </p:spPr>
      </p:pic>
      <p:pic>
        <p:nvPicPr>
          <p:cNvPr id="46083" name="Picture 3" descr="C:\Users\PC\Desktop\SUNUM HAZIRLIK DEPO\COĞRAFİ KONUM\Resim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20688"/>
            <a:ext cx="3870360" cy="2636361"/>
          </a:xfrm>
          <a:prstGeom prst="rect">
            <a:avLst/>
          </a:prstGeom>
          <a:noFill/>
        </p:spPr>
      </p:pic>
      <p:pic>
        <p:nvPicPr>
          <p:cNvPr id="46084" name="Picture 4" descr="C:\Users\PC\Desktop\SUNUM HAZIRLIK DEPO\COĞRAFİ KONUM\Resim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568" y="3861048"/>
            <a:ext cx="3884898" cy="2636361"/>
          </a:xfrm>
          <a:prstGeom prst="rect">
            <a:avLst/>
          </a:prstGeom>
          <a:noFill/>
        </p:spPr>
      </p:pic>
      <p:pic>
        <p:nvPicPr>
          <p:cNvPr id="46085" name="Picture 5" descr="C:\Users\PC\Desktop\SUNUM HAZIRLIK DEPO\COĞRAFİ KONUM\Resim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80" y="3933056"/>
            <a:ext cx="3884898" cy="2636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bilgicik.com/wp-content/5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s://scontent.fsaw1-6.fna.fbcdn.net/v/t1.0-9/57314271_2275342389170584_3570120483091251200_o.jpg?_nc_cat=109&amp;ccb=2&amp;_nc_sid=2c4854&amp;_nc_ohc=_YXvsJj6TXwAX9A2IAp&amp;_nc_oc=AQmGTP7QwW2Ao8ZVv_y4vLIN5J3Odk12ESe7i1hB7QuRTG6TleIrLrlYhXRYPD1LFgY&amp;_nc_ht=scontent.fsaw1-6.fna&amp;oh=565f4635be24e98b708323b0d9d0706a&amp;oe=5FF308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431032" y="609329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</a:rPr>
              <a:t>Coğrafyalı Kitaplar Öneri </a:t>
            </a:r>
            <a:endParaRPr lang="tr-T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C\Desktop\9.1.5\129003032_3580467435381085_5057366337685536227_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6372200" y="3284984"/>
            <a:ext cx="2627784" cy="1125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hlinkClick r:id="rId3"/>
              </a:rPr>
              <a:t>Çalışma Kağıdını</a:t>
            </a:r>
          </a:p>
          <a:p>
            <a:pPr algn="ctr">
              <a:lnSpc>
                <a:spcPct val="150000"/>
              </a:lnSpc>
            </a:pP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hlinkClick r:id="rId3"/>
              </a:rPr>
              <a:t>İndirebilirsiniz.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4835</TotalTime>
  <Words>720</Words>
  <Application>Microsoft Office PowerPoint</Application>
  <PresentationFormat>Ekran Gösterisi (4:3)</PresentationFormat>
  <Paragraphs>193</Paragraphs>
  <Slides>92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93" baseType="lpstr">
      <vt:lpstr>Ofis Teması</vt:lpstr>
      <vt:lpstr>COĞRAFYA-9</vt:lpstr>
      <vt:lpstr>COĞRAFİ KONUM</vt:lpstr>
      <vt:lpstr>Slayt 3</vt:lpstr>
      <vt:lpstr>KONUM NEDİR?</vt:lpstr>
      <vt:lpstr>  KONUM Bir varlığın yer küre  üzerindeki adresidir.   </vt:lpstr>
      <vt:lpstr>MUTLAK KONUM NEDİR?</vt:lpstr>
      <vt:lpstr>Dünya üzerindeki bir noktanın EKVATOR’a ve GREENWİCH’e göre konumudur. Enlem ve boylam dereceleriyle ifade edilmektedir.   </vt:lpstr>
      <vt:lpstr>Slayt 8</vt:lpstr>
      <vt:lpstr>Slayt 9</vt:lpstr>
      <vt:lpstr>GÖRECELİ KONUM NEDİR?</vt:lpstr>
      <vt:lpstr> Dünya üzerindeki bir yerin kıtalara,denizlere,ülkelere,ticaret yollarına, göre ifade edilmesine göreceli konum denir.   </vt:lpstr>
      <vt:lpstr>COĞRAFİ KOORDİNAT  SİSTEMİ NEDİR?</vt:lpstr>
      <vt:lpstr> Coğrafi koordinat sistemi, dünya üzerindeki bir yerin konumunu (zaman ve yere ait özelliklerini) belirleyebilmek amacıyla oluşturulmuştur.   </vt:lpstr>
      <vt:lpstr>Slayt 14</vt:lpstr>
      <vt:lpstr> Kutup noktaları ile Ekvator çizgisi esas alınarak paralel ve meridyenler, bu paralel ve meridyenlerin bir araya gelmesiyle de coğrafi koordinat sistemi oluşmaktadır.  </vt:lpstr>
      <vt:lpstr>Slayt 16</vt:lpstr>
      <vt:lpstr>KOORDİNAT SİSTEMİ GÜNLÜK HAYATTA NERELERDE KULLANILIR?</vt:lpstr>
      <vt:lpstr>  Coğrafi koordinat sistemi; günümüzde cep telefonlarındaki yer bildiriminde, araçlardaki navigasyon sistemlerinde (yol kılavuzu), hava ve deniz ulaşımında hareket rotalarının belirlenmesinde, savunma sanayisinde vb. pek çok alanda kullanılmaktadır.   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PARALELLERİN  ÖZELLİKLERİ NELERDİR?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PARALELLER ARASI KUŞ UÇUŞU MESAFE HESAPLANABİLİR Mİ?</vt:lpstr>
      <vt:lpstr>Slayt 44</vt:lpstr>
      <vt:lpstr>Slayt 45</vt:lpstr>
      <vt:lpstr>Slayt 46</vt:lpstr>
      <vt:lpstr>Slayt 47</vt:lpstr>
      <vt:lpstr>MERİDYENLERİN  ÖZELLİKLERİ NELERDİR?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ENLEM NEDİR?</vt:lpstr>
      <vt:lpstr>  Yeryüzündeki herhangi bir noktanın Ekvator’a uzaklığının açı cinsinden değeridir. Enlem derece (°) dakika (‘) ve saniye (“) cinsinden ifade edilir.      </vt:lpstr>
      <vt:lpstr>   Enlem bir noktayı ifade ederken paralel ise çemberi ifade eder.      </vt:lpstr>
      <vt:lpstr>Slayt 67</vt:lpstr>
      <vt:lpstr>ENLEMİN ETKİLERİ NELERDİR?</vt:lpstr>
      <vt:lpstr>      EKVATORDAN KUTUPLARA DOĞRU GİTTİKÇE ; -Güneş ışınlarının yeryüzüne  düşme  açısı daralır.      </vt:lpstr>
      <vt:lpstr>- Sıcaklık azalır.    </vt:lpstr>
      <vt:lpstr>    - Tarım,Orman,Yerleşme ve Kalıcı Kar sınırı azalır.         </vt:lpstr>
      <vt:lpstr>- Denizlerin tuzluluk oranı azalır.         </vt:lpstr>
      <vt:lpstr>Slayt 73</vt:lpstr>
      <vt:lpstr>- İklim ve bitki kuşakları oluşur.        </vt:lpstr>
      <vt:lpstr>   - Cisimlerin gölge boyu uzar. -Güneş Işınlarının tutulma oranı artar.         </vt:lpstr>
      <vt:lpstr>         - Çizgisel hız azalır.         </vt:lpstr>
      <vt:lpstr>         - Yerçekimi artar.         </vt:lpstr>
      <vt:lpstr>   - Alacakaranlık süresi ile güneşin ufukta kalma süresi uzar.         </vt:lpstr>
      <vt:lpstr> - Meridyenler arası mesafe daralır.         </vt:lpstr>
      <vt:lpstr>BOYLAM NEDİR?</vt:lpstr>
      <vt:lpstr>  BOYLAM Yeryüzündeki herhangi bir noktanın Greenwich’e uzaklığının açı cinsinden değeridir. Boylam derece (°) dakika (‘) ve saniye (“) cinsinden ifade edilir.      </vt:lpstr>
      <vt:lpstr>BOYLAMIN ETKİLERİ NELERDİR?</vt:lpstr>
      <vt:lpstr>  Boylamlar yerel saat hesaplarında ve mutlak konum tespitinde kullanılır.     </vt:lpstr>
      <vt:lpstr>ÖZEL ENLEMLER HANGİLERİDİR?</vt:lpstr>
      <vt:lpstr>Slayt 85</vt:lpstr>
      <vt:lpstr>KOORDİNATLAR NASIL BULUNUR?</vt:lpstr>
      <vt:lpstr>   Koordinatları verilen bir yerin hangi yarımkürede olduğunu bulmak için enlem ve boylam derecelerinin artış-azalış yönlerine bakmak gerekir.      </vt:lpstr>
      <vt:lpstr>Slayt 88</vt:lpstr>
      <vt:lpstr>    # Artış yönü sola doğru ise verilen nokta Batı Yarım Kürede,  # Artış yönü sağa doğru ise verilen nokta Doğu Yarım Kürede,  # Artış yönü yukarı doğru ise verilen nokta Kuzey Yarım Kürede,  # Artış yönü aşağı doğru ise verilen nokta Güney Yarım Kürededir.      </vt:lpstr>
      <vt:lpstr>Slayt 90</vt:lpstr>
      <vt:lpstr>Slayt 91</vt:lpstr>
      <vt:lpstr>Slayt 92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PC</cp:lastModifiedBy>
  <cp:revision>661</cp:revision>
  <dcterms:created xsi:type="dcterms:W3CDTF">2015-09-21T22:31:35Z</dcterms:created>
  <dcterms:modified xsi:type="dcterms:W3CDTF">2020-12-08T19:48:34Z</dcterms:modified>
</cp:coreProperties>
</file>