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667" r:id="rId2"/>
    <p:sldId id="669" r:id="rId3"/>
    <p:sldId id="704" r:id="rId4"/>
    <p:sldId id="586" r:id="rId5"/>
    <p:sldId id="705" r:id="rId6"/>
    <p:sldId id="617" r:id="rId7"/>
    <p:sldId id="622" r:id="rId8"/>
    <p:sldId id="628" r:id="rId9"/>
    <p:sldId id="721" r:id="rId10"/>
    <p:sldId id="706" r:id="rId11"/>
    <p:sldId id="616" r:id="rId12"/>
    <p:sldId id="630" r:id="rId13"/>
    <p:sldId id="625" r:id="rId14"/>
    <p:sldId id="631" r:id="rId15"/>
    <p:sldId id="633" r:id="rId16"/>
    <p:sldId id="635" r:id="rId17"/>
    <p:sldId id="636" r:id="rId18"/>
    <p:sldId id="707" r:id="rId19"/>
    <p:sldId id="640" r:id="rId20"/>
    <p:sldId id="641" r:id="rId21"/>
    <p:sldId id="642" r:id="rId22"/>
    <p:sldId id="620" r:id="rId23"/>
    <p:sldId id="618" r:id="rId24"/>
    <p:sldId id="619" r:id="rId25"/>
    <p:sldId id="621" r:id="rId26"/>
    <p:sldId id="578" r:id="rId27"/>
    <p:sldId id="624" r:id="rId28"/>
    <p:sldId id="639" r:id="rId29"/>
    <p:sldId id="643" r:id="rId30"/>
    <p:sldId id="644" r:id="rId31"/>
    <p:sldId id="645" r:id="rId32"/>
    <p:sldId id="646" r:id="rId33"/>
    <p:sldId id="648" r:id="rId34"/>
    <p:sldId id="649" r:id="rId35"/>
    <p:sldId id="650" r:id="rId36"/>
    <p:sldId id="708" r:id="rId37"/>
    <p:sldId id="652" r:id="rId38"/>
    <p:sldId id="720" r:id="rId39"/>
    <p:sldId id="654" r:id="rId40"/>
    <p:sldId id="656" r:id="rId41"/>
    <p:sldId id="657" r:id="rId42"/>
    <p:sldId id="655" r:id="rId43"/>
    <p:sldId id="659" r:id="rId44"/>
    <p:sldId id="658" r:id="rId45"/>
    <p:sldId id="661" r:id="rId46"/>
    <p:sldId id="660" r:id="rId47"/>
    <p:sldId id="663" r:id="rId48"/>
    <p:sldId id="662" r:id="rId49"/>
    <p:sldId id="709" r:id="rId50"/>
    <p:sldId id="664" r:id="rId51"/>
    <p:sldId id="710" r:id="rId52"/>
    <p:sldId id="665" r:id="rId53"/>
    <p:sldId id="729" r:id="rId54"/>
    <p:sldId id="728" r:id="rId55"/>
    <p:sldId id="724" r:id="rId56"/>
    <p:sldId id="725" r:id="rId57"/>
    <p:sldId id="727" r:id="rId58"/>
    <p:sldId id="726" r:id="rId59"/>
    <p:sldId id="730" r:id="rId60"/>
    <p:sldId id="723" r:id="rId6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A1E"/>
    <a:srgbClr val="000E2A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Koyu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ema Uygulanmış Stil 2 - Vurgu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ema Uygulanmış Stil 2 - Vurgu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Orta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632" autoAdjust="0"/>
    <p:restoredTop sz="94660"/>
  </p:normalViewPr>
  <p:slideViewPr>
    <p:cSldViewPr>
      <p:cViewPr>
        <p:scale>
          <a:sx n="70" d="100"/>
          <a:sy n="70" d="100"/>
        </p:scale>
        <p:origin x="-15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ED4C1-1F92-4E2B-AD0A-67BA5CE738C6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BF2E7-576C-452D-B8B1-B199661CA903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54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55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56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57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58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59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60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18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BF2E7-576C-452D-B8B1-B199661CA903}" type="slidenum">
              <a:rPr lang="tr-TR" smtClean="0"/>
              <a:pPr/>
              <a:t>23</a:t>
            </a:fld>
            <a:endParaRPr lang="tr-T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49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51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53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352928" cy="1728192"/>
          </a:xfrm>
        </p:spPr>
        <p:txBody>
          <a:bodyPr>
            <a:normAutofit/>
          </a:bodyPr>
          <a:lstStyle/>
          <a:p>
            <a:r>
              <a:rPr lang="tr-TR" sz="105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COĞRAFYA-9</a:t>
            </a:r>
            <a:endParaRPr lang="tr-TR" sz="105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2020 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YÖRÜNGENİN ELİPS OLMASININ SONUÇLARI NELERDİR?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örünge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3419475"/>
            <a:ext cx="114300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55505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Dikdörtgen"/>
          <p:cNvSpPr/>
          <p:nvPr/>
        </p:nvSpPr>
        <p:spPr>
          <a:xfrm>
            <a:off x="179512" y="5949280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3200" dirty="0" smtClean="0">
                <a:latin typeface="Bahnschrift SemiLight" pitchFamily="34" charset="0"/>
              </a:rPr>
              <a:t>1-) Dünya’nın Güneş’e olan uzaklığı değişir.</a:t>
            </a:r>
            <a:endParaRPr lang="tr-TR" sz="3200" dirty="0">
              <a:latin typeface="Bahnschrift SemiLight" pitchFamily="34" charset="0"/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3275856" y="476672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3200" dirty="0" smtClean="0">
                <a:latin typeface="Bahnschrift SemiLight" pitchFamily="34" charset="0"/>
              </a:rPr>
              <a:t>21 Mart</a:t>
            </a:r>
            <a:endParaRPr lang="tr-TR" sz="3200" dirty="0">
              <a:latin typeface="Bahnschrift SemiLight" pitchFamily="34" charset="0"/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3275856" y="5301208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3200" dirty="0" smtClean="0">
                <a:latin typeface="Bahnschrift SemiLight" pitchFamily="34" charset="0"/>
              </a:rPr>
              <a:t>23 Eylül</a:t>
            </a:r>
            <a:endParaRPr lang="tr-TR" sz="3200" dirty="0">
              <a:latin typeface="Bahnschrift SemiLight" pitchFamily="34" charset="0"/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7020272" y="4077072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3200" dirty="0" smtClean="0">
                <a:latin typeface="Bahnschrift SemiLight" pitchFamily="34" charset="0"/>
              </a:rPr>
              <a:t>21 Aralık</a:t>
            </a:r>
            <a:endParaRPr lang="tr-TR" sz="3200" dirty="0">
              <a:latin typeface="Bahnschrift SemiLight" pitchFamily="34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0" y="1484784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3200" dirty="0" smtClean="0">
                <a:latin typeface="Bahnschrift SemiLight" pitchFamily="34" charset="0"/>
              </a:rPr>
              <a:t>21 Haziran</a:t>
            </a:r>
            <a:endParaRPr lang="tr-TR" sz="3200" dirty="0">
              <a:latin typeface="Bahnschrift SemiLight" pitchFamily="34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323528" y="4293096"/>
            <a:ext cx="2016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400" dirty="0" smtClean="0">
                <a:solidFill>
                  <a:srgbClr val="FF0000"/>
                </a:solidFill>
                <a:latin typeface="Bahnschrift SemiLight" pitchFamily="34" charset="0"/>
              </a:rPr>
              <a:t>Afel-Günöte</a:t>
            </a:r>
          </a:p>
          <a:p>
            <a:pPr lvl="0" algn="ctr"/>
            <a:r>
              <a:rPr lang="tr-TR" sz="2400" dirty="0" smtClean="0">
                <a:solidFill>
                  <a:srgbClr val="FF0000"/>
                </a:solidFill>
                <a:latin typeface="Bahnschrift SemiLight" pitchFamily="34" charset="0"/>
              </a:rPr>
              <a:t>4 Temmuz </a:t>
            </a:r>
            <a:endParaRPr lang="tr-TR" sz="2400" dirty="0">
              <a:solidFill>
                <a:srgbClr val="FF0000"/>
              </a:solidFill>
              <a:latin typeface="Bahnschrift SemiLight" pitchFamily="34" charset="0"/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6479704" y="1268760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400" dirty="0" smtClean="0">
                <a:solidFill>
                  <a:srgbClr val="FF0000"/>
                </a:solidFill>
                <a:latin typeface="Bahnschrift SemiLight" pitchFamily="34" charset="0"/>
              </a:rPr>
              <a:t>Perihel-Günberi</a:t>
            </a:r>
          </a:p>
          <a:p>
            <a:pPr lvl="0" algn="ctr"/>
            <a:r>
              <a:rPr lang="tr-TR" sz="2400" dirty="0" smtClean="0">
                <a:solidFill>
                  <a:srgbClr val="FF0000"/>
                </a:solidFill>
                <a:latin typeface="Bahnschrift SemiLight" pitchFamily="34" charset="0"/>
              </a:rPr>
              <a:t>3 Ocak</a:t>
            </a:r>
            <a:endParaRPr lang="tr-TR" sz="2400" dirty="0">
              <a:solidFill>
                <a:srgbClr val="FF0000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Desktop\SUNUM HAZIRLIK DEPO\DÜNYANIN ŞEKLİ\Classical_Kepler_orbit_80frames_e0.6_smalle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460432" cy="5229200"/>
          </a:xfrm>
          <a:prstGeom prst="rect">
            <a:avLst/>
          </a:prstGeom>
          <a:noFill/>
        </p:spPr>
      </p:pic>
      <p:sp>
        <p:nvSpPr>
          <p:cNvPr id="3" name="2 Dikdörtgen"/>
          <p:cNvSpPr/>
          <p:nvPr/>
        </p:nvSpPr>
        <p:spPr>
          <a:xfrm>
            <a:off x="179512" y="594928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400" dirty="0" smtClean="0">
                <a:solidFill>
                  <a:schemeClr val="bg1"/>
                </a:solidFill>
                <a:latin typeface="Bahnschrift SemiLight" pitchFamily="34" charset="0"/>
              </a:rPr>
              <a:t>2-) Güneşin dünya üzerindeki çekim etkisi değişir.</a:t>
            </a:r>
            <a:endParaRPr lang="tr-TR" sz="24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Desktop\SUNUM HAZIRLIK DEPO\DÜNYANIN ŞEKLİ\Classical_Kepler_orbit_80frames_e0.6_smalle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460432" cy="5229200"/>
          </a:xfrm>
          <a:prstGeom prst="rect">
            <a:avLst/>
          </a:prstGeom>
          <a:noFill/>
        </p:spPr>
      </p:pic>
      <p:sp>
        <p:nvSpPr>
          <p:cNvPr id="3" name="2 Dikdörtgen"/>
          <p:cNvSpPr/>
          <p:nvPr/>
        </p:nvSpPr>
        <p:spPr>
          <a:xfrm>
            <a:off x="179512" y="594928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400" dirty="0" smtClean="0">
                <a:solidFill>
                  <a:schemeClr val="bg1"/>
                </a:solidFill>
                <a:latin typeface="Bahnschrift SemiLight" pitchFamily="34" charset="0"/>
              </a:rPr>
              <a:t>3-) Dünyanın güneş çevresindeki dönüş hızı değişir.</a:t>
            </a:r>
            <a:endParaRPr lang="tr-TR" sz="24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quinox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-459432"/>
            <a:ext cx="10009969" cy="7056784"/>
          </a:xfrm>
          <a:prstGeom prst="rect">
            <a:avLst/>
          </a:prstGeom>
          <a:noFill/>
        </p:spPr>
      </p:pic>
      <p:sp>
        <p:nvSpPr>
          <p:cNvPr id="3" name="2 Dikdörtgen"/>
          <p:cNvSpPr/>
          <p:nvPr/>
        </p:nvSpPr>
        <p:spPr>
          <a:xfrm>
            <a:off x="179512" y="594928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400" dirty="0" smtClean="0">
                <a:solidFill>
                  <a:schemeClr val="bg1"/>
                </a:solidFill>
                <a:latin typeface="Bahnschrift SemiLight" pitchFamily="34" charset="0"/>
              </a:rPr>
              <a:t>4-) Eylül ekinoksu iki gün gecikir.</a:t>
            </a:r>
            <a:endParaRPr lang="tr-TR" sz="24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Dikdörtgen"/>
          <p:cNvSpPr/>
          <p:nvPr/>
        </p:nvSpPr>
        <p:spPr>
          <a:xfrm>
            <a:off x="0" y="627322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400" dirty="0" smtClean="0">
                <a:solidFill>
                  <a:schemeClr val="bg1"/>
                </a:solidFill>
                <a:latin typeface="Bahnschrift SemiLight" pitchFamily="34" charset="0"/>
              </a:rPr>
              <a:t>5-) KYK’de yaz mevsimi ,GYK’de kış mevsimi daha uzundur.</a:t>
            </a:r>
            <a:endParaRPr lang="tr-TR" sz="24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YILLIK HAREKETİN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SONUÇLARI NELERDİR?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89248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Dikdörtgen"/>
          <p:cNvSpPr/>
          <p:nvPr/>
        </p:nvSpPr>
        <p:spPr>
          <a:xfrm>
            <a:off x="0" y="18864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3000" dirty="0" smtClean="0">
                <a:latin typeface="Monotype Corsiva" pitchFamily="66" charset="0"/>
              </a:rPr>
              <a:t>  </a:t>
            </a:r>
            <a:r>
              <a:rPr lang="tr-TR" sz="2400" dirty="0" smtClean="0">
                <a:latin typeface="Bahnschrift SemiLight" pitchFamily="34" charset="0"/>
              </a:rPr>
              <a:t>1-) Güneş ışınlarının bir noktaya düşme açısı yıl boyunca değişir.</a:t>
            </a:r>
            <a:endParaRPr lang="tr-TR" sz="2400" dirty="0"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352928" cy="1944216"/>
          </a:xfrm>
        </p:spPr>
        <p:txBody>
          <a:bodyPr>
            <a:noAutofit/>
          </a:bodyPr>
          <a:lstStyle/>
          <a:p>
            <a: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DÜNYANIN </a:t>
            </a:r>
            <a:b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</a:br>
            <a: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ŞEKLİ VE HAREKETLERİ </a:t>
            </a:r>
            <a:endParaRPr lang="tr-TR" sz="6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2020 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616530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800" dirty="0" smtClean="0">
                <a:latin typeface="Bahnschrift SemiLight" pitchFamily="34" charset="0"/>
              </a:rPr>
              <a:t>  </a:t>
            </a:r>
            <a:r>
              <a:rPr lang="tr-TR" sz="2800" dirty="0" smtClean="0">
                <a:solidFill>
                  <a:schemeClr val="bg1"/>
                </a:solidFill>
                <a:latin typeface="Bahnschrift SemiLight" pitchFamily="34" charset="0"/>
              </a:rPr>
              <a:t>2-) Mevsimler ve yıllık sıcaklık farkları oluşur.</a:t>
            </a:r>
            <a:endParaRPr lang="tr-TR" sz="28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616530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3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tr-TR" sz="2800" dirty="0" smtClean="0">
                <a:solidFill>
                  <a:schemeClr val="bg1"/>
                </a:solidFill>
                <a:latin typeface="Bahnschrift SemiLight" pitchFamily="34" charset="0"/>
              </a:rPr>
              <a:t>3-) Gece ve gündüz süreleri değişir.</a:t>
            </a:r>
            <a:endParaRPr lang="tr-TR" sz="28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  <p:pic>
        <p:nvPicPr>
          <p:cNvPr id="92162" name="Picture 2" descr="C:\Users\PC\Desktop\SUNUM HAZIRLIK DEPO\DÜNYANIN ŞEKLİ\Day_Sol_S21_RevolvingEarth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6"/>
            <a:ext cx="5715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Desktop\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C\Desktop\barrow-AK-polar-night-expl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9144000" cy="4509120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251520" y="188640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dirty="0" smtClean="0">
                <a:latin typeface="Bahnschrift SemiLight" pitchFamily="34" charset="0"/>
              </a:rPr>
              <a:t>Alaska eyaletinin ve ABD’nin en kuzey şehri olan Barrow’da güneş Cuma günü yerel saatle 13:31’de son kez battı ve şehir iki aylık kutup gecesini yaşamaya başladı. Barrow’da Cuma akşamı batan güneş, tam 64 gün sonra yeniden doğacak.</a:t>
            </a:r>
            <a:endParaRPr lang="tr-TR" sz="2800" dirty="0"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barrow-locator-web_980x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C:\Users\PC\Desktop\gf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Midnight_Sun_by_zwischenlicht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SUNUM HAZIRLIK DEPO\DÜNYANIN ŞEKLİ\TimeYea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912768" cy="6021288"/>
          </a:xfrm>
          <a:prstGeom prst="rect">
            <a:avLst/>
          </a:prstGeom>
          <a:noFill/>
        </p:spPr>
      </p:pic>
      <p:sp>
        <p:nvSpPr>
          <p:cNvPr id="3" name="2 Dikdörtgen"/>
          <p:cNvSpPr/>
          <p:nvPr/>
        </p:nvSpPr>
        <p:spPr>
          <a:xfrm>
            <a:off x="0" y="18864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3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tr-TR" sz="2800" dirty="0" smtClean="0">
                <a:solidFill>
                  <a:schemeClr val="bg1"/>
                </a:solidFill>
                <a:latin typeface="Bahnschrift SemiLight" pitchFamily="34" charset="0"/>
              </a:rPr>
              <a:t>4-) Aydınlanma çemberi yıl boyunca yer değiştirir.</a:t>
            </a:r>
            <a:endParaRPr lang="tr-TR" sz="28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PC\Desktop\image-403434-galleryV9-odsj-403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1305256" cy="685800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0" y="0"/>
            <a:ext cx="87849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200" dirty="0" smtClean="0">
                <a:solidFill>
                  <a:schemeClr val="bg1"/>
                </a:solidFill>
                <a:latin typeface="Bahnschrift Light" pitchFamily="34" charset="0"/>
              </a:rPr>
              <a:t>      Aydınlanma çemberi kutup noktalarından ve dairelerinden geçer.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9103296900_0d383feabf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764704"/>
            <a:ext cx="6264696" cy="5904656"/>
          </a:xfrm>
          <a:prstGeom prst="rect">
            <a:avLst/>
          </a:prstGeom>
        </p:spPr>
      </p:pic>
      <p:sp>
        <p:nvSpPr>
          <p:cNvPr id="3" name="2 Dikdörtgen"/>
          <p:cNvSpPr/>
          <p:nvPr/>
        </p:nvSpPr>
        <p:spPr>
          <a:xfrm>
            <a:off x="179512" y="188640"/>
            <a:ext cx="86409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tr-TR" sz="2800" dirty="0" smtClean="0">
                <a:solidFill>
                  <a:schemeClr val="bg1"/>
                </a:solidFill>
                <a:latin typeface="Bahnschrift SemiLight" pitchFamily="34" charset="0"/>
              </a:rPr>
              <a:t>5-) Güneşin doğup battığı yer ile doğma-batma  </a:t>
            </a:r>
          </a:p>
          <a:p>
            <a:pPr lvl="0"/>
            <a:r>
              <a:rPr lang="tr-TR" sz="2800" dirty="0" smtClean="0">
                <a:solidFill>
                  <a:schemeClr val="bg1"/>
                </a:solidFill>
                <a:latin typeface="Bahnschrift SemiLight" pitchFamily="34" charset="0"/>
              </a:rPr>
              <a:t>saatleri yıl boyunca değişir</a:t>
            </a:r>
            <a:endParaRPr lang="tr-TR" sz="28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DÜNYANIN YILLIK HAREKETİ NEDİR?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896448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359024" y="0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Kış mevsiminde güneş ışınları daha eğik açılarla gelir.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71400"/>
            <a:ext cx="9144001" cy="7029400"/>
          </a:xfrm>
          <a:prstGeom prst="rect">
            <a:avLst/>
          </a:prstGeom>
          <a:noFill/>
        </p:spPr>
      </p:pic>
      <p:sp>
        <p:nvSpPr>
          <p:cNvPr id="3" name="2 Dikdörtgen"/>
          <p:cNvSpPr/>
          <p:nvPr/>
        </p:nvSpPr>
        <p:spPr>
          <a:xfrm>
            <a:off x="179512" y="0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3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tr-TR" sz="2800" dirty="0" smtClean="0">
                <a:solidFill>
                  <a:schemeClr val="bg1"/>
                </a:solidFill>
                <a:latin typeface="Bahnschrift SemiLight" pitchFamily="34" charset="0"/>
              </a:rPr>
              <a:t>6-) Cisimlerin gölge boyları yıl içerisinde değişir.</a:t>
            </a:r>
            <a:endParaRPr lang="tr-TR" sz="28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71400"/>
            <a:ext cx="9144001" cy="7029400"/>
          </a:xfrm>
          <a:prstGeom prst="rect">
            <a:avLst/>
          </a:prstGeom>
          <a:noFill/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5040560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C:\Users\PC\Desktop\Untitled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1640" y="836712"/>
            <a:ext cx="165618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500" b="1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90 ° KKN</a:t>
            </a:r>
            <a:endParaRPr kumimoji="0" lang="tr-TR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31640" y="6309320"/>
            <a:ext cx="165618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500" b="1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90 ° GKN</a:t>
            </a:r>
            <a:endParaRPr kumimoji="0" lang="tr-TR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64288" y="3356992"/>
            <a:ext cx="165618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500" b="1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0 ° EKVATOR</a:t>
            </a:r>
            <a:endParaRPr kumimoji="0" lang="tr-TR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156176" y="620688"/>
            <a:ext cx="2232248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500" b="1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0 ° GREENWICH</a:t>
            </a:r>
            <a:endParaRPr kumimoji="0" lang="tr-TR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092280" y="1988840"/>
            <a:ext cx="16561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500" b="1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23° 27’ K YENGEÇ D.</a:t>
            </a:r>
            <a:endParaRPr kumimoji="0" lang="tr-TR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020272" y="4725144"/>
            <a:ext cx="16561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500" b="1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23° 27’ G OĞLAK D.</a:t>
            </a:r>
            <a:endParaRPr kumimoji="0" lang="tr-TR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44208" y="6093296"/>
            <a:ext cx="237626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500" b="1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66° 33’ G GKD</a:t>
            </a:r>
            <a:endParaRPr kumimoji="0" lang="tr-TR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516216" y="1052736"/>
            <a:ext cx="237626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500" b="1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66° 33’ K KKD</a:t>
            </a:r>
            <a:endParaRPr kumimoji="0" lang="tr-TR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39552" y="2780928"/>
            <a:ext cx="93610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500" b="1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KYK</a:t>
            </a:r>
            <a:endParaRPr kumimoji="0" lang="tr-TR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39552" y="4005064"/>
            <a:ext cx="93610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500" b="1" i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GYK</a:t>
            </a:r>
            <a:endParaRPr kumimoji="0" lang="tr-TR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5" name="14 Dikdörtgen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solidFill>
                  <a:schemeClr val="bg1"/>
                </a:solidFill>
                <a:latin typeface="Bahnschrift SemiLight" pitchFamily="34" charset="0"/>
              </a:rPr>
              <a:t>7-) Dönencelerin, kutup dairelerinin ve matematik iklim kuşaklarının sınırları oluşur.</a:t>
            </a:r>
            <a:endParaRPr lang="tr-TR" sz="2800" dirty="0"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23528" y="260648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3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tr-TR" sz="2800" dirty="0" smtClean="0">
                <a:solidFill>
                  <a:schemeClr val="bg1"/>
                </a:solidFill>
                <a:latin typeface="Bahnschrift SemiLight" pitchFamily="34" charset="0"/>
              </a:rPr>
              <a:t>8-) Muson rüzgarları oluşur.</a:t>
            </a:r>
            <a:endParaRPr lang="tr-TR" sz="28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980728"/>
            <a:ext cx="3993257" cy="28803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4176464" cy="288032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7 Dikdörtgen"/>
          <p:cNvSpPr/>
          <p:nvPr/>
        </p:nvSpPr>
        <p:spPr>
          <a:xfrm>
            <a:off x="1115616" y="3933056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400" dirty="0" smtClean="0">
                <a:solidFill>
                  <a:schemeClr val="bg1"/>
                </a:solidFill>
                <a:latin typeface="Bahnschrift SemiLight" pitchFamily="34" charset="0"/>
              </a:rPr>
              <a:t>Kış Musonları</a:t>
            </a:r>
            <a:endParaRPr lang="tr-TR" sz="24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5940152" y="3933056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400" dirty="0" smtClean="0">
                <a:solidFill>
                  <a:schemeClr val="bg1"/>
                </a:solidFill>
                <a:latin typeface="Bahnschrift SemiLight" pitchFamily="34" charset="0"/>
              </a:rPr>
              <a:t>Yaz Musonları</a:t>
            </a:r>
            <a:endParaRPr lang="tr-TR" sz="24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  <p:pic>
        <p:nvPicPr>
          <p:cNvPr id="99336" name="Picture 8" descr=" wind gif ile ilgili görsel sonucu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09120"/>
            <a:ext cx="4248472" cy="2115717"/>
          </a:xfrm>
          <a:prstGeom prst="rect">
            <a:avLst/>
          </a:prstGeom>
          <a:noFill/>
        </p:spPr>
      </p:pic>
      <p:pic>
        <p:nvPicPr>
          <p:cNvPr id="11" name="Picture 8" descr=" wind gif ile ilgili görsel sonucu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509120"/>
            <a:ext cx="4032448" cy="2115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79512" y="188640"/>
            <a:ext cx="86409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3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tr-TR" sz="2800" dirty="0" smtClean="0">
                <a:latin typeface="Bahnschrift SemiLight" pitchFamily="34" charset="0"/>
              </a:rPr>
              <a:t>9-) Güneş ışınları yıl boyunca dönenceler arasına iki kez ; dönenceler üzerine de bir kez dik düşer.</a:t>
            </a:r>
            <a:endParaRPr lang="tr-TR" sz="2800" dirty="0">
              <a:latin typeface="Bahnschrift SemiLight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640960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ÖZEL TARİHLER NELERDİR?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PC\Desktop\image-403434-galleryV9-odsj-403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13052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https://s3.us-east-2.amazonaws.com/journeynorth.org/images/graphics/mclass/EarthPoleDay9-23-07_Op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548680"/>
            <a:ext cx="5715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992888" cy="5112568"/>
          </a:xfrm>
        </p:spPr>
        <p:txBody>
          <a:bodyPr>
            <a:normAutofit fontScale="90000"/>
          </a:bodyPr>
          <a:lstStyle/>
          <a:p>
            <a:pPr lvl="0" algn="l"/>
            <a:r>
              <a:rPr lang="tr-TR" sz="3600" i="1" dirty="0" smtClean="0">
                <a:solidFill>
                  <a:schemeClr val="bg1"/>
                </a:solidFill>
                <a:latin typeface="Monotype Corsiva" pitchFamily="66" charset="0"/>
              </a:rPr>
              <a:t>   </a:t>
            </a:r>
            <a:br>
              <a:rPr lang="tr-TR" sz="3600" i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tr-TR" sz="3600" i="1" dirty="0" smtClean="0">
                <a:solidFill>
                  <a:schemeClr val="bg1"/>
                </a:solidFill>
                <a:latin typeface="Monotype Corsiva" pitchFamily="66" charset="0"/>
              </a:rPr>
              <a:t>                    </a:t>
            </a:r>
            <a:r>
              <a:rPr lang="tr-TR" dirty="0" smtClean="0">
                <a:solidFill>
                  <a:schemeClr val="bg1"/>
                </a:solidFill>
              </a:rPr>
              <a:t>21 MART-23 EYLÜL</a:t>
            </a:r>
            <a:r>
              <a:rPr lang="tr-TR" sz="3600" i="1" dirty="0" smtClean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tr-TR" sz="3600" i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tr-TR" sz="3600" i="1" dirty="0" smtClean="0">
                <a:solidFill>
                  <a:schemeClr val="bg1"/>
                </a:solidFill>
                <a:latin typeface="Monotype Corsiva" pitchFamily="66" charset="0"/>
              </a:rPr>
              <a:t> EKİNOKS:</a:t>
            </a:r>
            <a:r>
              <a:rPr lang="tr-TR" sz="3600" dirty="0" smtClean="0">
                <a:solidFill>
                  <a:schemeClr val="bg1"/>
                </a:solidFill>
                <a:latin typeface="Monotype Corsiva" pitchFamily="66" charset="0"/>
              </a:rPr>
              <a:t> Güneş ışınlarının ekvatora dik düşmesi sonucunda aydınlanma çemberinin kutuplardan geçtiği an, gündüz ile gecenin eşit olması durumudur.</a:t>
            </a: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9218" name="Picture 2" descr="güneş ışınlarının geliş açışı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708920"/>
            <a:ext cx="6048672" cy="3569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Desktop\SUNUM HAZIRLIK DEPO\DÜNYANIN ŞEKLİ\sun_light.gif.pagespeed.ce.goe1iiUyl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9144000" cy="4653136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179512" y="332656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Dünya, güneşin etrafındaki elips şeklindeki yörüngedeki turunu 365 gün 6 saatte tamamlar.Buna 1 yıl harekete de yıllık hareket denir.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992888" cy="5112568"/>
          </a:xfrm>
        </p:spPr>
        <p:txBody>
          <a:bodyPr>
            <a:normAutofit fontScale="90000"/>
          </a:bodyPr>
          <a:lstStyle/>
          <a:p>
            <a:pPr algn="l"/>
            <a:r>
              <a:rPr lang="tr-TR" sz="3600" i="1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  <a:br>
              <a:rPr lang="tr-TR" sz="3600" i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tr-TR" sz="3600" dirty="0" smtClean="0">
                <a:solidFill>
                  <a:schemeClr val="bg1"/>
                </a:solidFill>
              </a:rPr>
              <a:t>            </a:t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</a:rPr>
              <a:t>             </a:t>
            </a:r>
            <a:r>
              <a:rPr lang="tr-TR" sz="4900" dirty="0" smtClean="0">
                <a:solidFill>
                  <a:schemeClr val="bg1"/>
                </a:solidFill>
              </a:rPr>
              <a:t>21 HAZİRAN -21 ARALIK</a:t>
            </a:r>
            <a:r>
              <a:rPr lang="tr-TR" sz="3600" i="1" dirty="0" smtClean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tr-TR" sz="3600" i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tr-TR" i="1" dirty="0" smtClean="0">
                <a:solidFill>
                  <a:schemeClr val="bg1"/>
                </a:solidFill>
                <a:latin typeface="Monotype Corsiva" pitchFamily="66" charset="0"/>
              </a:rPr>
              <a:t>SOLSTİS:</a:t>
            </a:r>
            <a:r>
              <a:rPr lang="tr-TR" dirty="0" smtClean="0">
                <a:solidFill>
                  <a:schemeClr val="bg1"/>
                </a:solidFill>
                <a:latin typeface="Monotype Corsiva" pitchFamily="66" charset="0"/>
              </a:rPr>
              <a:t> Güneş ışınlarının dönencelere  dik  gelmesi durumudur</a:t>
            </a:r>
            <a:r>
              <a:rPr lang="tr-TR" dirty="0" smtClean="0">
                <a:solidFill>
                  <a:schemeClr val="bg1"/>
                </a:solidFill>
              </a:rPr>
              <a:t>. </a:t>
            </a: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4000" dirty="0" smtClean="0"/>
              <a:t/>
            </a:r>
            <a:br>
              <a:rPr lang="tr-TR" sz="4000" dirty="0" smtClean="0"/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5" name="4 Resim" descr="21-haziran-solstis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636912"/>
            <a:ext cx="6264696" cy="3777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4 Resim" descr="21-haziran-solstis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268760"/>
            <a:ext cx="7776864" cy="4968552"/>
          </a:xfrm>
          <a:prstGeom prst="rect">
            <a:avLst/>
          </a:prstGeom>
        </p:spPr>
      </p:pic>
      <p:sp>
        <p:nvSpPr>
          <p:cNvPr id="7" name="6 Metin kutusu"/>
          <p:cNvSpPr txBox="1"/>
          <p:nvPr/>
        </p:nvSpPr>
        <p:spPr>
          <a:xfrm>
            <a:off x="2915816" y="404664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  </a:t>
            </a:r>
            <a:r>
              <a:rPr lang="tr-TR" sz="4800" b="1" dirty="0" smtClean="0">
                <a:solidFill>
                  <a:schemeClr val="bg1"/>
                </a:solidFill>
              </a:rPr>
              <a:t>21 HAZİRAN</a:t>
            </a:r>
            <a:endParaRPr lang="tr-TR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95536" y="1700808"/>
            <a:ext cx="8280920" cy="4248472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  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   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     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6000" i="1" dirty="0" smtClean="0">
                <a:solidFill>
                  <a:schemeClr val="bg1"/>
                </a:solidFill>
              </a:rPr>
              <a:t>            </a:t>
            </a:r>
            <a:r>
              <a:rPr lang="tr-TR" sz="8000" i="1" dirty="0" smtClean="0">
                <a:solidFill>
                  <a:schemeClr val="bg1"/>
                </a:solidFill>
              </a:rPr>
              <a:t>21 HAZİRAN</a:t>
            </a:r>
            <a:r>
              <a:rPr lang="tr-TR" sz="6000" i="1" dirty="0" smtClean="0">
                <a:solidFill>
                  <a:schemeClr val="bg1"/>
                </a:solidFill>
              </a:rPr>
              <a:t/>
            </a:r>
            <a:br>
              <a:rPr lang="tr-TR" sz="60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 Güneş ışınları yengeç dönencesine dik gelir.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-Aydınlanma çemberi kutup dairelerinden geçer.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-KYK’de yaz;GYK’de kış mevsimi başlar.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 KYK’de en uzun gündüz,en kısa gece yaşanır.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-Kuzeye gittikçe gündüzler uzar.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-Kuzey kutup dairesinde 24 saat gündüz  yaşanır.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-KYK’de bu tarihten itibaren gündüzler kısalmaya geceler uzamaya başlar.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11" name="10 Resim" descr="Untitled98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548680"/>
            <a:ext cx="1410538" cy="1296144"/>
          </a:xfrm>
          <a:prstGeom prst="rect">
            <a:avLst/>
          </a:prstGeom>
        </p:spPr>
      </p:pic>
      <p:pic>
        <p:nvPicPr>
          <p:cNvPr id="12" name="11 Resim" descr="Untitled98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548680"/>
            <a:ext cx="1368152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6 Resim" descr="21-aralık-sosltis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96752"/>
            <a:ext cx="7776864" cy="4896544"/>
          </a:xfrm>
          <a:prstGeom prst="rect">
            <a:avLst/>
          </a:prstGeom>
        </p:spPr>
      </p:pic>
      <p:sp>
        <p:nvSpPr>
          <p:cNvPr id="8" name="7 Metin kutusu"/>
          <p:cNvSpPr txBox="1"/>
          <p:nvPr/>
        </p:nvSpPr>
        <p:spPr>
          <a:xfrm>
            <a:off x="2627784" y="404664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  </a:t>
            </a:r>
            <a:r>
              <a:rPr lang="tr-TR" sz="4800" b="1" dirty="0" smtClean="0">
                <a:solidFill>
                  <a:schemeClr val="bg1"/>
                </a:solidFill>
              </a:rPr>
              <a:t>21 ARALIK</a:t>
            </a:r>
            <a:endParaRPr lang="tr-TR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95536" y="1700808"/>
            <a:ext cx="8280920" cy="4248472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  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   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     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6000" i="1" dirty="0" smtClean="0">
                <a:solidFill>
                  <a:schemeClr val="bg1"/>
                </a:solidFill>
              </a:rPr>
              <a:t>            </a:t>
            </a:r>
            <a:r>
              <a:rPr lang="tr-TR" sz="8900" i="1" dirty="0" smtClean="0">
                <a:solidFill>
                  <a:schemeClr val="bg1"/>
                </a:solidFill>
              </a:rPr>
              <a:t>21 ARALIK</a:t>
            </a:r>
            <a:r>
              <a:rPr lang="tr-TR" sz="6000" i="1" dirty="0" smtClean="0">
                <a:solidFill>
                  <a:schemeClr val="bg1"/>
                </a:solidFill>
              </a:rPr>
              <a:t/>
            </a:r>
            <a:br>
              <a:rPr lang="tr-TR" sz="60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 Güneş ışınları oğlak dönencesine dik gelir.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-Aydınlanma çemberi kutup dairelerinden geçer.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-KYK’de kış;GYK’de yaz mevsimi başlar.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 KYK’de en uzun gece,en kısa gündüz yaşanır.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-Kuzeye gittikçe gündüzler kısalır.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-Kuzey kutup dairesinde 24 saat gece  yaşanır.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-KYK’de bu tarihten itibaren gündüzler uzamaya geceler kısalmaya başlar.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7" name="6 Resim" descr="Untitled 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20688"/>
            <a:ext cx="1348083" cy="1296144"/>
          </a:xfrm>
          <a:prstGeom prst="rect">
            <a:avLst/>
          </a:prstGeom>
        </p:spPr>
      </p:pic>
      <p:pic>
        <p:nvPicPr>
          <p:cNvPr id="8" name="7 Resim" descr="Untitled 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620688"/>
            <a:ext cx="1348083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95536" y="1916832"/>
            <a:ext cx="8280920" cy="4248472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  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   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     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6000" i="1" dirty="0" smtClean="0">
                <a:solidFill>
                  <a:schemeClr val="bg1"/>
                </a:solidFill>
              </a:rPr>
              <a:t>              </a:t>
            </a:r>
            <a:r>
              <a:rPr lang="tr-TR" sz="8000" i="1" dirty="0" smtClean="0">
                <a:solidFill>
                  <a:schemeClr val="bg1"/>
                </a:solidFill>
              </a:rPr>
              <a:t>21 MART</a:t>
            </a:r>
            <a:r>
              <a:rPr lang="tr-TR" sz="6000" i="1" dirty="0" smtClean="0">
                <a:solidFill>
                  <a:schemeClr val="bg1"/>
                </a:solidFill>
              </a:rPr>
              <a:t/>
            </a:r>
            <a:br>
              <a:rPr lang="tr-TR" sz="60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 Güneş ışınları ekvatora dik gelir.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-Aydınlanma çemberi kutup noktalarından geçer.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-KYK’de ilkbahar;GYK’de sonbahar başlar.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 Dünyada gece gündüz eşitliği yaşanır.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-KKN ’da 6 aylık gündüz,GKN ’da 6 aylık gece başlar.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-KYK’de bu tarihten itibaren gündüzler 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gecelerden  uzun olmaya  başlar.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4" name="3 Resim" descr="Untitled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548680"/>
            <a:ext cx="1364133" cy="1333130"/>
          </a:xfrm>
          <a:prstGeom prst="rect">
            <a:avLst/>
          </a:prstGeom>
        </p:spPr>
      </p:pic>
      <p:pic>
        <p:nvPicPr>
          <p:cNvPr id="5" name="4 Resim" descr="Untitled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548680"/>
            <a:ext cx="1364133" cy="1333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güneş ışınlarının geliş açışı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24744"/>
            <a:ext cx="7776864" cy="5184576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2627784" y="404664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chemeClr val="bg1"/>
                </a:solidFill>
              </a:rPr>
              <a:t>  21 MART </a:t>
            </a:r>
            <a:endParaRPr lang="tr-TR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95536" y="1916832"/>
            <a:ext cx="8280920" cy="4248472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  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   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>     </a:t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6000" i="1" dirty="0" smtClean="0">
                <a:solidFill>
                  <a:schemeClr val="bg1"/>
                </a:solidFill>
              </a:rPr>
              <a:t>              </a:t>
            </a:r>
            <a:r>
              <a:rPr lang="tr-TR" sz="8000" i="1" dirty="0" smtClean="0">
                <a:solidFill>
                  <a:schemeClr val="bg1"/>
                </a:solidFill>
              </a:rPr>
              <a:t>23 EYLÜL</a:t>
            </a:r>
            <a:r>
              <a:rPr lang="tr-TR" sz="6000" i="1" dirty="0" smtClean="0">
                <a:solidFill>
                  <a:schemeClr val="bg1"/>
                </a:solidFill>
              </a:rPr>
              <a:t/>
            </a:r>
            <a:br>
              <a:rPr lang="tr-TR" sz="60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 Güneş ışınları ekvatora dik gelir.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-Aydınlanma çemberi kutup noktalarından geçer.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-KYK’de son bahar;GYK’de ilkbahar başlar.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 Dünyada gece gündüz eşitliği yaşanır.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-KKN ’da 6 aylık gece ,GKN ’da 6 aylık gündüz başlar.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-KYK’de bu tarihten itibaren geceler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>gündüzlerden  uzun olmaya  başlar.</a:t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4" name="3 Resim" descr="Untitled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548680"/>
            <a:ext cx="1364133" cy="1333130"/>
          </a:xfrm>
          <a:prstGeom prst="rect">
            <a:avLst/>
          </a:prstGeom>
        </p:spPr>
      </p:pic>
      <p:pic>
        <p:nvPicPr>
          <p:cNvPr id="5" name="4 Resim" descr="Untitled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548680"/>
            <a:ext cx="1364133" cy="1333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güneş ışınlarının geliş açışı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24744"/>
            <a:ext cx="7776864" cy="5184576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2627784" y="404664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chemeClr val="bg1"/>
                </a:solidFill>
              </a:rPr>
              <a:t>  23 EYLÜL </a:t>
            </a:r>
            <a:endParaRPr lang="tr-TR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İKLİM KUŞAKLARI HANGİLERİDİR?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EKSEN EĞİKLİĞİ NEDİR?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1259632" y="404664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chemeClr val="bg1"/>
                </a:solidFill>
              </a:rPr>
              <a:t>      İKLİM KUŞAKLARI</a:t>
            </a:r>
            <a:endParaRPr lang="tr-TR" sz="48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96752"/>
            <a:ext cx="6048672" cy="4968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SICAKLIK KUŞAKLARI HANGİLERİDİR?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467544" y="40466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chemeClr val="bg1"/>
                </a:solidFill>
              </a:rPr>
              <a:t>     SICAKLIK KUŞAKLARI</a:t>
            </a:r>
            <a:endParaRPr lang="tr-TR" sz="4800" b="1" dirty="0">
              <a:solidFill>
                <a:schemeClr val="bg1"/>
              </a:solidFill>
            </a:endParaRPr>
          </a:p>
        </p:txBody>
      </p:sp>
      <p:pic>
        <p:nvPicPr>
          <p:cNvPr id="112642" name="Picture 2" descr="sıcaklık kuşakları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268760"/>
            <a:ext cx="5832648" cy="4896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Desktop\2020 ÖZET ÇALIŞMA KAĞITLARI\9.SINIF\9.1.4.  (2020-2021)\9.1.4. (2020-2021)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C\Desktop\2020 ÖZET ÇALIŞMA KAĞITLARI\9.SINIF\9.1.4.  (2020-2021)\9.1.4. (2020-2021)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2020 ÖZET ÇALIŞMA KAĞITLARI\9.SINIF\9.1.4.  (2020-2021)\9.1.4. (2020-2021)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PC\Desktop\9.1.4.  (2020-2021) Cevaplı\9.1.4.  (2020-2021) Cevaplı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77266"/>
            <a:ext cx="8964488" cy="6780734"/>
          </a:xfrm>
          <a:prstGeom prst="rect">
            <a:avLst/>
          </a:prstGeom>
          <a:noFill/>
        </p:spPr>
      </p:pic>
      <p:pic>
        <p:nvPicPr>
          <p:cNvPr id="185347" name="Picture 3" descr="C:\Users\PC\Desktop\9.1.4.  (2020-2021) Cevaplı\9.1.4.  (2020-2021) Cevaplı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77266"/>
            <a:ext cx="8964488" cy="6780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PC\Desktop\9.1.4.  (2020-2021) Cevaplı\9.1.4.  (2020-2021) Cevaplı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77266"/>
            <a:ext cx="8964488" cy="6780734"/>
          </a:xfrm>
          <a:prstGeom prst="rect">
            <a:avLst/>
          </a:prstGeom>
          <a:noFill/>
        </p:spPr>
      </p:pic>
      <p:pic>
        <p:nvPicPr>
          <p:cNvPr id="185347" name="Picture 3" descr="C:\Users\PC\Desktop\9.1.4.  (2020-2021) Cevaplı\9.1.4.  (2020-2021) Cevaplı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77266"/>
            <a:ext cx="8964488" cy="6780734"/>
          </a:xfrm>
          <a:prstGeom prst="rect">
            <a:avLst/>
          </a:prstGeom>
          <a:noFill/>
        </p:spPr>
      </p:pic>
      <p:pic>
        <p:nvPicPr>
          <p:cNvPr id="185348" name="Picture 4" descr="C:\Users\PC\Desktop\9.1.4.  (2020-2021) Cevaplı\9.1.4.  (2020-2021) Cevaplı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C:\Users\PC\Desktop\9.1.4.  (2020-2021) Cevaplı\9.1.4.  (2020-2021) Cevaplı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77266"/>
            <a:ext cx="8964488" cy="6780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2020 ÖZET ÇALIŞMA KAĞITLARI\9.SINIF\9.1.4.  (2020-2021)\9.1.4. (2020-2021)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1556792"/>
            <a:ext cx="9020175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179512" y="260648"/>
            <a:ext cx="8784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3600" dirty="0" smtClean="0">
                <a:solidFill>
                  <a:schemeClr val="bg1"/>
                </a:solidFill>
              </a:rPr>
              <a:t> </a:t>
            </a:r>
            <a:r>
              <a:rPr lang="tr-TR" sz="2800" dirty="0" smtClean="0">
                <a:solidFill>
                  <a:schemeClr val="bg1"/>
                </a:solidFill>
                <a:latin typeface="Bahnschrift SemiLight" pitchFamily="34" charset="0"/>
              </a:rPr>
              <a:t>Ekvator düzlemi ile (Yörünge) Ekliptik düzlemi arasında 23.5°’</a:t>
            </a:r>
            <a:r>
              <a:rPr lang="tr-TR" sz="2800" dirty="0" err="1" smtClean="0">
                <a:solidFill>
                  <a:schemeClr val="bg1"/>
                </a:solidFill>
                <a:latin typeface="Bahnschrift SemiLight" pitchFamily="34" charset="0"/>
              </a:rPr>
              <a:t>lik</a:t>
            </a:r>
            <a:r>
              <a:rPr lang="tr-TR" sz="2800" dirty="0" smtClean="0">
                <a:solidFill>
                  <a:schemeClr val="bg1"/>
                </a:solidFill>
                <a:latin typeface="Bahnschrift SemiLight" pitchFamily="34" charset="0"/>
              </a:rPr>
              <a:t> bir açı bulunmaktadır.</a:t>
            </a:r>
          </a:p>
          <a:p>
            <a:pPr lvl="0" algn="just"/>
            <a:endParaRPr lang="tr-TR" sz="36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content.fsaw1-1.fna.fbcdn.net/v/t1.0-9/67720270_2365342516846403_7503868595567329280_o.jpg?_nc_cat=100&amp;ccb=2&amp;_nc_sid=730e14&amp;_nc_ohc=ZigdJ2BXXKwAX_-dvez&amp;_nc_ht=scontent.fsaw1-1.fna&amp;oh=07892fcc7d573401074d5394d7ece6a2&amp;oe=5FEBC6B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4788024" y="188640"/>
            <a:ext cx="4355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Coğrafyalı Kitaplar Öneri-3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Desktop\CS-2019\1-)ŞEKİL-GRAFİK\DŞEKLİ\EKSEN\Earth-Tilt-1-290x3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3249" y="188640"/>
            <a:ext cx="6039071" cy="6247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A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C\Desktop\earth-unti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4797152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179512" y="0"/>
            <a:ext cx="8784976" cy="1125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Dünyamızın eksen eğikliğine bağlı olarak dönenceler,kutup daireleri ve matematik iklim kuşakları oluşur.</a:t>
            </a:r>
          </a:p>
        </p:txBody>
      </p:sp>
      <p:sp>
        <p:nvSpPr>
          <p:cNvPr id="4" name="3 Metin kutusu"/>
          <p:cNvSpPr txBox="1"/>
          <p:nvPr/>
        </p:nvSpPr>
        <p:spPr>
          <a:xfrm>
            <a:off x="179512" y="5949280"/>
            <a:ext cx="8784976" cy="57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Yarımkürelerde aynı anda farklı mevsimler yaşanmaktadır.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658"/>
          <a:stretch>
            <a:fillRect/>
          </a:stretch>
        </p:blipFill>
        <p:spPr bwMode="auto">
          <a:xfrm>
            <a:off x="200025" y="764704"/>
            <a:ext cx="8943975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30" name="AutoShape 6" descr="güneşe ateş etmek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9" name="8 Metin kutusu"/>
          <p:cNvSpPr txBox="1"/>
          <p:nvPr/>
        </p:nvSpPr>
        <p:spPr>
          <a:xfrm>
            <a:off x="6876256" y="116632"/>
            <a:ext cx="2016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MEB </a:t>
            </a:r>
          </a:p>
          <a:p>
            <a:pPr algn="ctr"/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Ders Kitabı Sayfa 41</a:t>
            </a:r>
            <a:endParaRPr lang="tr-TR" sz="2800" dirty="0">
              <a:solidFill>
                <a:srgbClr val="FF0000"/>
              </a:solidFill>
              <a:latin typeface="Bahnschrift Light" pitchFamily="34" charset="0"/>
            </a:endParaRPr>
          </a:p>
        </p:txBody>
      </p:sp>
      <p:pic>
        <p:nvPicPr>
          <p:cNvPr id="10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636912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3140968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2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3717032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3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221088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4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4797152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5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5301208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6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5877272"/>
            <a:ext cx="432048" cy="4320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4947</TotalTime>
  <Words>414</Words>
  <Application>Microsoft Office PowerPoint</Application>
  <PresentationFormat>Ekran Gösterisi (4:3)</PresentationFormat>
  <Paragraphs>84</Paragraphs>
  <Slides>60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60</vt:i4>
      </vt:variant>
    </vt:vector>
  </HeadingPairs>
  <TitlesOfParts>
    <vt:vector size="61" baseType="lpstr">
      <vt:lpstr>Ofis Teması</vt:lpstr>
      <vt:lpstr>COĞRAFYA-9</vt:lpstr>
      <vt:lpstr>DÜNYANIN  ŞEKLİ VE HAREKETLERİ </vt:lpstr>
      <vt:lpstr>DÜNYANIN YILLIK HAREKETİ NEDİR?</vt:lpstr>
      <vt:lpstr>Slayt 4</vt:lpstr>
      <vt:lpstr>EKSEN EĞİKLİĞİ NEDİR?</vt:lpstr>
      <vt:lpstr>Slayt 6</vt:lpstr>
      <vt:lpstr>Slayt 7</vt:lpstr>
      <vt:lpstr>Slayt 8</vt:lpstr>
      <vt:lpstr>Slayt 9</vt:lpstr>
      <vt:lpstr>YÖRÜNGENİN ELİPS OLMASININ SONUÇLARI NELERDİR?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YILLIK HAREKETİN SONUÇLARI NELERDİR?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ÖZEL TARİHLER NELERDİR?</vt:lpstr>
      <vt:lpstr>Slayt 37</vt:lpstr>
      <vt:lpstr>Slayt 38</vt:lpstr>
      <vt:lpstr>                        21 MART-23 EYLÜL  EKİNOKS: Güneş ışınlarının ekvatora dik düşmesi sonucunda aydınlanma çemberinin kutuplardan geçtiği an, gündüz ile gecenin eşit olması durumudur.       </vt:lpstr>
      <vt:lpstr>                             21 HAZİRAN -21 ARALIK SOLSTİS: Güneş ışınlarının dönencelere  dik  gelmesi durumudur.         </vt:lpstr>
      <vt:lpstr>Slayt 41</vt:lpstr>
      <vt:lpstr>                                           21 HAZİRAN - Güneş ışınları yengeç dönencesine dik gelir. -Aydınlanma çemberi kutup dairelerinden geçer. -KYK’de yaz;GYK’de kış mevsimi başlar. - KYK’de en uzun gündüz,en kısa gece yaşanır. -Kuzeye gittikçe gündüzler uzar. -Kuzey kutup dairesinde 24 saat gündüz  yaşanır. -KYK’de bu tarihten itibaren gündüzler kısalmaya geceler uzamaya başlar.                          </vt:lpstr>
      <vt:lpstr>Slayt 43</vt:lpstr>
      <vt:lpstr>                                           21 ARALIK - Güneş ışınları oğlak dönencesine dik gelir. -Aydınlanma çemberi kutup dairelerinden geçer. -KYK’de kış;GYK’de yaz mevsimi başlar. - KYK’de en uzun gece,en kısa gündüz yaşanır. -Kuzeye gittikçe gündüzler kısalır. -Kuzey kutup dairesinde 24 saat gece  yaşanır. -KYK’de bu tarihten itibaren gündüzler uzamaya geceler kısalmaya başlar.                          </vt:lpstr>
      <vt:lpstr>                                             21 MART - Güneş ışınları ekvatora dik gelir. -Aydınlanma çemberi kutup noktalarından geçer. -KYK’de ilkbahar;GYK’de sonbahar başlar. - Dünyada gece gündüz eşitliği yaşanır. -KKN ’da 6 aylık gündüz,GKN ’da 6 aylık gece başlar. -KYK’de bu tarihten itibaren gündüzler  gecelerden  uzun olmaya  başlar.                          </vt:lpstr>
      <vt:lpstr>Slayt 46</vt:lpstr>
      <vt:lpstr>                                             23 EYLÜL - Güneş ışınları ekvatora dik gelir. -Aydınlanma çemberi kutup noktalarından geçer. -KYK’de son bahar;GYK’de ilkbahar başlar. - Dünyada gece gündüz eşitliği yaşanır. -KKN ’da 6 aylık gece ,GKN ’da 6 aylık gündüz başlar. -KYK’de bu tarihten itibaren geceler gündüzlerden  uzun olmaya  başlar.                          </vt:lpstr>
      <vt:lpstr>Slayt 48</vt:lpstr>
      <vt:lpstr>İKLİM KUŞAKLARI HANGİLERİDİR?</vt:lpstr>
      <vt:lpstr>Slayt 50</vt:lpstr>
      <vt:lpstr>SICAKLIK KUŞAKLARI HANGİLERİDİR?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PC</dc:creator>
  <cp:lastModifiedBy>PC</cp:lastModifiedBy>
  <cp:revision>697</cp:revision>
  <dcterms:created xsi:type="dcterms:W3CDTF">2015-09-21T22:31:35Z</dcterms:created>
  <dcterms:modified xsi:type="dcterms:W3CDTF">2020-12-01T21:10:09Z</dcterms:modified>
</cp:coreProperties>
</file>