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667" r:id="rId2"/>
    <p:sldId id="669" r:id="rId3"/>
    <p:sldId id="668" r:id="rId4"/>
    <p:sldId id="581" r:id="rId5"/>
    <p:sldId id="627" r:id="rId6"/>
    <p:sldId id="666" r:id="rId7"/>
    <p:sldId id="679" r:id="rId8"/>
    <p:sldId id="671" r:id="rId9"/>
    <p:sldId id="672" r:id="rId10"/>
    <p:sldId id="688" r:id="rId11"/>
    <p:sldId id="676" r:id="rId12"/>
    <p:sldId id="674" r:id="rId13"/>
    <p:sldId id="715" r:id="rId14"/>
    <p:sldId id="714" r:id="rId15"/>
    <p:sldId id="716" r:id="rId16"/>
    <p:sldId id="718" r:id="rId17"/>
    <p:sldId id="722" r:id="rId18"/>
    <p:sldId id="689" r:id="rId19"/>
    <p:sldId id="682" r:id="rId20"/>
    <p:sldId id="683" r:id="rId21"/>
    <p:sldId id="684" r:id="rId22"/>
    <p:sldId id="685" r:id="rId23"/>
    <p:sldId id="677" r:id="rId24"/>
    <p:sldId id="680" r:id="rId25"/>
    <p:sldId id="572" r:id="rId26"/>
    <p:sldId id="583" r:id="rId27"/>
    <p:sldId id="411" r:id="rId28"/>
    <p:sldId id="591" r:id="rId29"/>
    <p:sldId id="686" r:id="rId30"/>
    <p:sldId id="589" r:id="rId31"/>
    <p:sldId id="687" r:id="rId32"/>
    <p:sldId id="588" r:id="rId33"/>
    <p:sldId id="592" r:id="rId34"/>
    <p:sldId id="587" r:id="rId35"/>
    <p:sldId id="594" r:id="rId36"/>
    <p:sldId id="695" r:id="rId37"/>
    <p:sldId id="691" r:id="rId38"/>
    <p:sldId id="516" r:id="rId39"/>
    <p:sldId id="580" r:id="rId40"/>
    <p:sldId id="510" r:id="rId41"/>
    <p:sldId id="511" r:id="rId42"/>
    <p:sldId id="512" r:id="rId43"/>
    <p:sldId id="678" r:id="rId44"/>
    <p:sldId id="513" r:id="rId45"/>
    <p:sldId id="694" r:id="rId46"/>
    <p:sldId id="596" r:id="rId47"/>
    <p:sldId id="597" r:id="rId48"/>
    <p:sldId id="595" r:id="rId49"/>
    <p:sldId id="599" r:id="rId50"/>
    <p:sldId id="514" r:id="rId51"/>
    <p:sldId id="697" r:id="rId52"/>
    <p:sldId id="515" r:id="rId53"/>
    <p:sldId id="692" r:id="rId54"/>
    <p:sldId id="693" r:id="rId55"/>
    <p:sldId id="517" r:id="rId56"/>
    <p:sldId id="696" r:id="rId57"/>
    <p:sldId id="670" r:id="rId58"/>
    <p:sldId id="724" r:id="rId5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A1E"/>
    <a:srgbClr val="000E2A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32" autoAdjust="0"/>
    <p:restoredTop sz="94660"/>
  </p:normalViewPr>
  <p:slideViewPr>
    <p:cSldViewPr>
      <p:cViewPr>
        <p:scale>
          <a:sx n="70" d="100"/>
          <a:sy n="70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D4C1-1F92-4E2B-AD0A-67BA5CE738C6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BF2E7-576C-452D-B8B1-B199661CA90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58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2928" cy="1728192"/>
          </a:xfrm>
        </p:spPr>
        <p:txBody>
          <a:bodyPr>
            <a:normAutofit/>
          </a:bodyPr>
          <a:lstStyle/>
          <a:p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COĞRAFYA-9</a:t>
            </a:r>
            <a:endParaRPr lang="tr-TR" sz="105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3.Sınıf Fen Bilimleri: Dünyanın şekli bilim adamları görüşle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2008"/>
            <a:ext cx="2160240" cy="3239035"/>
          </a:xfrm>
          <a:prstGeom prst="rect">
            <a:avLst/>
          </a:prstGeom>
          <a:noFill/>
        </p:spPr>
      </p:pic>
      <p:pic>
        <p:nvPicPr>
          <p:cNvPr id="148484" name="Picture 4" descr="NetteDers.Net - 3.Sınıf Dünyanın Sekli İle İlgili Görüşler Konu Ö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56384"/>
            <a:ext cx="2880320" cy="2025989"/>
          </a:xfrm>
          <a:prstGeom prst="rect">
            <a:avLst/>
          </a:prstGeom>
          <a:noFill/>
        </p:spPr>
      </p:pic>
      <p:pic>
        <p:nvPicPr>
          <p:cNvPr id="148490" name="Picture 10" descr="Make a Cubic Earth: New in Mathematica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60040"/>
            <a:ext cx="2615397" cy="2837706"/>
          </a:xfrm>
          <a:prstGeom prst="rect">
            <a:avLst/>
          </a:prstGeom>
          <a:noFill/>
        </p:spPr>
      </p:pic>
      <p:pic>
        <p:nvPicPr>
          <p:cNvPr id="148488" name="Picture 8" descr="atlas3.jpg 1,134×2,391 pixels | Atlas dövme, Eskiz, Çizimler"/>
          <p:cNvPicPr>
            <a:picLocks noChangeAspect="1" noChangeArrowheads="1"/>
          </p:cNvPicPr>
          <p:nvPr/>
        </p:nvPicPr>
        <p:blipFill>
          <a:blip r:embed="rId6" cstate="print"/>
          <a:srcRect l="6538"/>
          <a:stretch>
            <a:fillRect/>
          </a:stretch>
        </p:blipFill>
        <p:spPr bwMode="auto">
          <a:xfrm>
            <a:off x="3131840" y="0"/>
            <a:ext cx="3087971" cy="5832648"/>
          </a:xfrm>
          <a:prstGeom prst="rect">
            <a:avLst/>
          </a:prstGeom>
          <a:noFill/>
        </p:spPr>
      </p:pic>
      <p:pic>
        <p:nvPicPr>
          <p:cNvPr id="148486" name="Picture 6" descr="Dünya Yuvarlakmıdır?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528392"/>
            <a:ext cx="3192776" cy="2313409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179512" y="566124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İlk çağlardan itibaren dünyanın şekli ile ilgili farklı fikirler ortaya atılmıştır.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https://ep01.epimg.net/internacional/imagenes/2017/11/22/mundo_global/1511348042_449549_1511348149_noticia_nor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9026" name="Picture 2" descr="https://lh3.googleusercontent.com/proxy/2QfV7c4fofTgggDQYUUTALQTy0N5FVsrdLL4zsWPPyvpW9yzc38CaNTqoviKjovkyNTUnbyrznobRCWpx-Z6LR2qPTvPUsaTMc6nRBQJ_9pgLHJb-hB58j7GRHq_FvLKQnmhnLo90vY6KaFW7viK0N_jVYwil14sqsBCFMKNm_k5zmwBXQ"/>
          <p:cNvPicPr>
            <a:picLocks noChangeAspect="1" noChangeArrowheads="1"/>
          </p:cNvPicPr>
          <p:nvPr/>
        </p:nvPicPr>
        <p:blipFill>
          <a:blip r:embed="rId4" cstate="print"/>
          <a:srcRect t="6300" b="8651"/>
          <a:stretch>
            <a:fillRect/>
          </a:stretch>
        </p:blipFill>
        <p:spPr bwMode="auto">
          <a:xfrm>
            <a:off x="6228184" y="5229200"/>
            <a:ext cx="2744405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4934" name="Picture 6" descr="https://img-s3.onedio.com/id-5d612cd48051d37c48ee1428/rev-0/w-900/h-859/f-jpg/s-dfa4196e8b845d210cd8517e78b06a2c8dd1b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75106" name="Picture 2" descr="https://lh3.googleusercontent.com/proxy/gzgeTUPNDjAUw1R4hSi1xfC5awtoB0g7ED5J_Y9lGal3XRj6b9p7W6dqxlfHBW_fYnEkeeEFbBHRWOuATizsc0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2304256"/>
          </a:xfrm>
          <a:prstGeom prst="rect">
            <a:avLst/>
          </a:prstGeom>
          <a:noFill/>
        </p:spPr>
      </p:pic>
      <p:pic>
        <p:nvPicPr>
          <p:cNvPr id="175108" name="Picture 4" descr="https://khosann.com/wp-content/uploads/2017/02/hull-down-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8640960" cy="4032448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179512" y="2564904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 Gemiler ve ufuk çizgisi dünyanın küresel  şeklini anlamamıza   </a:t>
            </a:r>
          </a:p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 yardımcı olmakta.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73058" name="Picture 2" descr="https://www.merlininkazani.com/images/games/8013/galeri_8.jpg"/>
          <p:cNvPicPr>
            <a:picLocks noChangeAspect="1" noChangeArrowheads="1"/>
          </p:cNvPicPr>
          <p:nvPr/>
        </p:nvPicPr>
        <p:blipFill>
          <a:blip r:embed="rId3" cstate="print"/>
          <a:srcRect t="1875"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79512" y="6093296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Ufukta uzaklaşan bir geminin en son bacası gözden kaybolur.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www.onlinezeka.com/wp-content/uploads/2020/04/ferdinand-magellan-gezileri.jpg"/>
          <p:cNvPicPr>
            <a:picLocks noChangeAspect="1" noChangeArrowheads="1"/>
          </p:cNvPicPr>
          <p:nvPr/>
        </p:nvPicPr>
        <p:blipFill>
          <a:blip r:embed="rId3" cstate="print"/>
          <a:srcRect b="1441"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251520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Macellan ve El Kano  (1519-1522) dünyanın etrafını dolaşarak başlangıç noktalarına dönmüş,küresel şekil kanıtlanmıştır.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Picture 6" descr="https://4.bp.blogspot.com/-80uhZormQVY/WBBU54_jORI/AAAAAAACS9w/eO2dZ0S2v9s_LNTJsZKNBYwl-3Kl90FAgCLcB/s1600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8784976" cy="3816424"/>
          </a:xfrm>
          <a:prstGeom prst="rect">
            <a:avLst/>
          </a:prstGeom>
          <a:noFill/>
        </p:spPr>
      </p:pic>
      <p:pic>
        <p:nvPicPr>
          <p:cNvPr id="181252" name="Picture 4" descr="https://thumbs.dreamstime.com/b/flight-usa-to-india-above-world-map-airplane-arrives-line-path-vector-illustration-eps-162275818.jpg"/>
          <p:cNvPicPr>
            <a:picLocks noChangeAspect="1" noChangeArrowheads="1"/>
          </p:cNvPicPr>
          <p:nvPr/>
        </p:nvPicPr>
        <p:blipFill>
          <a:blip r:embed="rId4" cstate="print"/>
          <a:srcRect t="7489" b="55064"/>
          <a:stretch>
            <a:fillRect/>
          </a:stretch>
        </p:blipFill>
        <p:spPr bwMode="auto">
          <a:xfrm>
            <a:off x="179512" y="260648"/>
            <a:ext cx="8772128" cy="2448272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251520" y="0"/>
            <a:ext cx="8640960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Uçakların uçuş rotaları dünyanın şekli baz alınarak oluşturulmaktadır.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Picture 2" descr="C:\Users\PC\Desktop\EnF_y1rXUAEa8G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712968" cy="4032448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51520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Dünyanın küresel şekline bağlı olarak uçakların uçuş rotaları kısalmaktadır.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cdn11.bigcommerce.com/s-89ffd/images/stencil/1280x1280/products/17503/62794/4967834521483_2__85463.1479347433.jpg?c=2?imbypass=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340768"/>
            <a:ext cx="2403959" cy="824483"/>
          </a:xfrm>
          <a:prstGeom prst="rect">
            <a:avLst/>
          </a:prstGeom>
          <a:noFill/>
        </p:spPr>
      </p:pic>
      <p:pic>
        <p:nvPicPr>
          <p:cNvPr id="2050" name="Picture 2" descr="https://upload.wikimedia.org/wikipedia/commons/9/91/Winkel_triple_projection_S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060848"/>
            <a:ext cx="7344816" cy="4608512"/>
          </a:xfrm>
          <a:prstGeom prst="rect">
            <a:avLst/>
          </a:prstGeom>
          <a:noFill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251520" y="18864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Dünya iddia edildiği gibi düz olsaydı </a:t>
            </a:r>
            <a:r>
              <a:rPr lang="tr-TR" sz="2400" dirty="0" err="1" smtClean="0">
                <a:latin typeface="Bahnschrift Light" pitchFamily="34" charset="0"/>
              </a:rPr>
              <a:t>Pearl</a:t>
            </a:r>
            <a:r>
              <a:rPr lang="tr-TR" sz="2400" dirty="0" smtClean="0">
                <a:latin typeface="Bahnschrift Light" pitchFamily="34" charset="0"/>
              </a:rPr>
              <a:t> </a:t>
            </a:r>
            <a:r>
              <a:rPr lang="tr-TR" sz="2400" dirty="0" err="1" smtClean="0">
                <a:latin typeface="Bahnschrift Light" pitchFamily="34" charset="0"/>
              </a:rPr>
              <a:t>Harbor</a:t>
            </a:r>
            <a:r>
              <a:rPr lang="tr-TR" sz="2400" dirty="0" smtClean="0">
                <a:latin typeface="Bahnschrift Light" pitchFamily="34" charset="0"/>
              </a:rPr>
              <a:t> baskını için Japon uçaklarının uzun bir süre havada kalması gerekirdi.O günkü teknolojide bu mümkün değildi.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7" name="6 Çarpma"/>
          <p:cNvSpPr/>
          <p:nvPr/>
        </p:nvSpPr>
        <p:spPr>
          <a:xfrm>
            <a:off x="6876256" y="3068960"/>
            <a:ext cx="360040" cy="43204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7 Çarpma"/>
          <p:cNvSpPr/>
          <p:nvPr/>
        </p:nvSpPr>
        <p:spPr>
          <a:xfrm>
            <a:off x="1331640" y="3573016"/>
            <a:ext cx="360040" cy="43204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5" name="14 Eğri Bağlayıcı"/>
          <p:cNvCxnSpPr/>
          <p:nvPr/>
        </p:nvCxnSpPr>
        <p:spPr>
          <a:xfrm rot="10800000" flipV="1">
            <a:off x="1763688" y="3284984"/>
            <a:ext cx="5112568" cy="504056"/>
          </a:xfrm>
          <a:prstGeom prst="curvedConnector3">
            <a:avLst>
              <a:gd name="adj1" fmla="val 53375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50" name="Picture 2" descr="https://www.webtekno.com/images/editor/default/0001/84/8812177d678f5d2b529bd37a1a3fbc60efee12f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328592" cy="3240360"/>
          </a:xfrm>
          <a:prstGeom prst="rect">
            <a:avLst/>
          </a:prstGeom>
          <a:noFill/>
        </p:spPr>
      </p:pic>
      <p:pic>
        <p:nvPicPr>
          <p:cNvPr id="2054" name="Picture 6" descr="İşte dünyanın en net görüntüsü - Son Dakika Yaşam Haberle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573016"/>
            <a:ext cx="3312368" cy="3096344"/>
          </a:xfrm>
          <a:prstGeom prst="rect">
            <a:avLst/>
          </a:prstGeom>
          <a:noFill/>
        </p:spPr>
      </p:pic>
      <p:pic>
        <p:nvPicPr>
          <p:cNvPr id="2056" name="Picture 8" descr="Dünyanın uzaydan çekilmiş ilk fotoğrafları - Sayfa 7 - Timeturk: Haber,  Timeturk Haber, HABER, Günün haberleri, yorum, spor, ekonomi, politika,  sanat, sine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88640"/>
            <a:ext cx="3240360" cy="3240360"/>
          </a:xfrm>
          <a:prstGeom prst="rect">
            <a:avLst/>
          </a:prstGeom>
          <a:noFill/>
        </p:spPr>
      </p:pic>
      <p:pic>
        <p:nvPicPr>
          <p:cNvPr id="2058" name="Picture 10" descr="Ay'da çekilen ilk HD video ve fotoğraflar paylaşıldı [Video] - LO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73016"/>
            <a:ext cx="5328592" cy="3109425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179512" y="278092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Aydan  çekilen ilk  fotoğraf.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Autofit/>
          </a:bodyPr>
          <a:lstStyle/>
          <a:p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DÜNYANIN </a:t>
            </a:r>
            <a:b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</a:br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ŞEKLİ VE </a:t>
            </a:r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SONUÇLARI</a:t>
            </a:r>
            <a:endParaRPr lang="tr-T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402" name="Picture 2" descr="https://images.theconversation.com/files/122814/original/image-20160517-9491-1t98btv.jpg?ixlib=rb-1.1.0&amp;q=45&amp;auto=format&amp;w=926&amp;fit=c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79512" y="6021288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Uluslararası Uzay İstasyonu ve Dünyamız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 descr="C:\Users\PC\Desktop\Resik\701158main_5-10_director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4 Metin kutusu"/>
          <p:cNvSpPr txBox="1"/>
          <p:nvPr/>
        </p:nvSpPr>
        <p:spPr>
          <a:xfrm>
            <a:off x="359024" y="26064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Uzay istasyonunun en güzel yeri; “Kubbe”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1314" name="Picture 2" descr="C:\Users\PC\Desktop\Resik\614413main_iss_cuppola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539552" y="5949280"/>
            <a:ext cx="42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Uzay İstasyonundan Türkiye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428" name="Picture 4" descr="https://iasbh.tmgrup.com.tr/2caab5/0/0/0/0/0/0?u=https://isbh.tmgrup.com.tr/sb/album/2017/12/11/uzaydan-turkiyeyi-cekti-1512992233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320480" cy="3240360"/>
          </a:xfrm>
          <a:prstGeom prst="rect">
            <a:avLst/>
          </a:prstGeom>
          <a:noFill/>
        </p:spPr>
      </p:pic>
      <p:pic>
        <p:nvPicPr>
          <p:cNvPr id="103430" name="Picture 6" descr="https://iasbh.tmgrup.com.tr/865ee9/0/0/0/0/0/0?u=https://isbh.tmgrup.com.tr/sb/album/2017/12/11/uzaydan-turkiyeyi-cekti-1512992241099.jpg&amp;mw=752&amp;mh=7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20480" cy="3113923"/>
          </a:xfrm>
          <a:prstGeom prst="rect">
            <a:avLst/>
          </a:prstGeom>
          <a:noFill/>
        </p:spPr>
      </p:pic>
      <p:pic>
        <p:nvPicPr>
          <p:cNvPr id="103432" name="Picture 8" descr="Uluslararası Uzay İstasyonu bugün İstanbul üstünde 20:14'te çıplak gözle  görülebilec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320480" cy="3096344"/>
          </a:xfrm>
          <a:prstGeom prst="rect">
            <a:avLst/>
          </a:prstGeom>
          <a:noFill/>
        </p:spPr>
      </p:pic>
      <p:pic>
        <p:nvPicPr>
          <p:cNvPr id="103434" name="Picture 10" descr="Uzaydan Türkiye Fotoğrafları! - Haber Uzay | Uzay Haberleri | U.F.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429000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DÜNYANIN ŞEKLİ NASILDIR?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560840" cy="56166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7300" dirty="0" smtClean="0">
                <a:solidFill>
                  <a:schemeClr val="bg1"/>
                </a:solidFill>
              </a:rPr>
              <a:t> GEOİT</a:t>
            </a:r>
            <a:br>
              <a:rPr lang="tr-TR" sz="7300" dirty="0" smtClean="0">
                <a:solidFill>
                  <a:schemeClr val="bg1"/>
                </a:solidFill>
              </a:rPr>
            </a:br>
            <a:r>
              <a:rPr lang="tr-TR" sz="5300" dirty="0" smtClean="0">
                <a:solidFill>
                  <a:schemeClr val="bg1"/>
                </a:solidFill>
              </a:rPr>
              <a:t>Kutuplardan basık,ekvatordan şişkin</a:t>
            </a:r>
            <a:br>
              <a:rPr lang="tr-TR" sz="5300" dirty="0" smtClean="0">
                <a:solidFill>
                  <a:schemeClr val="bg1"/>
                </a:solidFill>
              </a:rPr>
            </a:br>
            <a:r>
              <a:rPr lang="tr-TR" sz="5300" dirty="0" smtClean="0">
                <a:solidFill>
                  <a:schemeClr val="bg1"/>
                </a:solidFill>
              </a:rPr>
              <a:t>dünyanın kendine has şeklidir. </a:t>
            </a:r>
            <a:br>
              <a:rPr lang="tr-TR" sz="53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Geoi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2665" y="476672"/>
            <a:ext cx="9426665" cy="6099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560840" cy="561662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>NEDEN GEOİT?</a:t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  <a:latin typeface="Calibri" pitchFamily="34" charset="0"/>
              </a:rPr>
              <a:t>Dünya’nın geoit şekli, kendi ekseni etrafında dönüşü sırasında oluşan, merkez kaç kuvvetiyle savrulması sonucu meydana gelmiştir.</a:t>
            </a:r>
            <a:r>
              <a:rPr lang="tr-TR" dirty="0" smtClean="0">
                <a:latin typeface="Calibri" pitchFamily="34" charset="0"/>
              </a:rPr>
              <a:t/>
            </a:r>
            <a:br>
              <a:rPr lang="tr-TR" dirty="0" smtClean="0">
                <a:latin typeface="Calibri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i.ytimg.com/vi/s5ZO9tWL92c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179512" y="260648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Merkez kaç kuvveti; Hamurun havada döndürülerek açılması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135 Luna Park Swing Carousel Photos - Free &amp; Royalty-Free Stock Photos from  Dreams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DÜNYANIN GÜNEŞ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SİSTEMİNDEKİ YERİ NASILDIR?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560840" cy="56166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>MERKEZ KAÇ KUVVETİ NEDİR?</a:t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Dairesel hareketlerde cismin merkezden dışa doğru gösterdiği kayma eğilimini ve dışa doğru kazandığı ivmeyi ifade eden terimdir.</a:t>
            </a: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ile:Chair-O-Planes, night.jpg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179512" y="260648"/>
            <a:ext cx="8784976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Merkezkaç kuvveti ve ekseni etrafında dönen cisimlerde oluşan ivmelenme,dışa doğru savrulma…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10365997_1579602765591705_589512559248333609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424936" cy="576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80920" cy="59766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> </a:t>
            </a:r>
            <a:r>
              <a:rPr lang="tr-TR" sz="5300" dirty="0" smtClean="0">
                <a:solidFill>
                  <a:schemeClr val="bg1"/>
                </a:solidFill>
              </a:rPr>
              <a:t> DÜNYANIN GEOİT ŞEKLİNİN SONUÇLARI NELERDİR?</a:t>
            </a:r>
            <a:br>
              <a:rPr lang="tr-TR" sz="53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>- </a:t>
            </a:r>
            <a:r>
              <a:rPr lang="tr-TR" sz="4200" dirty="0" smtClean="0">
                <a:solidFill>
                  <a:schemeClr val="bg1"/>
                </a:solidFill>
              </a:rPr>
              <a:t>Kutup ve ekvator yarıçapları farklıdır.</a:t>
            </a: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200" dirty="0" smtClean="0">
                <a:solidFill>
                  <a:schemeClr val="bg1"/>
                </a:solidFill>
              </a:rPr>
              <a:t>-Ekvator, meridyenlerden uzundur.</a:t>
            </a:r>
            <a:br>
              <a:rPr lang="tr-TR" sz="4200" dirty="0" smtClean="0">
                <a:solidFill>
                  <a:schemeClr val="bg1"/>
                </a:solidFill>
              </a:rPr>
            </a:br>
            <a:r>
              <a:rPr lang="tr-TR" sz="4200" dirty="0" smtClean="0">
                <a:solidFill>
                  <a:schemeClr val="bg1"/>
                </a:solidFill>
              </a:rPr>
              <a:t>-Yerçekimi kutuplarda daha fazladır.</a:t>
            </a:r>
            <a:br>
              <a:rPr lang="tr-TR" sz="4200" dirty="0" smtClean="0">
                <a:solidFill>
                  <a:schemeClr val="bg1"/>
                </a:solidFill>
              </a:rPr>
            </a:br>
            <a:r>
              <a:rPr lang="tr-TR" sz="4200" dirty="0" smtClean="0">
                <a:solidFill>
                  <a:schemeClr val="bg1"/>
                </a:solidFill>
              </a:rPr>
              <a:t/>
            </a:r>
            <a:br>
              <a:rPr lang="tr-TR" sz="4200" dirty="0" smtClean="0">
                <a:solidFill>
                  <a:schemeClr val="bg1"/>
                </a:solidFill>
              </a:rPr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AutoShape 6" descr="dünyanın boyutları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2056" name="AutoShape 8" descr="dünyanın boyutları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2058" name="Picture 10" descr="http://www.bilgicik.com/wp-content/dunyaninsekliveboyutlar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817240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80920" cy="59766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</a:rPr>
              <a:t> </a:t>
            </a:r>
            <a:r>
              <a:rPr lang="tr-TR" sz="5300" dirty="0" smtClean="0">
                <a:solidFill>
                  <a:schemeClr val="bg1"/>
                </a:solidFill>
              </a:rPr>
              <a:t> </a:t>
            </a:r>
            <a:r>
              <a:rPr lang="tr-TR" sz="7300" dirty="0" smtClean="0">
                <a:solidFill>
                  <a:schemeClr val="bg1"/>
                </a:solidFill>
              </a:rPr>
              <a:t>DÜNYANIN KÜRESEL ŞEKLİNİN SONUÇLARI NELERDİR?</a:t>
            </a:r>
            <a:br>
              <a:rPr lang="tr-TR" sz="7300" dirty="0" smtClean="0">
                <a:solidFill>
                  <a:schemeClr val="bg1"/>
                </a:solidFill>
              </a:rPr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1-) Güneş ışınlarının geliş açısı azalır.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Picture 2" descr="güneş ışınlarının geliş açış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7488832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 descr="C:\Users\PC\Desktop\Untitled 2.jpg"/>
          <p:cNvPicPr>
            <a:picLocks noChangeAspect="1" noChangeArrowheads="1"/>
          </p:cNvPicPr>
          <p:nvPr/>
        </p:nvPicPr>
        <p:blipFill>
          <a:blip r:embed="rId2" cstate="print"/>
          <a:srcRect r="17031"/>
          <a:stretch>
            <a:fillRect/>
          </a:stretch>
        </p:blipFill>
        <p:spPr bwMode="auto">
          <a:xfrm>
            <a:off x="467544" y="188640"/>
            <a:ext cx="7704856" cy="6669360"/>
          </a:xfrm>
          <a:prstGeom prst="rect">
            <a:avLst/>
          </a:prstGeom>
          <a:noFill/>
        </p:spPr>
      </p:pic>
      <p:sp>
        <p:nvSpPr>
          <p:cNvPr id="11" name="10 Metin kutusu"/>
          <p:cNvSpPr txBox="1"/>
          <p:nvPr/>
        </p:nvSpPr>
        <p:spPr>
          <a:xfrm>
            <a:off x="611560" y="908720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 smtClean="0">
                <a:latin typeface="Bahnschrift Light" pitchFamily="34" charset="0"/>
              </a:rPr>
              <a:t>Güneş ışınlarının geliş açısı az.</a:t>
            </a:r>
            <a:endParaRPr lang="tr-TR" sz="2200" dirty="0">
              <a:latin typeface="Bahnschrift Light" pitchFamily="34" charset="0"/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683568" y="5445224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 smtClean="0">
                <a:latin typeface="Bahnschrift Light" pitchFamily="34" charset="0"/>
              </a:rPr>
              <a:t>Güneş ışınlarının geliş açısı az.</a:t>
            </a:r>
            <a:endParaRPr lang="tr-TR" sz="2200" dirty="0">
              <a:latin typeface="Bahnschrift Light" pitchFamily="34" charset="0"/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683568" y="3212976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 smtClean="0">
                <a:latin typeface="Bahnschrift Light" pitchFamily="34" charset="0"/>
              </a:rPr>
              <a:t>Güneş ışınlarının geliş açısı fazla.</a:t>
            </a:r>
            <a:endParaRPr lang="tr-TR" sz="2200" dirty="0">
              <a:latin typeface="Bahnschrift Light" pitchFamily="34" charset="0"/>
            </a:endParaRPr>
          </a:p>
        </p:txBody>
      </p:sp>
      <p:sp>
        <p:nvSpPr>
          <p:cNvPr id="14" name="13 Metin kutusu"/>
          <p:cNvSpPr txBox="1"/>
          <p:nvPr/>
        </p:nvSpPr>
        <p:spPr>
          <a:xfrm>
            <a:off x="529208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ahnschrift Light" pitchFamily="34" charset="0"/>
              </a:rPr>
              <a:t>Atmosfer</a:t>
            </a:r>
            <a:endParaRPr lang="tr-TR" dirty="0">
              <a:latin typeface="Bahnschrift Light" pitchFamily="34" charset="0"/>
            </a:endParaRPr>
          </a:p>
        </p:txBody>
      </p:sp>
      <p:sp>
        <p:nvSpPr>
          <p:cNvPr id="15" name="14 Metin kutusu"/>
          <p:cNvSpPr txBox="1"/>
          <p:nvPr/>
        </p:nvSpPr>
        <p:spPr>
          <a:xfrm>
            <a:off x="8100392" y="548680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60 </a:t>
            </a:r>
            <a:r>
              <a:rPr lang="tr-TR" sz="2400" dirty="0" smtClean="0">
                <a:latin typeface="Times New Roman"/>
                <a:cs typeface="Times New Roman"/>
              </a:rPr>
              <a:t>º </a:t>
            </a:r>
            <a:r>
              <a:rPr lang="tr-TR" sz="2400" dirty="0" smtClean="0">
                <a:latin typeface="Bahnschrift Light" pitchFamily="34" charset="0"/>
              </a:rPr>
              <a:t>K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18" name="17 Metin kutusu"/>
          <p:cNvSpPr txBox="1"/>
          <p:nvPr/>
        </p:nvSpPr>
        <p:spPr>
          <a:xfrm>
            <a:off x="8100392" y="1700808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30 </a:t>
            </a:r>
            <a:r>
              <a:rPr lang="tr-TR" sz="2400" dirty="0" smtClean="0">
                <a:latin typeface="Times New Roman"/>
                <a:cs typeface="Times New Roman"/>
              </a:rPr>
              <a:t>º </a:t>
            </a:r>
            <a:r>
              <a:rPr lang="tr-TR" sz="2400" dirty="0" smtClean="0">
                <a:latin typeface="Bahnschrift Light" pitchFamily="34" charset="0"/>
              </a:rPr>
              <a:t>K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19" name="18 Metin kutusu"/>
          <p:cNvSpPr txBox="1"/>
          <p:nvPr/>
        </p:nvSpPr>
        <p:spPr>
          <a:xfrm>
            <a:off x="8100392" y="3140968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0 </a:t>
            </a:r>
            <a:r>
              <a:rPr lang="tr-TR" sz="2400" dirty="0" smtClean="0">
                <a:latin typeface="Times New Roman"/>
                <a:cs typeface="Times New Roman"/>
              </a:rPr>
              <a:t>º 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20" name="19 Metin kutusu"/>
          <p:cNvSpPr txBox="1"/>
          <p:nvPr/>
        </p:nvSpPr>
        <p:spPr>
          <a:xfrm>
            <a:off x="8100392" y="5661248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60 </a:t>
            </a:r>
            <a:r>
              <a:rPr lang="tr-TR" sz="2400" dirty="0" smtClean="0">
                <a:latin typeface="Times New Roman"/>
                <a:cs typeface="Times New Roman"/>
              </a:rPr>
              <a:t>º </a:t>
            </a:r>
            <a:r>
              <a:rPr lang="tr-TR" sz="2400" dirty="0" smtClean="0">
                <a:latin typeface="Bahnschrift Light" pitchFamily="34" charset="0"/>
              </a:rPr>
              <a:t>G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21" name="20 Metin kutusu"/>
          <p:cNvSpPr txBox="1"/>
          <p:nvPr/>
        </p:nvSpPr>
        <p:spPr>
          <a:xfrm>
            <a:off x="8100392" y="4653136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30 </a:t>
            </a:r>
            <a:r>
              <a:rPr lang="tr-TR" sz="2400" dirty="0" smtClean="0">
                <a:latin typeface="Times New Roman"/>
                <a:cs typeface="Times New Roman"/>
              </a:rPr>
              <a:t>º </a:t>
            </a:r>
            <a:r>
              <a:rPr lang="tr-TR" sz="2400" dirty="0" smtClean="0">
                <a:latin typeface="Bahnschrift Light" pitchFamily="34" charset="0"/>
              </a:rPr>
              <a:t>G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80920" cy="561662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3900" i="1" dirty="0" smtClean="0">
                <a:solidFill>
                  <a:schemeClr val="bg1"/>
                </a:solidFill>
              </a:rPr>
              <a:t> </a:t>
            </a:r>
            <a:r>
              <a:rPr lang="tr-TR" sz="3600" b="1" i="1" dirty="0" smtClean="0">
                <a:solidFill>
                  <a:schemeClr val="bg1"/>
                </a:solidFill>
              </a:rPr>
              <a:t>EKVATORDAN KUTUPLARA DOĞRU GİTTİKÇE ;</a:t>
            </a:r>
            <a:br>
              <a:rPr lang="tr-TR" sz="3600" b="1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- Sıcaklık azalır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.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>.</a:t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4" name="3 Resim" descr="MonthlyMe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060848"/>
            <a:ext cx="5760640" cy="380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- Tarım,Orman,Yerleşme ve Kalıcı Kar sınırı azalır.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3" name="Picture 2" descr="kalıcı kar sınır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7272808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B4Bh0T4CUAAyn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- Denizlerin tuzluluk oranı azalır.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7" name="6 Resim" descr="salinity_aqu_2012154_lr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700808"/>
            <a:ext cx="7200800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200800" cy="5616624"/>
          </a:xfrm>
        </p:spPr>
        <p:txBody>
          <a:bodyPr>
            <a:normAutofit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- İklim ve bitki kuşakları oluşur.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Untitled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5328592" cy="4304066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7092280" y="364502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3923928" y="602128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90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3923928" y="126876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90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6444208" y="508518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48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6876256" y="436510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27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6732240" y="270892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30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 30’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5796136" y="177281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68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 30’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- Cisimlerin gölge boyu uzar.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-Güneş Işınlarının tutulma oranı artar.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88840"/>
            <a:ext cx="6912768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89644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etin kutusu"/>
          <p:cNvSpPr txBox="1"/>
          <p:nvPr/>
        </p:nvSpPr>
        <p:spPr>
          <a:xfrm>
            <a:off x="179512" y="188640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Güneş ışınlarının geliş açısı ve dünyanın şekli;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2-) Gece gündüz oluşur.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7" name="6 Resim" descr="Untitled 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412776"/>
            <a:ext cx="5040560" cy="4593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2-) Gece gündüz oluşur.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9218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3-) Paralellerin boyları kısalır.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4" name="3 Resim" descr="2000px-Division_of_the_Earth_into_Gauss-Krueger_zones_-_Globe.svg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268760"/>
            <a:ext cx="6336704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4-) Haritalarda bozulmalar olur.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Picture 2" descr="C:\Users\PC\Desktop\SUNUM HAZIRLIK DEPO\COĞRAFİ KONUM\sphere_to_cylin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6912768" cy="4392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5-) Çizgisel hız azalır.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Glob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628800"/>
            <a:ext cx="511256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fig1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-171400"/>
            <a:ext cx="8640960" cy="70294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5580112" y="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Çizgisel Hız Değişimi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28092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71600" y="404664"/>
            <a:ext cx="7200800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>6-) Yerçekimi artar.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6" name="5 Resim" descr="Untitled 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484784"/>
            <a:ext cx="5627608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media.newsela.com/article_media/extra/NewselaGravityEarth.jpg?width=750&amp;compression=85&amp;position=centered"/>
          <p:cNvPicPr>
            <a:picLocks noChangeAspect="1" noChangeArrowheads="1"/>
          </p:cNvPicPr>
          <p:nvPr/>
        </p:nvPicPr>
        <p:blipFill>
          <a:blip r:embed="rId2" cstate="print"/>
          <a:srcRect l="10084" r="7563"/>
          <a:stretch>
            <a:fillRect/>
          </a:stretch>
        </p:blipFill>
        <p:spPr bwMode="auto">
          <a:xfrm>
            <a:off x="251520" y="620688"/>
            <a:ext cx="8712968" cy="5688632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359024" y="188640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Yerçekimi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064896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7-) Alacakaranlık süresi ile güneşin ufukta kalma süresi uzar.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Midnight_Sun_by_zwischenlicht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916832"/>
            <a:ext cx="7776864" cy="4248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s://wambuinjuguna.files.wordpress.com/2014/06/garyschultzmidnightsuntesh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359024" y="332656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Kutuplar ve Batamayan Güneş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s://i.pinimg.com/originals/bb/e8/18/bbe81881e04f8b0038fd1d176f31ab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359024" y="332656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Kutuplar ve Batamayan Güneş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064896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8-) Meridyenler arası mesafe daralır.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6" name="5 Resim" descr="516e1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762124"/>
            <a:ext cx="5400600" cy="4619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064896" cy="5616624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8-) Meridyenler arası mesafe daralır.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150530" name="Picture 2" descr="C:\Users\PC\Desktop\COĞRAFİ KONUM\COĞRAFİ KONUM\location-inf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6694958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128" t="24609" r="16712"/>
          <a:stretch>
            <a:fillRect/>
          </a:stretch>
        </p:blipFill>
        <p:spPr bwMode="auto">
          <a:xfrm>
            <a:off x="179512" y="764704"/>
            <a:ext cx="8784976" cy="571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852936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212976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2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573016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3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005064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4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4365104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6876256" y="116632"/>
            <a:ext cx="2016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MEB </a:t>
            </a:r>
          </a:p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Ders Kitabı Sayfa 35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179512" y="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Coğrafyalı Kitaplar Öneri 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  <p:pic>
        <p:nvPicPr>
          <p:cNvPr id="4100" name="Picture 4" descr="https://img.kitapyurdu.com/v1/getImage/fn:7514350/wh:true/wi: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76672"/>
            <a:ext cx="612068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6035" t="52817" r="15666" b="25000"/>
          <a:stretch>
            <a:fillRect/>
          </a:stretch>
        </p:blipFill>
        <p:spPr bwMode="auto">
          <a:xfrm rot="10800000">
            <a:off x="827584" y="332656"/>
            <a:ext cx="7502769" cy="13681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57350"/>
            <a:ext cx="88011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tr-TR" sz="2400" dirty="0" smtClean="0">
                <a:solidFill>
                  <a:srgbClr val="FF0000"/>
                </a:solidFill>
                <a:latin typeface="Bahnschrift SemiLight" pitchFamily="34" charset="0"/>
              </a:rPr>
              <a:t>Coğrafya 9 MEB Ders Kitabı / Sayfa 35</a:t>
            </a:r>
            <a:endParaRPr lang="tr-TR" sz="2400" dirty="0">
              <a:solidFill>
                <a:srgbClr val="FF0000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i.ebayimg.com/images/g/VNYAAOSwaENdwQDp/s-l1600.jpg"/>
          <p:cNvPicPr>
            <a:picLocks noChangeAspect="1" noChangeArrowheads="1"/>
          </p:cNvPicPr>
          <p:nvPr/>
        </p:nvPicPr>
        <p:blipFill>
          <a:blip r:embed="rId2" cstate="print"/>
          <a:srcRect b="2530"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 DÜNYANIN ŞEKLİ İLE İLGİLİ              İLK GÖRÜŞLER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4953</TotalTime>
  <Words>350</Words>
  <Application>Microsoft Office PowerPoint</Application>
  <PresentationFormat>Ekran Gösterisi (4:3)</PresentationFormat>
  <Paragraphs>84</Paragraphs>
  <Slides>58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59" baseType="lpstr">
      <vt:lpstr>Ofis Teması</vt:lpstr>
      <vt:lpstr>COĞRAFYA-9</vt:lpstr>
      <vt:lpstr>DÜNYANIN  ŞEKLİ VE SONUÇLARI</vt:lpstr>
      <vt:lpstr>DÜNYANIN GÜNEŞ  SİSTEMİNDEKİ YERİ NASILDIR?</vt:lpstr>
      <vt:lpstr>Slayt 4</vt:lpstr>
      <vt:lpstr>Slayt 5</vt:lpstr>
      <vt:lpstr>Slayt 6</vt:lpstr>
      <vt:lpstr>Slayt 7</vt:lpstr>
      <vt:lpstr>Slayt 8</vt:lpstr>
      <vt:lpstr> DÜNYANIN ŞEKLİ İLE İLGİLİ              İLK GÖRÜŞLER NELERDİR?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DÜNYANIN ŞEKLİ NASILDIR?</vt:lpstr>
      <vt:lpstr>  GEOİT Kutuplardan basık,ekvatordan şişkin dünyanın kendine has şeklidir.   </vt:lpstr>
      <vt:lpstr>Slayt 26</vt:lpstr>
      <vt:lpstr> NEDEN GEOİT? Dünya’nın geoit şekli, kendi ekseni etrafında dönüşü sırasında oluşan, merkez kaç kuvvetiyle savrulması sonucu meydana gelmiştir.   </vt:lpstr>
      <vt:lpstr>Slayt 28</vt:lpstr>
      <vt:lpstr>Slayt 29</vt:lpstr>
      <vt:lpstr> MERKEZ KAÇ KUVVETİ NEDİR? Dairesel hareketlerde cismin merkezden dışa doğru gösterdiği kayma eğilimini ve dışa doğru kazandığı ivmeyi ifade eden terimdir.  </vt:lpstr>
      <vt:lpstr>Slayt 31</vt:lpstr>
      <vt:lpstr>Slayt 32</vt:lpstr>
      <vt:lpstr>    DÜNYANIN GEOİT ŞEKLİNİN SONUÇLARI NELERDİR? - Kutup ve ekvator yarıçapları farklıdır. -Ekvator, meridyenlerden uzundur. -Yerçekimi kutuplarda daha fazladır.    </vt:lpstr>
      <vt:lpstr>Slayt 34</vt:lpstr>
      <vt:lpstr>    DÜNYANIN KÜRESEL ŞEKLİNİN SONUÇLARI NELERDİR?   </vt:lpstr>
      <vt:lpstr>1-) Güneş ışınlarının geliş açısı azalır.          </vt:lpstr>
      <vt:lpstr>Slayt 37</vt:lpstr>
      <vt:lpstr> EKVATORDAN KUTUPLARA DOĞRU GİTTİKÇE ; - Sıcaklık azalır .   .   </vt:lpstr>
      <vt:lpstr>- Tarım,Orman,Yerleşme ve Kalıcı Kar sınırı azalır.         </vt:lpstr>
      <vt:lpstr>- Denizlerin tuzluluk oranı azalır.         </vt:lpstr>
      <vt:lpstr>- İklim ve bitki kuşakları oluşur.        </vt:lpstr>
      <vt:lpstr>- Cisimlerin gölge boyu uzar. -Güneş Işınlarının tutulma oranı artar.         </vt:lpstr>
      <vt:lpstr>Slayt 43</vt:lpstr>
      <vt:lpstr>2-) Gece gündüz oluşur.          </vt:lpstr>
      <vt:lpstr>2-) Gece gündüz oluşur.          </vt:lpstr>
      <vt:lpstr>3-) Paralellerin boyları kısalır.          </vt:lpstr>
      <vt:lpstr>4-) Haritalarda bozulmalar olur.         </vt:lpstr>
      <vt:lpstr>5-) Çizgisel hız azalır.         </vt:lpstr>
      <vt:lpstr>Slayt 49</vt:lpstr>
      <vt:lpstr>6-) Yerçekimi artar.         </vt:lpstr>
      <vt:lpstr>Slayt 51</vt:lpstr>
      <vt:lpstr> 7-) Alacakaranlık süresi ile güneşin ufukta kalma süresi uzar.         </vt:lpstr>
      <vt:lpstr>Slayt 53</vt:lpstr>
      <vt:lpstr>Slayt 54</vt:lpstr>
      <vt:lpstr> 8-) Meridyenler arası mesafe daralır.         </vt:lpstr>
      <vt:lpstr> 8-) Meridyenler arası mesafe daralır.         </vt:lpstr>
      <vt:lpstr>Slayt 57</vt:lpstr>
      <vt:lpstr>Slayt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PC</cp:lastModifiedBy>
  <cp:revision>700</cp:revision>
  <dcterms:created xsi:type="dcterms:W3CDTF">2015-09-21T22:31:35Z</dcterms:created>
  <dcterms:modified xsi:type="dcterms:W3CDTF">2020-12-01T21:09:13Z</dcterms:modified>
</cp:coreProperties>
</file>