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579" r:id="rId2"/>
    <p:sldId id="504" r:id="rId3"/>
    <p:sldId id="507" r:id="rId4"/>
    <p:sldId id="262" r:id="rId5"/>
    <p:sldId id="263" r:id="rId6"/>
    <p:sldId id="532" r:id="rId7"/>
    <p:sldId id="295" r:id="rId8"/>
    <p:sldId id="465" r:id="rId9"/>
    <p:sldId id="541" r:id="rId10"/>
    <p:sldId id="265" r:id="rId11"/>
    <p:sldId id="513" r:id="rId12"/>
    <p:sldId id="266" r:id="rId13"/>
    <p:sldId id="533" r:id="rId14"/>
    <p:sldId id="296" r:id="rId15"/>
    <p:sldId id="297" r:id="rId16"/>
    <p:sldId id="298" r:id="rId17"/>
    <p:sldId id="299" r:id="rId18"/>
    <p:sldId id="267" r:id="rId19"/>
    <p:sldId id="300" r:id="rId20"/>
    <p:sldId id="301" r:id="rId21"/>
    <p:sldId id="302" r:id="rId22"/>
    <p:sldId id="303" r:id="rId23"/>
    <p:sldId id="268" r:id="rId24"/>
    <p:sldId id="305" r:id="rId25"/>
    <p:sldId id="306" r:id="rId26"/>
    <p:sldId id="307" r:id="rId27"/>
    <p:sldId id="308" r:id="rId28"/>
    <p:sldId id="309" r:id="rId29"/>
    <p:sldId id="310" r:id="rId30"/>
    <p:sldId id="512" r:id="rId31"/>
    <p:sldId id="582" r:id="rId32"/>
    <p:sldId id="468" r:id="rId33"/>
    <p:sldId id="480" r:id="rId34"/>
    <p:sldId id="482" r:id="rId35"/>
    <p:sldId id="485" r:id="rId36"/>
    <p:sldId id="481" r:id="rId37"/>
    <p:sldId id="487" r:id="rId38"/>
    <p:sldId id="488" r:id="rId39"/>
    <p:sldId id="489" r:id="rId40"/>
    <p:sldId id="491" r:id="rId41"/>
    <p:sldId id="490" r:id="rId42"/>
    <p:sldId id="492" r:id="rId43"/>
    <p:sldId id="531" r:id="rId44"/>
    <p:sldId id="534" r:id="rId45"/>
    <p:sldId id="535" r:id="rId46"/>
    <p:sldId id="537" r:id="rId47"/>
    <p:sldId id="536" r:id="rId48"/>
    <p:sldId id="538" r:id="rId49"/>
    <p:sldId id="539" r:id="rId50"/>
    <p:sldId id="540" r:id="rId51"/>
    <p:sldId id="542" r:id="rId52"/>
    <p:sldId id="525" r:id="rId53"/>
    <p:sldId id="544" r:id="rId54"/>
    <p:sldId id="543" r:id="rId55"/>
    <p:sldId id="545" r:id="rId56"/>
    <p:sldId id="546" r:id="rId57"/>
    <p:sldId id="547" r:id="rId58"/>
    <p:sldId id="548" r:id="rId59"/>
    <p:sldId id="580" r:id="rId60"/>
    <p:sldId id="549" r:id="rId61"/>
    <p:sldId id="527" r:id="rId62"/>
    <p:sldId id="464" r:id="rId63"/>
    <p:sldId id="514" r:id="rId64"/>
    <p:sldId id="552" r:id="rId65"/>
    <p:sldId id="551" r:id="rId66"/>
    <p:sldId id="553" r:id="rId67"/>
    <p:sldId id="469" r:id="rId68"/>
    <p:sldId id="483" r:id="rId69"/>
    <p:sldId id="554" r:id="rId70"/>
    <p:sldId id="484" r:id="rId71"/>
    <p:sldId id="470" r:id="rId72"/>
    <p:sldId id="572" r:id="rId73"/>
    <p:sldId id="520" r:id="rId74"/>
    <p:sldId id="557" r:id="rId75"/>
    <p:sldId id="558" r:id="rId76"/>
    <p:sldId id="559" r:id="rId77"/>
    <p:sldId id="561" r:id="rId78"/>
    <p:sldId id="563" r:id="rId79"/>
    <p:sldId id="565" r:id="rId80"/>
    <p:sldId id="566" r:id="rId81"/>
    <p:sldId id="568" r:id="rId82"/>
    <p:sldId id="569" r:id="rId83"/>
    <p:sldId id="499" r:id="rId84"/>
    <p:sldId id="573" r:id="rId85"/>
    <p:sldId id="578" r:id="rId8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40" autoAdjust="0"/>
  </p:normalViewPr>
  <p:slideViewPr>
    <p:cSldViewPr>
      <p:cViewPr>
        <p:scale>
          <a:sx n="110" d="100"/>
          <a:sy n="110" d="100"/>
        </p:scale>
        <p:origin x="-120" y="1338"/>
      </p:cViewPr>
      <p:guideLst>
        <p:guide orient="horz" pos="2160"/>
        <p:guide pos="2880"/>
      </p:guideLst>
    </p:cSldViewPr>
  </p:slideViewPr>
  <p:outlineViewPr>
    <p:cViewPr>
      <p:scale>
        <a:sx n="33" d="100"/>
        <a:sy n="33" d="100"/>
      </p:scale>
      <p:origin x="0" y="974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27D003-46B3-40FF-8899-FB6B323C6798}" type="datetimeFigureOut">
              <a:rPr lang="tr-TR" smtClean="0"/>
              <a:pPr/>
              <a:t>8.10.2020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A7672-AE47-464C-AC4E-F10D3E46490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14</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15</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16</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17</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19</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20</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21</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22</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24</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25</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26</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27</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28</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29</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30</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31</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32</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36</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37</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38</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39</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40</a:t>
            </a:fld>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41</a:t>
            </a:fld>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43</a:t>
            </a:fld>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44</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45</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46</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47</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48</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49</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50</a:t>
            </a:fld>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51</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53</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54</a:t>
            </a:fld>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55</a:t>
            </a:fld>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56</a:t>
            </a:fld>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57</a:t>
            </a:fld>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58</a:t>
            </a:fld>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59</a:t>
            </a:fld>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60</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a:t>
            </a:fld>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62</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63</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64</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65</a:t>
            </a:fld>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66</a:t>
            </a:fld>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67</a:t>
            </a:fld>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68</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69</a:t>
            </a:fld>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71</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72</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73</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74</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75</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76</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77</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78</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79</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80</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81</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82</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a:t>
            </a:fld>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83</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84</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85</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13</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8.10.2020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8.10.2020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gif"/><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2020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059" name="Picture 171" descr="C:\Users\PC\Desktop\MEDİA\Free-download-World-Map-HD-Wallpaper-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94003" name="Line 115"/>
          <p:cNvSpPr>
            <a:spLocks noChangeShapeType="1"/>
          </p:cNvSpPr>
          <p:nvPr/>
        </p:nvSpPr>
        <p:spPr bwMode="auto">
          <a:xfrm>
            <a:off x="3517032" y="6447925"/>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05" name="Line 117"/>
          <p:cNvSpPr>
            <a:spLocks noChangeShapeType="1"/>
          </p:cNvSpPr>
          <p:nvPr/>
        </p:nvSpPr>
        <p:spPr bwMode="auto">
          <a:xfrm>
            <a:off x="3517032" y="2343951"/>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06" name="Line 118"/>
          <p:cNvSpPr>
            <a:spLocks noChangeShapeType="1"/>
          </p:cNvSpPr>
          <p:nvPr/>
        </p:nvSpPr>
        <p:spPr bwMode="auto">
          <a:xfrm>
            <a:off x="3517032" y="5544466"/>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94007" name="Picture 119" descr="yellow folder icon png ile ilgili gÃ¶rsel sonucu"/>
          <p:cNvPicPr>
            <a:picLocks noChangeAspect="1" noChangeArrowheads="1"/>
          </p:cNvPicPr>
          <p:nvPr/>
        </p:nvPicPr>
        <p:blipFill>
          <a:blip r:embed="rId4" cstate="print"/>
          <a:srcRect/>
          <a:stretch>
            <a:fillRect/>
          </a:stretch>
        </p:blipFill>
        <p:spPr bwMode="auto">
          <a:xfrm>
            <a:off x="3917082" y="5830226"/>
            <a:ext cx="457200" cy="353799"/>
          </a:xfrm>
          <a:prstGeom prst="rect">
            <a:avLst/>
          </a:prstGeom>
          <a:noFill/>
          <a:ln w="9525" algn="in">
            <a:noFill/>
            <a:miter lim="800000"/>
            <a:headEnd/>
            <a:tailEnd/>
          </a:ln>
        </p:spPr>
      </p:pic>
      <p:sp>
        <p:nvSpPr>
          <p:cNvPr id="294008" name="Text Box 120"/>
          <p:cNvSpPr txBox="1">
            <a:spLocks noChangeArrowheads="1"/>
          </p:cNvSpPr>
          <p:nvPr/>
        </p:nvSpPr>
        <p:spPr bwMode="auto">
          <a:xfrm>
            <a:off x="3917082" y="457933"/>
            <a:ext cx="1714500" cy="52534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000000"/>
                </a:solidFill>
                <a:effectLst/>
                <a:latin typeface="+mj-lt"/>
                <a:cs typeface="Arial" pitchFamily="34" charset="0"/>
              </a:rPr>
              <a:t>  </a:t>
            </a:r>
            <a:r>
              <a:rPr kumimoji="0" lang="tr-TR" sz="1400" b="1" i="1" u="none" strike="noStrike" cap="none" normalizeH="0" baseline="0" dirty="0" smtClean="0">
                <a:ln>
                  <a:noFill/>
                </a:ln>
                <a:solidFill>
                  <a:srgbClr val="000000"/>
                </a:solidFill>
                <a:effectLst/>
                <a:latin typeface="+mj-lt"/>
                <a:cs typeface="Arial" pitchFamily="34" charset="0"/>
              </a:rPr>
              <a:t>Beşeri ve Ekonomik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400" b="1" i="1" u="none" strike="noStrike" cap="none" normalizeH="0" baseline="0" dirty="0" smtClean="0">
                <a:ln>
                  <a:noFill/>
                </a:ln>
                <a:solidFill>
                  <a:srgbClr val="000000"/>
                </a:solidFill>
                <a:effectLst/>
                <a:latin typeface="+mj-lt"/>
                <a:cs typeface="Arial" pitchFamily="34" charset="0"/>
              </a:rPr>
              <a:t>         Coğrafya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09" name="Line 121"/>
          <p:cNvSpPr>
            <a:spLocks noChangeShapeType="1"/>
          </p:cNvSpPr>
          <p:nvPr/>
        </p:nvSpPr>
        <p:spPr bwMode="auto">
          <a:xfrm flipH="1">
            <a:off x="3517032" y="1018481"/>
            <a:ext cx="1" cy="5429445"/>
          </a:xfrm>
          <a:prstGeom prst="line">
            <a:avLst/>
          </a:prstGeom>
          <a:noFill/>
          <a:ln w="158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10" name="Line 122"/>
          <p:cNvSpPr>
            <a:spLocks noChangeShapeType="1"/>
          </p:cNvSpPr>
          <p:nvPr/>
        </p:nvSpPr>
        <p:spPr bwMode="auto">
          <a:xfrm>
            <a:off x="3517032" y="1418545"/>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11" name="Text Box 123"/>
          <p:cNvSpPr txBox="1">
            <a:spLocks noChangeArrowheads="1"/>
          </p:cNvSpPr>
          <p:nvPr/>
        </p:nvSpPr>
        <p:spPr bwMode="auto">
          <a:xfrm>
            <a:off x="4431432" y="1304241"/>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Nüfus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12" name="Text Box 124"/>
          <p:cNvSpPr txBox="1">
            <a:spLocks noChangeArrowheads="1"/>
          </p:cNvSpPr>
          <p:nvPr/>
        </p:nvSpPr>
        <p:spPr bwMode="auto">
          <a:xfrm>
            <a:off x="4431432" y="1761457"/>
            <a:ext cx="14859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Yerleşme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13" name="Line 125"/>
          <p:cNvSpPr>
            <a:spLocks noChangeShapeType="1"/>
          </p:cNvSpPr>
          <p:nvPr/>
        </p:nvSpPr>
        <p:spPr bwMode="auto">
          <a:xfrm>
            <a:off x="3517032" y="1875761"/>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94014" name="Picture 126" descr="yellow folder icon png ile ilgili gÃ¶rsel sonucu"/>
          <p:cNvPicPr>
            <a:picLocks noChangeAspect="1" noChangeArrowheads="1"/>
          </p:cNvPicPr>
          <p:nvPr/>
        </p:nvPicPr>
        <p:blipFill>
          <a:blip r:embed="rId4" cstate="print"/>
          <a:srcRect/>
          <a:stretch>
            <a:fillRect/>
          </a:stretch>
        </p:blipFill>
        <p:spPr bwMode="auto">
          <a:xfrm>
            <a:off x="3917082" y="1704305"/>
            <a:ext cx="457200" cy="353799"/>
          </a:xfrm>
          <a:prstGeom prst="rect">
            <a:avLst/>
          </a:prstGeom>
          <a:noFill/>
          <a:ln w="9525" algn="in">
            <a:noFill/>
            <a:miter lim="800000"/>
            <a:headEnd/>
            <a:tailEnd/>
          </a:ln>
        </p:spPr>
      </p:pic>
      <p:pic>
        <p:nvPicPr>
          <p:cNvPr id="294015" name="Picture 127" descr="yellow folder icon png ile ilgili gÃ¶rsel sonucu"/>
          <p:cNvPicPr>
            <a:picLocks noChangeAspect="1" noChangeArrowheads="1"/>
          </p:cNvPicPr>
          <p:nvPr/>
        </p:nvPicPr>
        <p:blipFill>
          <a:blip r:embed="rId5" cstate="print"/>
          <a:srcRect/>
          <a:stretch>
            <a:fillRect/>
          </a:stretch>
        </p:blipFill>
        <p:spPr bwMode="auto">
          <a:xfrm>
            <a:off x="3059832" y="332656"/>
            <a:ext cx="857250" cy="663373"/>
          </a:xfrm>
          <a:prstGeom prst="rect">
            <a:avLst/>
          </a:prstGeom>
          <a:noFill/>
          <a:ln w="9525" algn="in">
            <a:noFill/>
            <a:miter lim="800000"/>
            <a:headEnd/>
            <a:tailEnd/>
          </a:ln>
        </p:spPr>
      </p:pic>
      <p:sp>
        <p:nvSpPr>
          <p:cNvPr id="294016" name="Text Box 128"/>
          <p:cNvSpPr txBox="1">
            <a:spLocks noChangeArrowheads="1"/>
          </p:cNvSpPr>
          <p:nvPr/>
        </p:nvSpPr>
        <p:spPr bwMode="auto">
          <a:xfrm>
            <a:off x="4431432" y="2218674"/>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Kültürel Coğrafya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17" name="Text Box 129"/>
          <p:cNvSpPr txBox="1">
            <a:spLocks noChangeArrowheads="1"/>
          </p:cNvSpPr>
          <p:nvPr/>
        </p:nvSpPr>
        <p:spPr bwMode="auto">
          <a:xfrm>
            <a:off x="4431432" y="2675890"/>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Siyasi Coğrafya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18" name="Line 130"/>
          <p:cNvSpPr>
            <a:spLocks noChangeShapeType="1"/>
          </p:cNvSpPr>
          <p:nvPr/>
        </p:nvSpPr>
        <p:spPr bwMode="auto">
          <a:xfrm>
            <a:off x="3517032" y="2790194"/>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94019" name="Picture 131" descr="yellow folder icon png ile ilgili gÃ¶rsel sonucu"/>
          <p:cNvPicPr>
            <a:picLocks noChangeAspect="1" noChangeArrowheads="1"/>
          </p:cNvPicPr>
          <p:nvPr/>
        </p:nvPicPr>
        <p:blipFill>
          <a:blip r:embed="rId4" cstate="print"/>
          <a:srcRect/>
          <a:stretch>
            <a:fillRect/>
          </a:stretch>
        </p:blipFill>
        <p:spPr bwMode="auto">
          <a:xfrm>
            <a:off x="3917082" y="2618738"/>
            <a:ext cx="457200" cy="353799"/>
          </a:xfrm>
          <a:prstGeom prst="rect">
            <a:avLst/>
          </a:prstGeom>
          <a:noFill/>
          <a:ln w="9525" algn="in">
            <a:noFill/>
            <a:miter lim="800000"/>
            <a:headEnd/>
            <a:tailEnd/>
          </a:ln>
        </p:spPr>
      </p:pic>
      <p:sp>
        <p:nvSpPr>
          <p:cNvPr id="294020" name="Line 132"/>
          <p:cNvSpPr>
            <a:spLocks noChangeShapeType="1"/>
          </p:cNvSpPr>
          <p:nvPr/>
        </p:nvSpPr>
        <p:spPr bwMode="auto">
          <a:xfrm>
            <a:off x="3517032" y="3247411"/>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21" name="Text Box 133"/>
          <p:cNvSpPr txBox="1">
            <a:spLocks noChangeArrowheads="1"/>
          </p:cNvSpPr>
          <p:nvPr/>
        </p:nvSpPr>
        <p:spPr bwMode="auto">
          <a:xfrm>
            <a:off x="4431432" y="3133106"/>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Tarihi  Coğrafya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22" name="Text Box 134"/>
          <p:cNvSpPr txBox="1">
            <a:spLocks noChangeArrowheads="1"/>
          </p:cNvSpPr>
          <p:nvPr/>
        </p:nvSpPr>
        <p:spPr bwMode="auto">
          <a:xfrm>
            <a:off x="4431432" y="3590323"/>
            <a:ext cx="14859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Tarım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23" name="Line 135"/>
          <p:cNvSpPr>
            <a:spLocks noChangeShapeType="1"/>
          </p:cNvSpPr>
          <p:nvPr/>
        </p:nvSpPr>
        <p:spPr bwMode="auto">
          <a:xfrm>
            <a:off x="3517032" y="3704627"/>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94024" name="Picture 136" descr="yellow folder icon png ile ilgili gÃ¶rsel sonucu"/>
          <p:cNvPicPr>
            <a:picLocks noChangeAspect="1" noChangeArrowheads="1"/>
          </p:cNvPicPr>
          <p:nvPr/>
        </p:nvPicPr>
        <p:blipFill>
          <a:blip r:embed="rId4" cstate="print"/>
          <a:srcRect/>
          <a:stretch>
            <a:fillRect/>
          </a:stretch>
        </p:blipFill>
        <p:spPr bwMode="auto">
          <a:xfrm>
            <a:off x="3917082" y="3533171"/>
            <a:ext cx="457200" cy="353799"/>
          </a:xfrm>
          <a:prstGeom prst="rect">
            <a:avLst/>
          </a:prstGeom>
          <a:noFill/>
          <a:ln w="9525" algn="in">
            <a:noFill/>
            <a:miter lim="800000"/>
            <a:headEnd/>
            <a:tailEnd/>
          </a:ln>
        </p:spPr>
      </p:pic>
      <p:sp>
        <p:nvSpPr>
          <p:cNvPr id="294025" name="Line 137"/>
          <p:cNvSpPr>
            <a:spLocks noChangeShapeType="1"/>
          </p:cNvSpPr>
          <p:nvPr/>
        </p:nvSpPr>
        <p:spPr bwMode="auto">
          <a:xfrm>
            <a:off x="3517032" y="4161843"/>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26" name="Text Box 138"/>
          <p:cNvSpPr txBox="1">
            <a:spLocks noChangeArrowheads="1"/>
          </p:cNvSpPr>
          <p:nvPr/>
        </p:nvSpPr>
        <p:spPr bwMode="auto">
          <a:xfrm>
            <a:off x="4431432" y="4047539"/>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Sanayi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pic>
        <p:nvPicPr>
          <p:cNvPr id="294027" name="Picture 139" descr="yellow folder icon png ile ilgili gÃ¶rsel sonucu"/>
          <p:cNvPicPr>
            <a:picLocks noChangeAspect="1" noChangeArrowheads="1"/>
          </p:cNvPicPr>
          <p:nvPr/>
        </p:nvPicPr>
        <p:blipFill>
          <a:blip r:embed="rId4" cstate="print"/>
          <a:srcRect/>
          <a:stretch>
            <a:fillRect/>
          </a:stretch>
        </p:blipFill>
        <p:spPr bwMode="auto">
          <a:xfrm>
            <a:off x="3917082" y="3990387"/>
            <a:ext cx="457200" cy="353799"/>
          </a:xfrm>
          <a:prstGeom prst="rect">
            <a:avLst/>
          </a:prstGeom>
          <a:noFill/>
          <a:ln w="9525" algn="in">
            <a:noFill/>
            <a:miter lim="800000"/>
            <a:headEnd/>
            <a:tailEnd/>
          </a:ln>
        </p:spPr>
      </p:pic>
      <p:pic>
        <p:nvPicPr>
          <p:cNvPr id="294028" name="Picture 140" descr="yellow folder icon png ile ilgili gÃ¶rsel sonucu"/>
          <p:cNvPicPr>
            <a:picLocks noChangeAspect="1" noChangeArrowheads="1"/>
          </p:cNvPicPr>
          <p:nvPr/>
        </p:nvPicPr>
        <p:blipFill>
          <a:blip r:embed="rId4" cstate="print"/>
          <a:srcRect/>
          <a:stretch>
            <a:fillRect/>
          </a:stretch>
        </p:blipFill>
        <p:spPr bwMode="auto">
          <a:xfrm>
            <a:off x="3917082" y="3075954"/>
            <a:ext cx="457200" cy="353799"/>
          </a:xfrm>
          <a:prstGeom prst="rect">
            <a:avLst/>
          </a:prstGeom>
          <a:noFill/>
          <a:ln w="9525" algn="in">
            <a:noFill/>
            <a:miter lim="800000"/>
            <a:headEnd/>
            <a:tailEnd/>
          </a:ln>
        </p:spPr>
      </p:pic>
      <p:pic>
        <p:nvPicPr>
          <p:cNvPr id="294029" name="Picture 141" descr="yellow folder icon png ile ilgili gÃ¶rsel sonucu"/>
          <p:cNvPicPr>
            <a:picLocks noChangeAspect="1" noChangeArrowheads="1"/>
          </p:cNvPicPr>
          <p:nvPr/>
        </p:nvPicPr>
        <p:blipFill>
          <a:blip r:embed="rId4" cstate="print"/>
          <a:srcRect/>
          <a:stretch>
            <a:fillRect/>
          </a:stretch>
        </p:blipFill>
        <p:spPr bwMode="auto">
          <a:xfrm>
            <a:off x="3917082" y="2161522"/>
            <a:ext cx="457200" cy="353799"/>
          </a:xfrm>
          <a:prstGeom prst="rect">
            <a:avLst/>
          </a:prstGeom>
          <a:noFill/>
          <a:ln w="9525" algn="in">
            <a:noFill/>
            <a:miter lim="800000"/>
            <a:headEnd/>
            <a:tailEnd/>
          </a:ln>
        </p:spPr>
      </p:pic>
      <p:pic>
        <p:nvPicPr>
          <p:cNvPr id="294030" name="Picture 142" descr="yellow folder icon png ile ilgili gÃ¶rsel sonucu"/>
          <p:cNvPicPr>
            <a:picLocks noChangeAspect="1" noChangeArrowheads="1"/>
          </p:cNvPicPr>
          <p:nvPr/>
        </p:nvPicPr>
        <p:blipFill>
          <a:blip r:embed="rId4" cstate="print"/>
          <a:srcRect/>
          <a:stretch>
            <a:fillRect/>
          </a:stretch>
        </p:blipFill>
        <p:spPr bwMode="auto">
          <a:xfrm>
            <a:off x="3917082" y="1247089"/>
            <a:ext cx="457200" cy="353799"/>
          </a:xfrm>
          <a:prstGeom prst="rect">
            <a:avLst/>
          </a:prstGeom>
          <a:noFill/>
          <a:ln w="9525" algn="in">
            <a:noFill/>
            <a:miter lim="800000"/>
            <a:headEnd/>
            <a:tailEnd/>
          </a:ln>
        </p:spPr>
      </p:pic>
      <p:sp>
        <p:nvSpPr>
          <p:cNvPr id="294031" name="Line 143"/>
          <p:cNvSpPr>
            <a:spLocks noChangeShapeType="1"/>
          </p:cNvSpPr>
          <p:nvPr/>
        </p:nvSpPr>
        <p:spPr bwMode="auto">
          <a:xfrm>
            <a:off x="3517032" y="4619060"/>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32" name="Text Box 144"/>
          <p:cNvSpPr txBox="1">
            <a:spLocks noChangeArrowheads="1"/>
          </p:cNvSpPr>
          <p:nvPr/>
        </p:nvSpPr>
        <p:spPr bwMode="auto">
          <a:xfrm>
            <a:off x="4431432" y="4504756"/>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Ulaşım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33" name="Text Box 145"/>
          <p:cNvSpPr txBox="1">
            <a:spLocks noChangeArrowheads="1"/>
          </p:cNvSpPr>
          <p:nvPr/>
        </p:nvSpPr>
        <p:spPr bwMode="auto">
          <a:xfrm>
            <a:off x="4431432" y="4961972"/>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Enerji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34" name="Line 146"/>
          <p:cNvSpPr>
            <a:spLocks noChangeShapeType="1"/>
          </p:cNvSpPr>
          <p:nvPr/>
        </p:nvSpPr>
        <p:spPr bwMode="auto">
          <a:xfrm>
            <a:off x="3517032" y="5076276"/>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94035" name="Picture 147" descr="yellow folder icon png ile ilgili gÃ¶rsel sonucu"/>
          <p:cNvPicPr>
            <a:picLocks noChangeAspect="1" noChangeArrowheads="1"/>
          </p:cNvPicPr>
          <p:nvPr/>
        </p:nvPicPr>
        <p:blipFill>
          <a:blip r:embed="rId4" cstate="print"/>
          <a:srcRect/>
          <a:stretch>
            <a:fillRect/>
          </a:stretch>
        </p:blipFill>
        <p:spPr bwMode="auto">
          <a:xfrm>
            <a:off x="3917082" y="4904820"/>
            <a:ext cx="457200" cy="353799"/>
          </a:xfrm>
          <a:prstGeom prst="rect">
            <a:avLst/>
          </a:prstGeom>
          <a:noFill/>
          <a:ln w="9525" algn="in">
            <a:noFill/>
            <a:miter lim="800000"/>
            <a:headEnd/>
            <a:tailEnd/>
          </a:ln>
        </p:spPr>
      </p:pic>
      <p:sp>
        <p:nvSpPr>
          <p:cNvPr id="294036" name="Text Box 148"/>
          <p:cNvSpPr txBox="1">
            <a:spLocks noChangeArrowheads="1"/>
          </p:cNvSpPr>
          <p:nvPr/>
        </p:nvSpPr>
        <p:spPr bwMode="auto">
          <a:xfrm>
            <a:off x="4431432" y="5419189"/>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Ticaret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37" name="Text Box 149"/>
          <p:cNvSpPr txBox="1">
            <a:spLocks noChangeArrowheads="1"/>
          </p:cNvSpPr>
          <p:nvPr/>
        </p:nvSpPr>
        <p:spPr bwMode="auto">
          <a:xfrm>
            <a:off x="4431432" y="5876405"/>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Turizm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38" name="Line 150"/>
          <p:cNvSpPr>
            <a:spLocks noChangeShapeType="1"/>
          </p:cNvSpPr>
          <p:nvPr/>
        </p:nvSpPr>
        <p:spPr bwMode="auto">
          <a:xfrm>
            <a:off x="3517032" y="5990709"/>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39" name="Text Box 151"/>
          <p:cNvSpPr txBox="1">
            <a:spLocks noChangeArrowheads="1"/>
          </p:cNvSpPr>
          <p:nvPr/>
        </p:nvSpPr>
        <p:spPr bwMode="auto">
          <a:xfrm>
            <a:off x="4431432" y="6333621"/>
            <a:ext cx="1371600" cy="28576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Sağlık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pic>
        <p:nvPicPr>
          <p:cNvPr id="294040" name="Picture 152" descr="yellow folder icon png ile ilgili gÃ¶rsel sonucu"/>
          <p:cNvPicPr>
            <a:picLocks noChangeAspect="1" noChangeArrowheads="1"/>
          </p:cNvPicPr>
          <p:nvPr/>
        </p:nvPicPr>
        <p:blipFill>
          <a:blip r:embed="rId4" cstate="print"/>
          <a:srcRect/>
          <a:stretch>
            <a:fillRect/>
          </a:stretch>
        </p:blipFill>
        <p:spPr bwMode="auto">
          <a:xfrm>
            <a:off x="3906109" y="6276469"/>
            <a:ext cx="457200" cy="353799"/>
          </a:xfrm>
          <a:prstGeom prst="rect">
            <a:avLst/>
          </a:prstGeom>
          <a:noFill/>
          <a:ln w="9525" algn="in">
            <a:noFill/>
            <a:miter lim="800000"/>
            <a:headEnd/>
            <a:tailEnd/>
          </a:ln>
        </p:spPr>
      </p:pic>
      <p:pic>
        <p:nvPicPr>
          <p:cNvPr id="294041" name="Picture 153" descr="yellow folder icon png ile ilgili gÃ¶rsel sonucu"/>
          <p:cNvPicPr>
            <a:picLocks noChangeAspect="1" noChangeArrowheads="1"/>
          </p:cNvPicPr>
          <p:nvPr/>
        </p:nvPicPr>
        <p:blipFill>
          <a:blip r:embed="rId4" cstate="print"/>
          <a:srcRect/>
          <a:stretch>
            <a:fillRect/>
          </a:stretch>
        </p:blipFill>
        <p:spPr bwMode="auto">
          <a:xfrm>
            <a:off x="3917082" y="5362036"/>
            <a:ext cx="457200" cy="353799"/>
          </a:xfrm>
          <a:prstGeom prst="rect">
            <a:avLst/>
          </a:prstGeom>
          <a:noFill/>
          <a:ln w="9525" algn="in">
            <a:noFill/>
            <a:miter lim="800000"/>
            <a:headEnd/>
            <a:tailEnd/>
          </a:ln>
        </p:spPr>
      </p:pic>
      <p:pic>
        <p:nvPicPr>
          <p:cNvPr id="294042" name="Picture 154" descr="yellow folder icon png ile ilgili gÃ¶rsel sonucu"/>
          <p:cNvPicPr>
            <a:picLocks noChangeAspect="1" noChangeArrowheads="1"/>
          </p:cNvPicPr>
          <p:nvPr/>
        </p:nvPicPr>
        <p:blipFill>
          <a:blip r:embed="rId4" cstate="print"/>
          <a:srcRect/>
          <a:stretch>
            <a:fillRect/>
          </a:stretch>
        </p:blipFill>
        <p:spPr bwMode="auto">
          <a:xfrm>
            <a:off x="3917082" y="4447604"/>
            <a:ext cx="457200" cy="353799"/>
          </a:xfrm>
          <a:prstGeom prst="rect">
            <a:avLst/>
          </a:prstGeom>
          <a:noFill/>
          <a:ln w="9525" algn="in">
            <a:noFill/>
            <a:miter lim="800000"/>
            <a:headEnd/>
            <a:tailEnd/>
          </a:ln>
        </p:spPr>
      </p:pic>
      <p:pic>
        <p:nvPicPr>
          <p:cNvPr id="294044" name="Picture 156" descr="yellow folder icon png ile ilgili gÃ¶rsel sonucu"/>
          <p:cNvPicPr>
            <a:picLocks noChangeAspect="1" noChangeArrowheads="1"/>
          </p:cNvPicPr>
          <p:nvPr/>
        </p:nvPicPr>
        <p:blipFill>
          <a:blip r:embed="rId4" cstate="print"/>
          <a:srcRect/>
          <a:stretch>
            <a:fillRect/>
          </a:stretch>
        </p:blipFill>
        <p:spPr bwMode="auto">
          <a:xfrm>
            <a:off x="6869410" y="1848414"/>
            <a:ext cx="457200" cy="353823"/>
          </a:xfrm>
          <a:prstGeom prst="rect">
            <a:avLst/>
          </a:prstGeom>
          <a:noFill/>
          <a:ln w="9525" algn="in">
            <a:noFill/>
            <a:miter lim="800000"/>
            <a:headEnd/>
            <a:tailEnd/>
          </a:ln>
        </p:spPr>
      </p:pic>
      <p:sp>
        <p:nvSpPr>
          <p:cNvPr id="294046" name="Line 158"/>
          <p:cNvSpPr>
            <a:spLocks noChangeShapeType="1"/>
          </p:cNvSpPr>
          <p:nvPr/>
        </p:nvSpPr>
        <p:spPr bwMode="auto">
          <a:xfrm>
            <a:off x="6469360" y="2488103"/>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48" name="Line 160"/>
          <p:cNvSpPr>
            <a:spLocks noChangeShapeType="1"/>
          </p:cNvSpPr>
          <p:nvPr/>
        </p:nvSpPr>
        <p:spPr bwMode="auto">
          <a:xfrm flipH="1">
            <a:off x="6469360" y="1162543"/>
            <a:ext cx="1" cy="1314586"/>
          </a:xfrm>
          <a:prstGeom prst="line">
            <a:avLst/>
          </a:prstGeom>
          <a:noFill/>
          <a:ln w="158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50" name="Text Box 162"/>
          <p:cNvSpPr txBox="1">
            <a:spLocks noChangeArrowheads="1"/>
          </p:cNvSpPr>
          <p:nvPr/>
        </p:nvSpPr>
        <p:spPr bwMode="auto">
          <a:xfrm>
            <a:off x="6869410" y="601958"/>
            <a:ext cx="1714500" cy="525377"/>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000000"/>
                </a:solidFill>
                <a:effectLst/>
                <a:latin typeface="+mj-lt"/>
                <a:cs typeface="Arial" pitchFamily="34" charset="0"/>
              </a:rPr>
              <a:t>   </a:t>
            </a:r>
            <a:r>
              <a:rPr kumimoji="0" lang="tr-TR" sz="1400" b="1" i="1" u="none" strike="noStrike" cap="none" normalizeH="0" baseline="0" dirty="0" smtClean="0">
                <a:ln>
                  <a:noFill/>
                </a:ln>
                <a:solidFill>
                  <a:srgbClr val="000000"/>
                </a:solidFill>
                <a:effectLst/>
                <a:latin typeface="+mj-lt"/>
                <a:cs typeface="Arial" pitchFamily="34" charset="0"/>
              </a:rPr>
              <a:t>Bölgesel Coğrafya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51" name="Line 163"/>
          <p:cNvSpPr>
            <a:spLocks noChangeShapeType="1"/>
          </p:cNvSpPr>
          <p:nvPr/>
        </p:nvSpPr>
        <p:spPr bwMode="auto">
          <a:xfrm>
            <a:off x="6469360" y="1562634"/>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94052" name="Text Box 164"/>
          <p:cNvSpPr txBox="1">
            <a:spLocks noChangeArrowheads="1"/>
          </p:cNvSpPr>
          <p:nvPr/>
        </p:nvSpPr>
        <p:spPr bwMode="auto">
          <a:xfrm>
            <a:off x="7383760" y="1448323"/>
            <a:ext cx="1485900" cy="28578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Bölgeler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94053" name="Text Box 165"/>
          <p:cNvSpPr txBox="1">
            <a:spLocks noChangeArrowheads="1"/>
          </p:cNvSpPr>
          <p:nvPr/>
        </p:nvSpPr>
        <p:spPr bwMode="auto">
          <a:xfrm>
            <a:off x="7383760" y="1905570"/>
            <a:ext cx="1485900" cy="28578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Ülkeler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pic>
        <p:nvPicPr>
          <p:cNvPr id="294054" name="Picture 166" descr="yellow folder icon png ile ilgili gÃ¶rsel sonucu"/>
          <p:cNvPicPr>
            <a:picLocks noChangeAspect="1" noChangeArrowheads="1"/>
          </p:cNvPicPr>
          <p:nvPr/>
        </p:nvPicPr>
        <p:blipFill>
          <a:blip r:embed="rId5" cstate="print"/>
          <a:srcRect/>
          <a:stretch>
            <a:fillRect/>
          </a:stretch>
        </p:blipFill>
        <p:spPr bwMode="auto">
          <a:xfrm>
            <a:off x="6012160" y="476672"/>
            <a:ext cx="857250" cy="663418"/>
          </a:xfrm>
          <a:prstGeom prst="rect">
            <a:avLst/>
          </a:prstGeom>
          <a:noFill/>
          <a:ln w="9525" algn="in">
            <a:noFill/>
            <a:miter lim="800000"/>
            <a:headEnd/>
            <a:tailEnd/>
          </a:ln>
        </p:spPr>
      </p:pic>
      <p:sp>
        <p:nvSpPr>
          <p:cNvPr id="294055" name="Text Box 167"/>
          <p:cNvSpPr txBox="1">
            <a:spLocks noChangeArrowheads="1"/>
          </p:cNvSpPr>
          <p:nvPr/>
        </p:nvSpPr>
        <p:spPr bwMode="auto">
          <a:xfrm>
            <a:off x="7383760" y="2362817"/>
            <a:ext cx="1371600" cy="28578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Kıtalar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pic>
        <p:nvPicPr>
          <p:cNvPr id="294056" name="Picture 168" descr="yellow folder icon png ile ilgili gÃ¶rsel sonucu"/>
          <p:cNvPicPr>
            <a:picLocks noChangeAspect="1" noChangeArrowheads="1"/>
          </p:cNvPicPr>
          <p:nvPr/>
        </p:nvPicPr>
        <p:blipFill>
          <a:blip r:embed="rId4" cstate="print"/>
          <a:srcRect/>
          <a:stretch>
            <a:fillRect/>
          </a:stretch>
        </p:blipFill>
        <p:spPr bwMode="auto">
          <a:xfrm>
            <a:off x="6869410" y="2305661"/>
            <a:ext cx="457200" cy="353823"/>
          </a:xfrm>
          <a:prstGeom prst="rect">
            <a:avLst/>
          </a:prstGeom>
          <a:noFill/>
          <a:ln w="9525" algn="in">
            <a:noFill/>
            <a:miter lim="800000"/>
            <a:headEnd/>
            <a:tailEnd/>
          </a:ln>
        </p:spPr>
      </p:pic>
      <p:pic>
        <p:nvPicPr>
          <p:cNvPr id="294057" name="Picture 169" descr="yellow folder icon png ile ilgili gÃ¶rsel sonucu"/>
          <p:cNvPicPr>
            <a:picLocks noChangeAspect="1" noChangeArrowheads="1"/>
          </p:cNvPicPr>
          <p:nvPr/>
        </p:nvPicPr>
        <p:blipFill>
          <a:blip r:embed="rId4" cstate="print"/>
          <a:srcRect/>
          <a:stretch>
            <a:fillRect/>
          </a:stretch>
        </p:blipFill>
        <p:spPr bwMode="auto">
          <a:xfrm>
            <a:off x="6869410" y="1391167"/>
            <a:ext cx="457200" cy="353823"/>
          </a:xfrm>
          <a:prstGeom prst="rect">
            <a:avLst/>
          </a:prstGeom>
          <a:noFill/>
          <a:ln w="9525" algn="in">
            <a:noFill/>
            <a:miter lim="800000"/>
            <a:headEnd/>
            <a:tailEnd/>
          </a:ln>
        </p:spPr>
      </p:pic>
      <p:sp>
        <p:nvSpPr>
          <p:cNvPr id="294058" name="Line 170"/>
          <p:cNvSpPr>
            <a:spLocks noChangeShapeType="1"/>
          </p:cNvSpPr>
          <p:nvPr/>
        </p:nvSpPr>
        <p:spPr bwMode="auto">
          <a:xfrm>
            <a:off x="6469360" y="2019882"/>
            <a:ext cx="400050" cy="1"/>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185" name="Picture 1" descr="fiziki"/>
          <p:cNvPicPr>
            <a:picLocks noChangeAspect="1" noChangeArrowheads="1"/>
          </p:cNvPicPr>
          <p:nvPr/>
        </p:nvPicPr>
        <p:blipFill>
          <a:blip r:embed="rId6" cstate="print"/>
          <a:srcRect/>
          <a:stretch>
            <a:fillRect/>
          </a:stretch>
        </p:blipFill>
        <p:spPr bwMode="auto">
          <a:xfrm>
            <a:off x="6444208" y="3789040"/>
            <a:ext cx="2317250" cy="2180941"/>
          </a:xfrm>
          <a:prstGeom prst="rect">
            <a:avLst/>
          </a:prstGeom>
          <a:noFill/>
          <a:ln w="9525" algn="in">
            <a:noFill/>
            <a:miter lim="800000"/>
            <a:headEnd/>
            <a:tailEnd/>
          </a:ln>
        </p:spPr>
      </p:pic>
      <p:pic>
        <p:nvPicPr>
          <p:cNvPr id="186" name="Picture 89" descr="Folder Web"/>
          <p:cNvPicPr>
            <a:picLocks noChangeAspect="1" noChangeArrowheads="1"/>
          </p:cNvPicPr>
          <p:nvPr/>
        </p:nvPicPr>
        <p:blipFill>
          <a:blip r:embed="rId7" cstate="print">
            <a:lum bright="6000"/>
          </a:blip>
          <a:srcRect/>
          <a:stretch>
            <a:fillRect/>
          </a:stretch>
        </p:blipFill>
        <p:spPr bwMode="auto">
          <a:xfrm>
            <a:off x="827584" y="908720"/>
            <a:ext cx="1600200" cy="1600200"/>
          </a:xfrm>
          <a:prstGeom prst="rect">
            <a:avLst/>
          </a:prstGeom>
          <a:noFill/>
          <a:ln w="9525" algn="in">
            <a:noFill/>
            <a:miter lim="800000"/>
            <a:headEnd/>
            <a:tailEnd/>
          </a:ln>
          <a:effectLst/>
        </p:spPr>
      </p:pic>
      <p:sp>
        <p:nvSpPr>
          <p:cNvPr id="187" name="Text Box 90"/>
          <p:cNvSpPr txBox="1">
            <a:spLocks noChangeArrowheads="1"/>
          </p:cNvSpPr>
          <p:nvPr/>
        </p:nvSpPr>
        <p:spPr bwMode="auto">
          <a:xfrm>
            <a:off x="0" y="404664"/>
            <a:ext cx="3143250" cy="331787"/>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solidFill>
                  <a:srgbClr val="000000"/>
                </a:solidFill>
                <a:effectLst/>
                <a:latin typeface="+mj-lt"/>
                <a:cs typeface="Arial" pitchFamily="34" charset="0"/>
              </a:rPr>
              <a:t>   COĞRAFYA’NIN BÖLÜMLERİ</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189" name="Text Box 92"/>
          <p:cNvSpPr txBox="1">
            <a:spLocks noChangeArrowheads="1"/>
          </p:cNvSpPr>
          <p:nvPr/>
        </p:nvSpPr>
        <p:spPr bwMode="auto">
          <a:xfrm>
            <a:off x="1324794" y="2793517"/>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1" u="none" strike="noStrike" cap="none" normalizeH="0" baseline="0" dirty="0" smtClean="0">
                <a:ln>
                  <a:noFill/>
                </a:ln>
                <a:solidFill>
                  <a:srgbClr val="000000"/>
                </a:solidFill>
                <a:effectLst/>
                <a:latin typeface="+mj-lt"/>
                <a:cs typeface="Arial" pitchFamily="34" charset="0"/>
              </a:rPr>
              <a:t>Fiziki Coğrafya</a:t>
            </a:r>
            <a:endParaRPr kumimoji="0" lang="tr-TR" sz="1800" b="1" i="1" u="none" strike="noStrike" cap="none" normalizeH="0" baseline="0" dirty="0" smtClean="0">
              <a:ln>
                <a:noFill/>
              </a:ln>
              <a:solidFill>
                <a:schemeClr val="tx1"/>
              </a:solidFill>
              <a:effectLst/>
              <a:latin typeface="+mj-lt"/>
              <a:cs typeface="Arial" pitchFamily="34" charset="0"/>
            </a:endParaRPr>
          </a:p>
        </p:txBody>
      </p:sp>
      <p:sp>
        <p:nvSpPr>
          <p:cNvPr id="190" name="Line 93"/>
          <p:cNvSpPr>
            <a:spLocks noChangeShapeType="1"/>
          </p:cNvSpPr>
          <p:nvPr/>
        </p:nvSpPr>
        <p:spPr bwMode="auto">
          <a:xfrm flipH="1">
            <a:off x="924744" y="3250743"/>
            <a:ext cx="0" cy="3143427"/>
          </a:xfrm>
          <a:prstGeom prst="line">
            <a:avLst/>
          </a:prstGeom>
          <a:noFill/>
          <a:ln w="158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191" name="Line 94"/>
          <p:cNvSpPr>
            <a:spLocks noChangeShapeType="1"/>
          </p:cNvSpPr>
          <p:nvPr/>
        </p:nvSpPr>
        <p:spPr bwMode="auto">
          <a:xfrm>
            <a:off x="924744" y="3650815"/>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192" name="Text Box 95"/>
          <p:cNvSpPr txBox="1">
            <a:spLocks noChangeArrowheads="1"/>
          </p:cNvSpPr>
          <p:nvPr/>
        </p:nvSpPr>
        <p:spPr bwMode="auto">
          <a:xfrm>
            <a:off x="1839144" y="3536509"/>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Jeomorfoloji</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193" name="Text Box 96"/>
          <p:cNvSpPr txBox="1">
            <a:spLocks noChangeArrowheads="1"/>
          </p:cNvSpPr>
          <p:nvPr/>
        </p:nvSpPr>
        <p:spPr bwMode="auto">
          <a:xfrm>
            <a:off x="1839144" y="3993734"/>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Klimatoloji</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194" name="Line 97"/>
          <p:cNvSpPr>
            <a:spLocks noChangeShapeType="1"/>
          </p:cNvSpPr>
          <p:nvPr/>
        </p:nvSpPr>
        <p:spPr bwMode="auto">
          <a:xfrm>
            <a:off x="924744" y="4108041"/>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195" name="Picture 98" descr="yellow folder icon png ile ilgili gÃ¶rsel sonucu"/>
          <p:cNvPicPr>
            <a:picLocks noChangeAspect="1" noChangeArrowheads="1"/>
          </p:cNvPicPr>
          <p:nvPr/>
        </p:nvPicPr>
        <p:blipFill>
          <a:blip r:embed="rId4" cstate="print"/>
          <a:srcRect/>
          <a:stretch>
            <a:fillRect/>
          </a:stretch>
        </p:blipFill>
        <p:spPr bwMode="auto">
          <a:xfrm>
            <a:off x="1324794" y="3936581"/>
            <a:ext cx="457200" cy="353806"/>
          </a:xfrm>
          <a:prstGeom prst="rect">
            <a:avLst/>
          </a:prstGeom>
          <a:noFill/>
          <a:ln w="9525" algn="in">
            <a:noFill/>
            <a:miter lim="800000"/>
            <a:headEnd/>
            <a:tailEnd/>
          </a:ln>
        </p:spPr>
      </p:pic>
      <p:pic>
        <p:nvPicPr>
          <p:cNvPr id="196" name="Picture 99" descr="yellow folder icon png ile ilgili gÃ¶rsel sonucu"/>
          <p:cNvPicPr>
            <a:picLocks noChangeAspect="1" noChangeArrowheads="1"/>
          </p:cNvPicPr>
          <p:nvPr/>
        </p:nvPicPr>
        <p:blipFill>
          <a:blip r:embed="rId5" cstate="print"/>
          <a:srcRect/>
          <a:stretch>
            <a:fillRect/>
          </a:stretch>
        </p:blipFill>
        <p:spPr bwMode="auto">
          <a:xfrm>
            <a:off x="467544" y="2564904"/>
            <a:ext cx="857250" cy="663386"/>
          </a:xfrm>
          <a:prstGeom prst="rect">
            <a:avLst/>
          </a:prstGeom>
          <a:noFill/>
          <a:ln w="9525" algn="in">
            <a:noFill/>
            <a:miter lim="800000"/>
            <a:headEnd/>
            <a:tailEnd/>
          </a:ln>
        </p:spPr>
      </p:pic>
      <p:sp>
        <p:nvSpPr>
          <p:cNvPr id="197" name="Line 100"/>
          <p:cNvSpPr>
            <a:spLocks noChangeShapeType="1"/>
          </p:cNvSpPr>
          <p:nvPr/>
        </p:nvSpPr>
        <p:spPr bwMode="auto">
          <a:xfrm>
            <a:off x="924744" y="4565267"/>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198" name="Text Box 101"/>
          <p:cNvSpPr txBox="1">
            <a:spLocks noChangeArrowheads="1"/>
          </p:cNvSpPr>
          <p:nvPr/>
        </p:nvSpPr>
        <p:spPr bwMode="auto">
          <a:xfrm>
            <a:off x="1839144" y="4450960"/>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Hidrografya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199" name="Text Box 102"/>
          <p:cNvSpPr txBox="1">
            <a:spLocks noChangeArrowheads="1"/>
          </p:cNvSpPr>
          <p:nvPr/>
        </p:nvSpPr>
        <p:spPr bwMode="auto">
          <a:xfrm>
            <a:off x="1839144" y="4908186"/>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Biyocoğrafya</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00" name="Line 103"/>
          <p:cNvSpPr>
            <a:spLocks noChangeShapeType="1"/>
          </p:cNvSpPr>
          <p:nvPr/>
        </p:nvSpPr>
        <p:spPr bwMode="auto">
          <a:xfrm>
            <a:off x="924744" y="5022492"/>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01" name="Picture 104" descr="yellow folder icon png ile ilgili gÃ¶rsel sonucu"/>
          <p:cNvPicPr>
            <a:picLocks noChangeAspect="1" noChangeArrowheads="1"/>
          </p:cNvPicPr>
          <p:nvPr/>
        </p:nvPicPr>
        <p:blipFill>
          <a:blip r:embed="rId4" cstate="print"/>
          <a:srcRect/>
          <a:stretch>
            <a:fillRect/>
          </a:stretch>
        </p:blipFill>
        <p:spPr bwMode="auto">
          <a:xfrm>
            <a:off x="1324794" y="4851033"/>
            <a:ext cx="457200" cy="353806"/>
          </a:xfrm>
          <a:prstGeom prst="rect">
            <a:avLst/>
          </a:prstGeom>
          <a:noFill/>
          <a:ln w="9525" algn="in">
            <a:noFill/>
            <a:miter lim="800000"/>
            <a:headEnd/>
            <a:tailEnd/>
          </a:ln>
        </p:spPr>
      </p:pic>
      <p:sp>
        <p:nvSpPr>
          <p:cNvPr id="202" name="Line 105"/>
          <p:cNvSpPr>
            <a:spLocks noChangeShapeType="1"/>
          </p:cNvSpPr>
          <p:nvPr/>
        </p:nvSpPr>
        <p:spPr bwMode="auto">
          <a:xfrm>
            <a:off x="924744" y="5479718"/>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03" name="Text Box 106"/>
          <p:cNvSpPr txBox="1">
            <a:spLocks noChangeArrowheads="1"/>
          </p:cNvSpPr>
          <p:nvPr/>
        </p:nvSpPr>
        <p:spPr bwMode="auto">
          <a:xfrm>
            <a:off x="1839144" y="5365412"/>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Toprak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04" name="Text Box 107"/>
          <p:cNvSpPr txBox="1">
            <a:spLocks noChangeArrowheads="1"/>
          </p:cNvSpPr>
          <p:nvPr/>
        </p:nvSpPr>
        <p:spPr bwMode="auto">
          <a:xfrm>
            <a:off x="1839144" y="5822638"/>
            <a:ext cx="14859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D.Afetler Coğrafyası</a:t>
            </a:r>
            <a:endParaRPr kumimoji="0" lang="tr-TR" sz="1800" b="1" i="0" u="none" strike="noStrike" cap="none" normalizeH="0" baseline="0" dirty="0" smtClean="0">
              <a:ln>
                <a:noFill/>
              </a:ln>
              <a:solidFill>
                <a:schemeClr val="tx1"/>
              </a:solidFill>
              <a:effectLst/>
              <a:latin typeface="+mj-lt"/>
              <a:cs typeface="Arial" pitchFamily="34" charset="0"/>
            </a:endParaRPr>
          </a:p>
        </p:txBody>
      </p:sp>
      <p:sp>
        <p:nvSpPr>
          <p:cNvPr id="205" name="Line 108"/>
          <p:cNvSpPr>
            <a:spLocks noChangeShapeType="1"/>
          </p:cNvSpPr>
          <p:nvPr/>
        </p:nvSpPr>
        <p:spPr bwMode="auto">
          <a:xfrm>
            <a:off x="924744" y="5936944"/>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pic>
        <p:nvPicPr>
          <p:cNvPr id="206" name="Picture 109" descr="yellow folder icon png ile ilgili gÃ¶rsel sonucu"/>
          <p:cNvPicPr>
            <a:picLocks noChangeAspect="1" noChangeArrowheads="1"/>
          </p:cNvPicPr>
          <p:nvPr/>
        </p:nvPicPr>
        <p:blipFill>
          <a:blip r:embed="rId4" cstate="print"/>
          <a:srcRect/>
          <a:stretch>
            <a:fillRect/>
          </a:stretch>
        </p:blipFill>
        <p:spPr bwMode="auto">
          <a:xfrm>
            <a:off x="1324794" y="5765484"/>
            <a:ext cx="457200" cy="353806"/>
          </a:xfrm>
          <a:prstGeom prst="rect">
            <a:avLst/>
          </a:prstGeom>
          <a:noFill/>
          <a:ln w="9525" algn="in">
            <a:noFill/>
            <a:miter lim="800000"/>
            <a:headEnd/>
            <a:tailEnd/>
          </a:ln>
        </p:spPr>
      </p:pic>
      <p:sp>
        <p:nvSpPr>
          <p:cNvPr id="207" name="Line 110"/>
          <p:cNvSpPr>
            <a:spLocks noChangeShapeType="1"/>
          </p:cNvSpPr>
          <p:nvPr/>
        </p:nvSpPr>
        <p:spPr bwMode="auto">
          <a:xfrm>
            <a:off x="924744" y="6394170"/>
            <a:ext cx="400050" cy="0"/>
          </a:xfrm>
          <a:prstGeom prst="line">
            <a:avLst/>
          </a:prstGeom>
          <a:noFill/>
          <a:ln w="1905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tr-TR" b="1">
              <a:latin typeface="+mj-lt"/>
            </a:endParaRPr>
          </a:p>
        </p:txBody>
      </p:sp>
      <p:sp>
        <p:nvSpPr>
          <p:cNvPr id="208" name="Text Box 111"/>
          <p:cNvSpPr txBox="1">
            <a:spLocks noChangeArrowheads="1"/>
          </p:cNvSpPr>
          <p:nvPr/>
        </p:nvSpPr>
        <p:spPr bwMode="auto">
          <a:xfrm>
            <a:off x="1839144" y="6279863"/>
            <a:ext cx="1371600" cy="2857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300" b="1" i="0" u="none" strike="noStrike" cap="none" normalizeH="0" baseline="0" dirty="0" smtClean="0">
                <a:ln>
                  <a:noFill/>
                </a:ln>
                <a:solidFill>
                  <a:srgbClr val="000000"/>
                </a:solidFill>
                <a:effectLst/>
                <a:latin typeface="+mj-lt"/>
                <a:cs typeface="Arial" pitchFamily="34" charset="0"/>
              </a:rPr>
              <a:t>Kartografya</a:t>
            </a:r>
            <a:endParaRPr kumimoji="0" lang="tr-TR" sz="1800" b="1" i="0" u="none" strike="noStrike" cap="none" normalizeH="0" baseline="0" dirty="0" smtClean="0">
              <a:ln>
                <a:noFill/>
              </a:ln>
              <a:solidFill>
                <a:schemeClr val="tx1"/>
              </a:solidFill>
              <a:effectLst/>
              <a:latin typeface="+mj-lt"/>
              <a:cs typeface="Arial" pitchFamily="34" charset="0"/>
            </a:endParaRPr>
          </a:p>
        </p:txBody>
      </p:sp>
      <p:pic>
        <p:nvPicPr>
          <p:cNvPr id="209" name="Picture 112" descr="yellow folder icon png ile ilgili gÃ¶rsel sonucu"/>
          <p:cNvPicPr>
            <a:picLocks noChangeAspect="1" noChangeArrowheads="1"/>
          </p:cNvPicPr>
          <p:nvPr/>
        </p:nvPicPr>
        <p:blipFill>
          <a:blip r:embed="rId4" cstate="print"/>
          <a:srcRect/>
          <a:stretch>
            <a:fillRect/>
          </a:stretch>
        </p:blipFill>
        <p:spPr bwMode="auto">
          <a:xfrm>
            <a:off x="1324794" y="6222710"/>
            <a:ext cx="457200" cy="353806"/>
          </a:xfrm>
          <a:prstGeom prst="rect">
            <a:avLst/>
          </a:prstGeom>
          <a:noFill/>
          <a:ln w="9525" algn="in">
            <a:noFill/>
            <a:miter lim="800000"/>
            <a:headEnd/>
            <a:tailEnd/>
          </a:ln>
        </p:spPr>
      </p:pic>
      <p:pic>
        <p:nvPicPr>
          <p:cNvPr id="210" name="Picture 113" descr="yellow folder icon png ile ilgili gÃ¶rsel sonucu"/>
          <p:cNvPicPr>
            <a:picLocks noChangeAspect="1" noChangeArrowheads="1"/>
          </p:cNvPicPr>
          <p:nvPr/>
        </p:nvPicPr>
        <p:blipFill>
          <a:blip r:embed="rId4" cstate="print"/>
          <a:srcRect/>
          <a:stretch>
            <a:fillRect/>
          </a:stretch>
        </p:blipFill>
        <p:spPr bwMode="auto">
          <a:xfrm>
            <a:off x="1324794" y="5308259"/>
            <a:ext cx="457200" cy="353806"/>
          </a:xfrm>
          <a:prstGeom prst="rect">
            <a:avLst/>
          </a:prstGeom>
          <a:noFill/>
          <a:ln w="9525" algn="in">
            <a:noFill/>
            <a:miter lim="800000"/>
            <a:headEnd/>
            <a:tailEnd/>
          </a:ln>
        </p:spPr>
      </p:pic>
      <p:pic>
        <p:nvPicPr>
          <p:cNvPr id="211" name="Picture 114" descr="yellow folder icon png ile ilgili gÃ¶rsel sonucu"/>
          <p:cNvPicPr>
            <a:picLocks noChangeAspect="1" noChangeArrowheads="1"/>
          </p:cNvPicPr>
          <p:nvPr/>
        </p:nvPicPr>
        <p:blipFill>
          <a:blip r:embed="rId4" cstate="print"/>
          <a:srcRect/>
          <a:stretch>
            <a:fillRect/>
          </a:stretch>
        </p:blipFill>
        <p:spPr bwMode="auto">
          <a:xfrm>
            <a:off x="1324794" y="4393807"/>
            <a:ext cx="457200" cy="353806"/>
          </a:xfrm>
          <a:prstGeom prst="rect">
            <a:avLst/>
          </a:prstGeom>
          <a:noFill/>
          <a:ln w="9525" algn="in">
            <a:noFill/>
            <a:miter lim="800000"/>
            <a:headEnd/>
            <a:tailEnd/>
          </a:ln>
        </p:spPr>
      </p:pic>
      <p:pic>
        <p:nvPicPr>
          <p:cNvPr id="212" name="Picture 115" descr="yellow folder icon png ile ilgili gÃ¶rsel sonucu"/>
          <p:cNvPicPr>
            <a:picLocks noChangeAspect="1" noChangeArrowheads="1"/>
          </p:cNvPicPr>
          <p:nvPr/>
        </p:nvPicPr>
        <p:blipFill>
          <a:blip r:embed="rId4" cstate="print"/>
          <a:srcRect/>
          <a:stretch>
            <a:fillRect/>
          </a:stretch>
        </p:blipFill>
        <p:spPr bwMode="auto">
          <a:xfrm>
            <a:off x="1324794" y="3479356"/>
            <a:ext cx="457200" cy="353806"/>
          </a:xfrm>
          <a:prstGeom prst="rect">
            <a:avLst/>
          </a:prstGeom>
          <a:noFill/>
          <a:ln w="9525" algn="in">
            <a:noFill/>
            <a:miter lim="800000"/>
            <a:headEnd/>
            <a:tailEnd/>
          </a:ln>
        </p:spPr>
      </p:pic>
      <p:pic>
        <p:nvPicPr>
          <p:cNvPr id="100354" name="Picture 2" descr="Nature Icon - Free Download, PNG and Vector"/>
          <p:cNvPicPr>
            <a:picLocks noChangeAspect="1" noChangeArrowheads="1"/>
          </p:cNvPicPr>
          <p:nvPr/>
        </p:nvPicPr>
        <p:blipFill>
          <a:blip r:embed="rId8" cstate="print"/>
          <a:srcRect/>
          <a:stretch>
            <a:fillRect/>
          </a:stretch>
        </p:blipFill>
        <p:spPr bwMode="auto">
          <a:xfrm>
            <a:off x="467544" y="2636912"/>
            <a:ext cx="792088" cy="648072"/>
          </a:xfrm>
          <a:prstGeom prst="rect">
            <a:avLst/>
          </a:prstGeom>
          <a:noFill/>
        </p:spPr>
      </p:pic>
      <p:pic>
        <p:nvPicPr>
          <p:cNvPr id="100366" name="Picture 14" descr="World Icon of Line style - Available in SVG, PNG, EPS, AI &amp; Icon fonts"/>
          <p:cNvPicPr>
            <a:picLocks noChangeAspect="1" noChangeArrowheads="1"/>
          </p:cNvPicPr>
          <p:nvPr/>
        </p:nvPicPr>
        <p:blipFill>
          <a:blip r:embed="rId9" cstate="print"/>
          <a:srcRect/>
          <a:stretch>
            <a:fillRect/>
          </a:stretch>
        </p:blipFill>
        <p:spPr bwMode="auto">
          <a:xfrm>
            <a:off x="6156176" y="620688"/>
            <a:ext cx="576064" cy="494184"/>
          </a:xfrm>
          <a:prstGeom prst="rect">
            <a:avLst/>
          </a:prstGeom>
          <a:noFill/>
        </p:spPr>
      </p:pic>
      <p:pic>
        <p:nvPicPr>
          <p:cNvPr id="100368" name="Picture 16" descr="Affiliates - ConnectCarolina User Information"/>
          <p:cNvPicPr>
            <a:picLocks noChangeAspect="1" noChangeArrowheads="1"/>
          </p:cNvPicPr>
          <p:nvPr/>
        </p:nvPicPr>
        <p:blipFill>
          <a:blip r:embed="rId10" cstate="print"/>
          <a:srcRect/>
          <a:stretch>
            <a:fillRect/>
          </a:stretch>
        </p:blipFill>
        <p:spPr bwMode="auto">
          <a:xfrm>
            <a:off x="3203848" y="476672"/>
            <a:ext cx="625252" cy="5040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dissolv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0354"/>
                                        </p:tgtEl>
                                        <p:attrNameLst>
                                          <p:attrName>style.visibility</p:attrName>
                                        </p:attrNameLst>
                                      </p:cBhvr>
                                      <p:to>
                                        <p:strVal val="visible"/>
                                      </p:to>
                                    </p:set>
                                    <p:animEffect transition="in" filter="dissolve">
                                      <p:cBhvr>
                                        <p:cTn id="12" dur="2000"/>
                                        <p:tgtEl>
                                          <p:spTgt spid="1003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4008"/>
                                        </p:tgtEl>
                                        <p:attrNameLst>
                                          <p:attrName>style.visibility</p:attrName>
                                        </p:attrNameLst>
                                      </p:cBhvr>
                                      <p:to>
                                        <p:strVal val="visible"/>
                                      </p:to>
                                    </p:set>
                                    <p:animEffect transition="in" filter="dissolve">
                                      <p:cBhvr>
                                        <p:cTn id="17" dur="1000"/>
                                        <p:tgtEl>
                                          <p:spTgt spid="2940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368"/>
                                        </p:tgtEl>
                                        <p:attrNameLst>
                                          <p:attrName>style.visibility</p:attrName>
                                        </p:attrNameLst>
                                      </p:cBhvr>
                                      <p:to>
                                        <p:strVal val="visible"/>
                                      </p:to>
                                    </p:set>
                                    <p:animEffect transition="in" filter="dissolve">
                                      <p:cBhvr>
                                        <p:cTn id="22" dur="1000"/>
                                        <p:tgtEl>
                                          <p:spTgt spid="10036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4050"/>
                                        </p:tgtEl>
                                        <p:attrNameLst>
                                          <p:attrName>style.visibility</p:attrName>
                                        </p:attrNameLst>
                                      </p:cBhvr>
                                      <p:to>
                                        <p:strVal val="visible"/>
                                      </p:to>
                                    </p:set>
                                    <p:animEffect transition="in" filter="dissolve">
                                      <p:cBhvr>
                                        <p:cTn id="27" dur="1000"/>
                                        <p:tgtEl>
                                          <p:spTgt spid="29405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0366"/>
                                        </p:tgtEl>
                                        <p:attrNameLst>
                                          <p:attrName>style.visibility</p:attrName>
                                        </p:attrNameLst>
                                      </p:cBhvr>
                                      <p:to>
                                        <p:strVal val="visible"/>
                                      </p:to>
                                    </p:set>
                                    <p:animEffect transition="in" filter="dissolve">
                                      <p:cBhvr>
                                        <p:cTn id="32" dur="1000"/>
                                        <p:tgtEl>
                                          <p:spTgt spid="10036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dissolve">
                                      <p:cBhvr>
                                        <p:cTn id="37" dur="1000"/>
                                        <p:tgtEl>
                                          <p:spTgt spid="19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3"/>
                                        </p:tgtEl>
                                        <p:attrNameLst>
                                          <p:attrName>style.visibility</p:attrName>
                                        </p:attrNameLst>
                                      </p:cBhvr>
                                      <p:to>
                                        <p:strVal val="visible"/>
                                      </p:to>
                                    </p:set>
                                    <p:animEffect transition="in" filter="dissolve">
                                      <p:cBhvr>
                                        <p:cTn id="42" dur="1000"/>
                                        <p:tgtEl>
                                          <p:spTgt spid="19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animEffect transition="in" filter="dissolve">
                                      <p:cBhvr>
                                        <p:cTn id="47" dur="1000"/>
                                        <p:tgtEl>
                                          <p:spTgt spid="19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99"/>
                                        </p:tgtEl>
                                        <p:attrNameLst>
                                          <p:attrName>style.visibility</p:attrName>
                                        </p:attrNameLst>
                                      </p:cBhvr>
                                      <p:to>
                                        <p:strVal val="visible"/>
                                      </p:to>
                                    </p:set>
                                    <p:animEffect transition="in" filter="dissolve">
                                      <p:cBhvr>
                                        <p:cTn id="52" dur="1000"/>
                                        <p:tgtEl>
                                          <p:spTgt spid="19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03"/>
                                        </p:tgtEl>
                                        <p:attrNameLst>
                                          <p:attrName>style.visibility</p:attrName>
                                        </p:attrNameLst>
                                      </p:cBhvr>
                                      <p:to>
                                        <p:strVal val="visible"/>
                                      </p:to>
                                    </p:set>
                                    <p:animEffect transition="in" filter="dissolve">
                                      <p:cBhvr>
                                        <p:cTn id="57" dur="1000"/>
                                        <p:tgtEl>
                                          <p:spTgt spid="20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04"/>
                                        </p:tgtEl>
                                        <p:attrNameLst>
                                          <p:attrName>style.visibility</p:attrName>
                                        </p:attrNameLst>
                                      </p:cBhvr>
                                      <p:to>
                                        <p:strVal val="visible"/>
                                      </p:to>
                                    </p:set>
                                    <p:animEffect transition="in" filter="dissolve">
                                      <p:cBhvr>
                                        <p:cTn id="62" dur="1000"/>
                                        <p:tgtEl>
                                          <p:spTgt spid="20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08"/>
                                        </p:tgtEl>
                                        <p:attrNameLst>
                                          <p:attrName>style.visibility</p:attrName>
                                        </p:attrNameLst>
                                      </p:cBhvr>
                                      <p:to>
                                        <p:strVal val="visible"/>
                                      </p:to>
                                    </p:set>
                                    <p:animEffect transition="in" filter="dissolve">
                                      <p:cBhvr>
                                        <p:cTn id="67" dur="1000"/>
                                        <p:tgtEl>
                                          <p:spTgt spid="20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294011"/>
                                        </p:tgtEl>
                                        <p:attrNameLst>
                                          <p:attrName>style.visibility</p:attrName>
                                        </p:attrNameLst>
                                      </p:cBhvr>
                                      <p:to>
                                        <p:strVal val="visible"/>
                                      </p:to>
                                    </p:set>
                                    <p:animEffect transition="in" filter="dissolve">
                                      <p:cBhvr>
                                        <p:cTn id="72" dur="1000"/>
                                        <p:tgtEl>
                                          <p:spTgt spid="294011"/>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94012"/>
                                        </p:tgtEl>
                                        <p:attrNameLst>
                                          <p:attrName>style.visibility</p:attrName>
                                        </p:attrNameLst>
                                      </p:cBhvr>
                                      <p:to>
                                        <p:strVal val="visible"/>
                                      </p:to>
                                    </p:set>
                                    <p:animEffect transition="in" filter="dissolve">
                                      <p:cBhvr>
                                        <p:cTn id="77" dur="500"/>
                                        <p:tgtEl>
                                          <p:spTgt spid="294012"/>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94016"/>
                                        </p:tgtEl>
                                        <p:attrNameLst>
                                          <p:attrName>style.visibility</p:attrName>
                                        </p:attrNameLst>
                                      </p:cBhvr>
                                      <p:to>
                                        <p:strVal val="visible"/>
                                      </p:to>
                                    </p:set>
                                    <p:animEffect transition="in" filter="dissolve">
                                      <p:cBhvr>
                                        <p:cTn id="82" dur="1000"/>
                                        <p:tgtEl>
                                          <p:spTgt spid="29401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94017"/>
                                        </p:tgtEl>
                                        <p:attrNameLst>
                                          <p:attrName>style.visibility</p:attrName>
                                        </p:attrNameLst>
                                      </p:cBhvr>
                                      <p:to>
                                        <p:strVal val="visible"/>
                                      </p:to>
                                    </p:set>
                                    <p:animEffect transition="in" filter="dissolve">
                                      <p:cBhvr>
                                        <p:cTn id="87" dur="1000"/>
                                        <p:tgtEl>
                                          <p:spTgt spid="29401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94021"/>
                                        </p:tgtEl>
                                        <p:attrNameLst>
                                          <p:attrName>style.visibility</p:attrName>
                                        </p:attrNameLst>
                                      </p:cBhvr>
                                      <p:to>
                                        <p:strVal val="visible"/>
                                      </p:to>
                                    </p:set>
                                    <p:animEffect transition="in" filter="dissolve">
                                      <p:cBhvr>
                                        <p:cTn id="92" dur="1000"/>
                                        <p:tgtEl>
                                          <p:spTgt spid="294021"/>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94022"/>
                                        </p:tgtEl>
                                        <p:attrNameLst>
                                          <p:attrName>style.visibility</p:attrName>
                                        </p:attrNameLst>
                                      </p:cBhvr>
                                      <p:to>
                                        <p:strVal val="visible"/>
                                      </p:to>
                                    </p:set>
                                    <p:animEffect transition="in" filter="dissolve">
                                      <p:cBhvr>
                                        <p:cTn id="97" dur="1000"/>
                                        <p:tgtEl>
                                          <p:spTgt spid="294022"/>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294026"/>
                                        </p:tgtEl>
                                        <p:attrNameLst>
                                          <p:attrName>style.visibility</p:attrName>
                                        </p:attrNameLst>
                                      </p:cBhvr>
                                      <p:to>
                                        <p:strVal val="visible"/>
                                      </p:to>
                                    </p:set>
                                    <p:animEffect transition="in" filter="dissolve">
                                      <p:cBhvr>
                                        <p:cTn id="102" dur="1000"/>
                                        <p:tgtEl>
                                          <p:spTgt spid="294026"/>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294032"/>
                                        </p:tgtEl>
                                        <p:attrNameLst>
                                          <p:attrName>style.visibility</p:attrName>
                                        </p:attrNameLst>
                                      </p:cBhvr>
                                      <p:to>
                                        <p:strVal val="visible"/>
                                      </p:to>
                                    </p:set>
                                    <p:animEffect transition="in" filter="dissolve">
                                      <p:cBhvr>
                                        <p:cTn id="107" dur="1000"/>
                                        <p:tgtEl>
                                          <p:spTgt spid="294032"/>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294033"/>
                                        </p:tgtEl>
                                        <p:attrNameLst>
                                          <p:attrName>style.visibility</p:attrName>
                                        </p:attrNameLst>
                                      </p:cBhvr>
                                      <p:to>
                                        <p:strVal val="visible"/>
                                      </p:to>
                                    </p:set>
                                    <p:animEffect transition="in" filter="dissolve">
                                      <p:cBhvr>
                                        <p:cTn id="112" dur="1000"/>
                                        <p:tgtEl>
                                          <p:spTgt spid="294033"/>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294036"/>
                                        </p:tgtEl>
                                        <p:attrNameLst>
                                          <p:attrName>style.visibility</p:attrName>
                                        </p:attrNameLst>
                                      </p:cBhvr>
                                      <p:to>
                                        <p:strVal val="visible"/>
                                      </p:to>
                                    </p:set>
                                    <p:animEffect transition="in" filter="dissolve">
                                      <p:cBhvr>
                                        <p:cTn id="117" dur="1000"/>
                                        <p:tgtEl>
                                          <p:spTgt spid="294036"/>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294037"/>
                                        </p:tgtEl>
                                        <p:attrNameLst>
                                          <p:attrName>style.visibility</p:attrName>
                                        </p:attrNameLst>
                                      </p:cBhvr>
                                      <p:to>
                                        <p:strVal val="visible"/>
                                      </p:to>
                                    </p:set>
                                    <p:animEffect transition="in" filter="dissolve">
                                      <p:cBhvr>
                                        <p:cTn id="122" dur="1000"/>
                                        <p:tgtEl>
                                          <p:spTgt spid="294037"/>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294039"/>
                                        </p:tgtEl>
                                        <p:attrNameLst>
                                          <p:attrName>style.visibility</p:attrName>
                                        </p:attrNameLst>
                                      </p:cBhvr>
                                      <p:to>
                                        <p:strVal val="visible"/>
                                      </p:to>
                                    </p:set>
                                    <p:animEffect transition="in" filter="dissolve">
                                      <p:cBhvr>
                                        <p:cTn id="127" dur="1000"/>
                                        <p:tgtEl>
                                          <p:spTgt spid="294039"/>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294052"/>
                                        </p:tgtEl>
                                        <p:attrNameLst>
                                          <p:attrName>style.visibility</p:attrName>
                                        </p:attrNameLst>
                                      </p:cBhvr>
                                      <p:to>
                                        <p:strVal val="visible"/>
                                      </p:to>
                                    </p:set>
                                    <p:animEffect transition="in" filter="dissolve">
                                      <p:cBhvr>
                                        <p:cTn id="132" dur="1000"/>
                                        <p:tgtEl>
                                          <p:spTgt spid="294052"/>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294053"/>
                                        </p:tgtEl>
                                        <p:attrNameLst>
                                          <p:attrName>style.visibility</p:attrName>
                                        </p:attrNameLst>
                                      </p:cBhvr>
                                      <p:to>
                                        <p:strVal val="visible"/>
                                      </p:to>
                                    </p:set>
                                    <p:animEffect transition="in" filter="dissolve">
                                      <p:cBhvr>
                                        <p:cTn id="137" dur="1000"/>
                                        <p:tgtEl>
                                          <p:spTgt spid="294053"/>
                                        </p:tgtEl>
                                      </p:cBhvr>
                                    </p:animEffect>
                                  </p:childTnLst>
                                </p:cTn>
                              </p:par>
                            </p:childTnLst>
                          </p:cTn>
                        </p:par>
                      </p:childTnLst>
                    </p:cTn>
                  </p:par>
                  <p:par>
                    <p:cTn id="138" fill="hold">
                      <p:stCondLst>
                        <p:cond delay="indefinite"/>
                      </p:stCondLst>
                      <p:childTnLst>
                        <p:par>
                          <p:cTn id="139" fill="hold">
                            <p:stCondLst>
                              <p:cond delay="0"/>
                            </p:stCondLst>
                            <p:childTnLst>
                              <p:par>
                                <p:cTn id="140" presetID="9" presetClass="entr" presetSubtype="0" fill="hold" grpId="0" nodeType="clickEffect">
                                  <p:stCondLst>
                                    <p:cond delay="0"/>
                                  </p:stCondLst>
                                  <p:childTnLst>
                                    <p:set>
                                      <p:cBhvr>
                                        <p:cTn id="141" dur="1" fill="hold">
                                          <p:stCondLst>
                                            <p:cond delay="0"/>
                                          </p:stCondLst>
                                        </p:cTn>
                                        <p:tgtEl>
                                          <p:spTgt spid="294055"/>
                                        </p:tgtEl>
                                        <p:attrNameLst>
                                          <p:attrName>style.visibility</p:attrName>
                                        </p:attrNameLst>
                                      </p:cBhvr>
                                      <p:to>
                                        <p:strVal val="visible"/>
                                      </p:to>
                                    </p:set>
                                    <p:animEffect transition="in" filter="dissolve">
                                      <p:cBhvr>
                                        <p:cTn id="142" dur="1000"/>
                                        <p:tgtEl>
                                          <p:spTgt spid="294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008" grpId="0"/>
      <p:bldP spid="294011" grpId="0"/>
      <p:bldP spid="294012" grpId="0"/>
      <p:bldP spid="294016" grpId="0"/>
      <p:bldP spid="294017" grpId="0"/>
      <p:bldP spid="294021" grpId="0"/>
      <p:bldP spid="294022" grpId="0"/>
      <p:bldP spid="294026" grpId="0"/>
      <p:bldP spid="294032" grpId="0"/>
      <p:bldP spid="294033" grpId="0"/>
      <p:bldP spid="294036" grpId="0"/>
      <p:bldP spid="294037" grpId="0"/>
      <p:bldP spid="294039" grpId="0"/>
      <p:bldP spid="294050" grpId="0"/>
      <p:bldP spid="294052" grpId="0"/>
      <p:bldP spid="294053" grpId="0"/>
      <p:bldP spid="294055" grpId="0"/>
      <p:bldP spid="189" grpId="0"/>
      <p:bldP spid="192" grpId="0"/>
      <p:bldP spid="193" grpId="0"/>
      <p:bldP spid="198" grpId="0"/>
      <p:bldP spid="199" grpId="0"/>
      <p:bldP spid="203" grpId="0"/>
      <p:bldP spid="204" grpId="0"/>
      <p:bldP spid="2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COĞRAFYAYA YARDIMCI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OLAN BİLİMLER HANGİLERİDİR?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600" b="1" dirty="0" smtClean="0">
                <a:solidFill>
                  <a:schemeClr val="bg1"/>
                </a:solidFill>
              </a:rPr>
              <a:t/>
            </a:r>
            <a:br>
              <a:rPr lang="tr-TR" sz="3600" b="1" dirty="0" smtClean="0">
                <a:solidFill>
                  <a:schemeClr val="bg1"/>
                </a:solidFill>
              </a:rPr>
            </a:br>
            <a:r>
              <a:rPr lang="tr-TR" sz="3600" b="1" dirty="0" smtClean="0">
                <a:solidFill>
                  <a:schemeClr val="bg1"/>
                </a:solidFill>
              </a:rPr>
              <a:t/>
            </a:r>
            <a:br>
              <a:rPr lang="tr-TR" sz="3600" b="1" dirty="0" smtClean="0">
                <a:solidFill>
                  <a:schemeClr val="bg1"/>
                </a:solidFill>
              </a:rPr>
            </a:br>
            <a:r>
              <a:rPr lang="tr-TR" sz="3200" b="1" dirty="0" smtClean="0">
                <a:solidFill>
                  <a:schemeClr val="bg1"/>
                </a:solidFill>
              </a:rPr>
              <a:t>Jeoloji: </a:t>
            </a:r>
            <a:r>
              <a:rPr lang="tr-TR" sz="3200" dirty="0" smtClean="0">
                <a:solidFill>
                  <a:schemeClr val="bg1"/>
                </a:solidFill>
              </a:rPr>
              <a:t>Yer kabuğunun oluşumunu ve yapısını inceler. </a:t>
            </a:r>
            <a:br>
              <a:rPr lang="tr-TR" sz="3200" dirty="0" smtClean="0">
                <a:solidFill>
                  <a:schemeClr val="bg1"/>
                </a:solidFill>
              </a:rPr>
            </a:br>
            <a:r>
              <a:rPr lang="tr-TR" sz="3200" b="1" dirty="0" smtClean="0">
                <a:solidFill>
                  <a:schemeClr val="bg1"/>
                </a:solidFill>
              </a:rPr>
              <a:t>Jeofizik: </a:t>
            </a:r>
            <a:r>
              <a:rPr lang="tr-TR" sz="3200" dirty="0" smtClean="0">
                <a:solidFill>
                  <a:schemeClr val="bg1"/>
                </a:solidFill>
              </a:rPr>
              <a:t>Yer kürenin fiziksel özelliklerini inceler.</a:t>
            </a:r>
            <a:br>
              <a:rPr lang="tr-TR" sz="3200" dirty="0" smtClean="0">
                <a:solidFill>
                  <a:schemeClr val="bg1"/>
                </a:solidFill>
              </a:rPr>
            </a:br>
            <a:r>
              <a:rPr lang="tr-TR" sz="3200" b="1" dirty="0" smtClean="0">
                <a:solidFill>
                  <a:schemeClr val="bg1"/>
                </a:solidFill>
              </a:rPr>
              <a:t>Jeodezi: </a:t>
            </a:r>
            <a:r>
              <a:rPr lang="tr-TR" sz="3200" dirty="0" smtClean="0">
                <a:solidFill>
                  <a:schemeClr val="bg1"/>
                </a:solidFill>
              </a:rPr>
              <a:t>Yer ölçme bilimi.</a:t>
            </a:r>
            <a:br>
              <a:rPr lang="tr-TR" sz="3200" dirty="0" smtClean="0">
                <a:solidFill>
                  <a:schemeClr val="bg1"/>
                </a:solidFill>
              </a:rPr>
            </a:br>
            <a:r>
              <a:rPr lang="tr-TR" sz="3200" b="1" dirty="0" smtClean="0">
                <a:solidFill>
                  <a:schemeClr val="bg1"/>
                </a:solidFill>
              </a:rPr>
              <a:t>Astronomi: </a:t>
            </a:r>
            <a:r>
              <a:rPr lang="tr-TR" sz="3200" dirty="0" smtClean="0">
                <a:solidFill>
                  <a:schemeClr val="bg1"/>
                </a:solidFill>
              </a:rPr>
              <a:t>Uzayda yer alan galaksi, </a:t>
            </a:r>
            <a:r>
              <a:rPr lang="tr-TR" sz="3200" dirty="0" err="1" smtClean="0">
                <a:solidFill>
                  <a:schemeClr val="bg1"/>
                </a:solidFill>
              </a:rPr>
              <a:t>nebula</a:t>
            </a:r>
            <a:r>
              <a:rPr lang="tr-TR" sz="3200" dirty="0" smtClean="0">
                <a:solidFill>
                  <a:schemeClr val="bg1"/>
                </a:solidFill>
              </a:rPr>
              <a:t>, yıldız, gezegen, uydu, göktaşı gibi gök cisimlerinin konumlarını hareketlerini, kimyasal yapılarını ve gelişimlerini inceleyen bilim dalıdır.</a:t>
            </a:r>
            <a:br>
              <a:rPr lang="tr-TR" sz="3200" dirty="0" smtClean="0">
                <a:solidFill>
                  <a:schemeClr val="bg1"/>
                </a:solidFill>
              </a:rPr>
            </a:br>
            <a:r>
              <a:rPr lang="tr-TR" sz="3200" b="1" dirty="0" smtClean="0">
                <a:solidFill>
                  <a:schemeClr val="bg1"/>
                </a:solidFill>
              </a:rPr>
              <a:t>Meteoroloji: </a:t>
            </a:r>
            <a:r>
              <a:rPr lang="tr-TR" sz="3200" dirty="0" smtClean="0">
                <a:solidFill>
                  <a:schemeClr val="bg1"/>
                </a:solidFill>
              </a:rPr>
              <a:t>Atmosfer olaylarını inceler.</a:t>
            </a:r>
            <a:endParaRPr lang="tr-TR" sz="3200" dirty="0">
              <a:solidFill>
                <a:schemeClr val="bg1"/>
              </a:solidFill>
            </a:endParaRPr>
          </a:p>
        </p:txBody>
      </p:sp>
      <p:sp>
        <p:nvSpPr>
          <p:cNvPr id="4" name="1 Başlık"/>
          <p:cNvSpPr txBox="1">
            <a:spLocks/>
          </p:cNvSpPr>
          <p:nvPr/>
        </p:nvSpPr>
        <p:spPr>
          <a:xfrm>
            <a:off x="395536" y="620688"/>
            <a:ext cx="8352928" cy="936104"/>
          </a:xfrm>
          <a:prstGeom prst="rect">
            <a:avLst/>
          </a:prstGeom>
        </p:spPr>
        <p:txBody>
          <a:bodyPr vert="horz" lIns="91440" tIns="45720" rIns="91440" bIns="45720" rtlCol="0" anchor="ctr">
            <a:normAutofit fontScale="7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ea typeface="+mj-ea"/>
                <a:cs typeface="+mj-cs"/>
              </a:rPr>
              <a:t>  </a:t>
            </a:r>
            <a:r>
              <a:rPr lang="tr-TR" sz="4800" u="sng" dirty="0" smtClean="0">
                <a:solidFill>
                  <a:schemeClr val="bg1"/>
                </a:solidFill>
                <a:ea typeface="+mj-ea"/>
                <a:cs typeface="+mj-cs"/>
              </a:rPr>
              <a:t>COĞRAFYAYA YARDIMCI OLAN BİLİMLER</a:t>
            </a:r>
            <a:endParaRPr kumimoji="0" lang="tr-TR" sz="5400" b="0" i="0" u="sng" strike="noStrike" kern="1200" cap="none" spc="0" normalizeH="0" baseline="0" noProof="0" dirty="0">
              <a:ln>
                <a:noFill/>
              </a:ln>
              <a:solidFill>
                <a:schemeClr val="bg1"/>
              </a:solidFill>
              <a:effectLst/>
              <a:uLnTx/>
              <a:uFillTx/>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ruyayorumlari.gen.tr/wp-content/uploads/2014/03/Jeoloji_Mhendisi.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5" name="4 Metin kutusu"/>
          <p:cNvSpPr txBox="1"/>
          <p:nvPr/>
        </p:nvSpPr>
        <p:spPr>
          <a:xfrm>
            <a:off x="7812360" y="260648"/>
            <a:ext cx="1080120"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Jeoloji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xyzdergi.com/wp-content/uploads/2010/08/stonehengeweb.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7452320" y="260648"/>
            <a:ext cx="1440160"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Jeodezi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geosan.com.tr/admin/resimler/bv7FNOkDoPzoGGpCc2A8_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260648"/>
            <a:ext cx="2088232" cy="461665"/>
          </a:xfrm>
          <a:prstGeom prst="rect">
            <a:avLst/>
          </a:prstGeom>
          <a:noFill/>
        </p:spPr>
        <p:txBody>
          <a:bodyPr wrap="square" rtlCol="0">
            <a:spAutoFit/>
          </a:bodyPr>
          <a:lstStyle/>
          <a:p>
            <a:r>
              <a:rPr lang="tr-TR" sz="2400" dirty="0" smtClean="0">
                <a:latin typeface="Bahnschrift Light" pitchFamily="34" charset="0"/>
              </a:rPr>
              <a:t>Jeofizik</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p:spPr>
      </p:pic>
      <p:sp>
        <p:nvSpPr>
          <p:cNvPr id="3" name="2 Metin kutusu"/>
          <p:cNvSpPr txBox="1"/>
          <p:nvPr/>
        </p:nvSpPr>
        <p:spPr>
          <a:xfrm>
            <a:off x="7236296" y="260648"/>
            <a:ext cx="1656184"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Astronomi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C:\Users\PC\Desktop\CS-2015-EKİM\F.COĞRAFYA\10881697_696927137073282_8331082372425338003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7164288" y="260648"/>
            <a:ext cx="1728192" cy="461665"/>
          </a:xfrm>
          <a:prstGeom prst="rect">
            <a:avLst/>
          </a:prstGeom>
          <a:noFill/>
        </p:spPr>
        <p:txBody>
          <a:bodyPr wrap="square" rtlCol="0">
            <a:spAutoFit/>
          </a:bodyPr>
          <a:lstStyle/>
          <a:p>
            <a:r>
              <a:rPr lang="tr-TR" sz="2400" dirty="0" smtClean="0">
                <a:latin typeface="Bahnschrift Light" pitchFamily="34" charset="0"/>
              </a:rPr>
              <a:t>Meteoroloji</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b="1" dirty="0" smtClean="0">
                <a:solidFill>
                  <a:schemeClr val="bg1"/>
                </a:solidFill>
              </a:rPr>
              <a:t>Hidroloji: </a:t>
            </a:r>
            <a:r>
              <a:rPr lang="tr-TR" sz="3200" dirty="0" smtClean="0">
                <a:solidFill>
                  <a:schemeClr val="bg1"/>
                </a:solidFill>
              </a:rPr>
              <a:t>Suyu inceleyen bilim dalıdır.</a:t>
            </a:r>
            <a:br>
              <a:rPr lang="tr-TR" sz="3200" dirty="0" smtClean="0">
                <a:solidFill>
                  <a:schemeClr val="bg1"/>
                </a:solidFill>
              </a:rPr>
            </a:br>
            <a:r>
              <a:rPr lang="tr-TR" sz="3200" b="1" dirty="0" smtClean="0">
                <a:solidFill>
                  <a:schemeClr val="bg1"/>
                </a:solidFill>
              </a:rPr>
              <a:t>Etnoloji: </a:t>
            </a:r>
            <a:r>
              <a:rPr lang="tr-TR" sz="3200" dirty="0" smtClean="0">
                <a:solidFill>
                  <a:schemeClr val="bg1"/>
                </a:solidFill>
              </a:rPr>
              <a:t>İnsanların ırklara ayrılışını, ırkların kökenini, oluşumunu, yeryüzüne yayılışını, aralarındaki bağlantıları ve bunların töre, dil, kültür özelliklerini inceleyen bilim dalıdır.</a:t>
            </a:r>
            <a:br>
              <a:rPr lang="tr-TR" sz="3200" dirty="0" smtClean="0">
                <a:solidFill>
                  <a:schemeClr val="bg1"/>
                </a:solidFill>
              </a:rPr>
            </a:br>
            <a:r>
              <a:rPr lang="tr-TR" sz="3200" b="1" dirty="0" smtClean="0">
                <a:solidFill>
                  <a:schemeClr val="bg1"/>
                </a:solidFill>
              </a:rPr>
              <a:t>Petrografi: </a:t>
            </a:r>
            <a:r>
              <a:rPr lang="tr-TR" sz="3200" dirty="0" smtClean="0">
                <a:solidFill>
                  <a:schemeClr val="bg1"/>
                </a:solidFill>
              </a:rPr>
              <a:t>Taşları inceleyen bilim dalıdır.</a:t>
            </a:r>
            <a:br>
              <a:rPr lang="tr-TR" sz="3200" dirty="0" smtClean="0">
                <a:solidFill>
                  <a:schemeClr val="bg1"/>
                </a:solidFill>
              </a:rPr>
            </a:br>
            <a:r>
              <a:rPr lang="tr-TR" sz="3200" b="1" dirty="0" smtClean="0">
                <a:solidFill>
                  <a:schemeClr val="bg1"/>
                </a:solidFill>
              </a:rPr>
              <a:t>Sosyoloji: </a:t>
            </a:r>
            <a:r>
              <a:rPr lang="tr-TR" sz="3200" dirty="0" smtClean="0">
                <a:solidFill>
                  <a:schemeClr val="bg1"/>
                </a:solidFill>
              </a:rPr>
              <a:t>Toplum bilimi.</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539552" y="476672"/>
            <a:ext cx="8352928" cy="108012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COĞRAFYAYA YARDIMCI OLAN BİLİMLER</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harita.sitesi.web.tr/galeri/6/032.jpg"/>
          <p:cNvPicPr>
            <a:picLocks noChangeAspect="1" noChangeArrowheads="1"/>
          </p:cNvPicPr>
          <p:nvPr/>
        </p:nvPicPr>
        <p:blipFill>
          <a:blip r:embed="rId3" cstate="print"/>
          <a:srcRect/>
          <a:stretch>
            <a:fillRect/>
          </a:stretch>
        </p:blipFill>
        <p:spPr bwMode="auto">
          <a:xfrm>
            <a:off x="179512" y="188640"/>
            <a:ext cx="8772128" cy="6480720"/>
          </a:xfrm>
          <a:prstGeom prst="rect">
            <a:avLst/>
          </a:prstGeom>
          <a:noFill/>
        </p:spPr>
      </p:pic>
      <p:sp>
        <p:nvSpPr>
          <p:cNvPr id="3" name="2 Metin kutusu"/>
          <p:cNvSpPr txBox="1"/>
          <p:nvPr/>
        </p:nvSpPr>
        <p:spPr>
          <a:xfrm>
            <a:off x="7524328" y="260648"/>
            <a:ext cx="1368152"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Hidroloji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23528" y="620688"/>
            <a:ext cx="8496944" cy="1728192"/>
          </a:xfrm>
        </p:spPr>
        <p:txBody>
          <a:bodyPr>
            <a:noAutofit/>
          </a:bodyPr>
          <a:lstStyle/>
          <a:p>
            <a:r>
              <a:rPr lang="tr-TR" sz="80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 BİLİMİ</a:t>
            </a:r>
            <a:endParaRPr lang="tr-TR" sz="80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2020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s://durmagez.files.wordpress.com/2013/12/p2220225.jpg"/>
          <p:cNvPicPr>
            <a:picLocks noChangeAspect="1" noChangeArrowheads="1"/>
          </p:cNvPicPr>
          <p:nvPr/>
        </p:nvPicPr>
        <p:blipFill>
          <a:blip r:embed="rId3" cstate="print"/>
          <a:srcRect/>
          <a:stretch>
            <a:fillRect/>
          </a:stretch>
        </p:blipFill>
        <p:spPr bwMode="auto">
          <a:xfrm>
            <a:off x="251520" y="188640"/>
            <a:ext cx="8712968" cy="6480720"/>
          </a:xfrm>
          <a:prstGeom prst="rect">
            <a:avLst/>
          </a:prstGeom>
          <a:noFill/>
        </p:spPr>
      </p:pic>
      <p:sp>
        <p:nvSpPr>
          <p:cNvPr id="3" name="2 Metin kutusu"/>
          <p:cNvSpPr txBox="1"/>
          <p:nvPr/>
        </p:nvSpPr>
        <p:spPr>
          <a:xfrm>
            <a:off x="7524328" y="260648"/>
            <a:ext cx="1368152"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Etnoloji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2.bp.blogspot.com/-6SofUcZuX-I/Ufy6PGiopfI/AAAAAAAAAog/a-ws-JcHLxY/s1600/Zhangye-Danxia-Landform-China+(8).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7020272" y="260648"/>
            <a:ext cx="1872208" cy="461665"/>
          </a:xfrm>
          <a:prstGeom prst="rect">
            <a:avLst/>
          </a:prstGeom>
          <a:noFill/>
        </p:spPr>
        <p:txBody>
          <a:bodyPr wrap="square" rtlCol="0">
            <a:spAutoFit/>
          </a:bodyPr>
          <a:lstStyle/>
          <a:p>
            <a:r>
              <a:rPr lang="tr-TR" sz="2400" dirty="0" smtClean="0">
                <a:latin typeface="Bahnschrift Light" pitchFamily="34" charset="0"/>
              </a:rPr>
              <a:t>   Petrografi</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kho.edu.tr/MyImages/page_imgs/akademik/dekanlik/sosyoloji/sosyoloji_her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7380312" y="260648"/>
            <a:ext cx="1512168"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Sosyoloji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r>
              <a:rPr lang="tr-TR" sz="3200" dirty="0" smtClean="0">
                <a:solidFill>
                  <a:schemeClr val="bg1"/>
                </a:solidFill>
              </a:rPr>
              <a:t>Pedoloji: Toprak ve oluşumunu inceler.</a:t>
            </a:r>
            <a:br>
              <a:rPr lang="tr-TR" sz="3200" dirty="0" smtClean="0">
                <a:solidFill>
                  <a:schemeClr val="bg1"/>
                </a:solidFill>
              </a:rPr>
            </a:br>
            <a:r>
              <a:rPr lang="tr-TR" sz="3200" dirty="0" smtClean="0">
                <a:solidFill>
                  <a:schemeClr val="bg1"/>
                </a:solidFill>
              </a:rPr>
              <a:t>İstatistik: Çeşitli olayları ve nesneleri düzenli olarak tespit edip rakamlarla ifade eden bilim</a:t>
            </a:r>
            <a:br>
              <a:rPr lang="tr-TR" sz="3200" dirty="0" smtClean="0">
                <a:solidFill>
                  <a:schemeClr val="bg1"/>
                </a:solidFill>
              </a:rPr>
            </a:br>
            <a:r>
              <a:rPr lang="tr-TR" sz="3200" dirty="0" smtClean="0">
                <a:solidFill>
                  <a:schemeClr val="bg1"/>
                </a:solidFill>
              </a:rPr>
              <a:t>dalıdır.</a:t>
            </a:r>
            <a:br>
              <a:rPr lang="tr-TR" sz="3200" dirty="0" smtClean="0">
                <a:solidFill>
                  <a:schemeClr val="bg1"/>
                </a:solidFill>
              </a:rPr>
            </a:br>
            <a:r>
              <a:rPr lang="tr-TR" sz="3200" dirty="0" smtClean="0">
                <a:solidFill>
                  <a:schemeClr val="bg1"/>
                </a:solidFill>
              </a:rPr>
              <a:t>Tarih: Geçmişte yaşayan toplumların hayatlarını yer ve zaman göstererek anlatan bilim dalıdır.</a:t>
            </a:r>
            <a:br>
              <a:rPr lang="tr-TR" sz="3200" dirty="0" smtClean="0">
                <a:solidFill>
                  <a:schemeClr val="bg1"/>
                </a:solidFill>
              </a:rPr>
            </a:br>
            <a:r>
              <a:rPr lang="tr-TR" sz="3200" dirty="0" smtClean="0">
                <a:solidFill>
                  <a:schemeClr val="bg1"/>
                </a:solidFill>
              </a:rPr>
              <a:t>Biyoloji: Canlıları inceleyen bilim dalıdır.</a:t>
            </a:r>
            <a:br>
              <a:rPr lang="tr-TR" sz="3200" dirty="0" smtClean="0">
                <a:solidFill>
                  <a:schemeClr val="bg1"/>
                </a:solidFill>
              </a:rPr>
            </a:br>
            <a:r>
              <a:rPr lang="tr-TR" sz="3200" dirty="0" smtClean="0">
                <a:solidFill>
                  <a:schemeClr val="bg1"/>
                </a:solidFill>
              </a:rPr>
              <a:t>Botanik: Bitkileri inceleyen bilim dalıdır.</a:t>
            </a:r>
            <a:br>
              <a:rPr lang="tr-TR" sz="3200" dirty="0" smtClean="0">
                <a:solidFill>
                  <a:schemeClr val="bg1"/>
                </a:solidFill>
              </a:rPr>
            </a:br>
            <a:r>
              <a:rPr lang="tr-TR" sz="3200" dirty="0" smtClean="0">
                <a:solidFill>
                  <a:schemeClr val="bg1"/>
                </a:solidFill>
              </a:rPr>
              <a:t>Zooloji: Hayvanları inceleyen bilim dalıdır</a:t>
            </a:r>
            <a:endParaRPr lang="tr-TR" sz="3200" dirty="0">
              <a:solidFill>
                <a:schemeClr val="bg1"/>
              </a:solidFill>
            </a:endParaRPr>
          </a:p>
        </p:txBody>
      </p:sp>
      <p:sp>
        <p:nvSpPr>
          <p:cNvPr id="4" name="1 Başlık"/>
          <p:cNvSpPr txBox="1">
            <a:spLocks/>
          </p:cNvSpPr>
          <p:nvPr/>
        </p:nvSpPr>
        <p:spPr>
          <a:xfrm>
            <a:off x="539552" y="476672"/>
            <a:ext cx="8352928" cy="108012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COĞRAFYAYA YARDIMCI OLAN BİLİMLER</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tarimsaati.files.wordpress.com/2013/12/science-of-soil-hero-image.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7524328" y="188640"/>
            <a:ext cx="1368152" cy="461665"/>
          </a:xfrm>
          <a:prstGeom prst="rect">
            <a:avLst/>
          </a:prstGeom>
          <a:noFill/>
        </p:spPr>
        <p:txBody>
          <a:bodyPr wrap="square" rtlCol="0">
            <a:spAutoFit/>
          </a:bodyPr>
          <a:lstStyle/>
          <a:p>
            <a:r>
              <a:rPr lang="tr-TR" sz="2400" dirty="0" smtClean="0">
                <a:latin typeface="Bahnschrift Light" pitchFamily="34" charset="0"/>
              </a:rPr>
              <a:t>Pedoloji</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kurs.grouphs.com/img/817istatistik1.jpg"/>
          <p:cNvPicPr>
            <a:picLocks noChangeAspect="1" noChangeArrowheads="1"/>
          </p:cNvPicPr>
          <p:nvPr/>
        </p:nvPicPr>
        <p:blipFill>
          <a:blip r:embed="rId3" cstate="print"/>
          <a:srcRect/>
          <a:stretch>
            <a:fillRect/>
          </a:stretch>
        </p:blipFill>
        <p:spPr bwMode="auto">
          <a:xfrm>
            <a:off x="251520" y="260648"/>
            <a:ext cx="8640960" cy="6408712"/>
          </a:xfrm>
          <a:prstGeom prst="rect">
            <a:avLst/>
          </a:prstGeom>
          <a:noFill/>
        </p:spPr>
      </p:pic>
      <p:sp>
        <p:nvSpPr>
          <p:cNvPr id="3" name="2 Metin kutusu"/>
          <p:cNvSpPr txBox="1"/>
          <p:nvPr/>
        </p:nvSpPr>
        <p:spPr>
          <a:xfrm>
            <a:off x="7524328" y="260648"/>
            <a:ext cx="1368152" cy="461665"/>
          </a:xfrm>
          <a:prstGeom prst="rect">
            <a:avLst/>
          </a:prstGeom>
          <a:noFill/>
        </p:spPr>
        <p:txBody>
          <a:bodyPr wrap="square" rtlCol="0">
            <a:spAutoFit/>
          </a:bodyPr>
          <a:lstStyle/>
          <a:p>
            <a:r>
              <a:rPr lang="tr-TR" sz="2400" dirty="0" smtClean="0">
                <a:latin typeface="Bahnschrift Light" pitchFamily="34" charset="0"/>
              </a:rPr>
              <a:t>İstatistik</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1.bp.blogspot.com/-Pc-cEHwMlU0/UggIR2xT0NI/AAAAAAAADYc/lCviVkVpDzw/s1600/albums_20845.jpg"/>
          <p:cNvPicPr>
            <a:picLocks noChangeAspect="1" noChangeArrowheads="1"/>
          </p:cNvPicPr>
          <p:nvPr/>
        </p:nvPicPr>
        <p:blipFill>
          <a:blip r:embed="rId3" cstate="print"/>
          <a:srcRect/>
          <a:stretch>
            <a:fillRect/>
          </a:stretch>
        </p:blipFill>
        <p:spPr bwMode="auto">
          <a:xfrm>
            <a:off x="179512" y="188640"/>
            <a:ext cx="8784975" cy="6480720"/>
          </a:xfrm>
          <a:prstGeom prst="rect">
            <a:avLst/>
          </a:prstGeom>
          <a:noFill/>
        </p:spPr>
      </p:pic>
      <p:sp>
        <p:nvSpPr>
          <p:cNvPr id="3" name="2 Metin kutusu"/>
          <p:cNvSpPr txBox="1"/>
          <p:nvPr/>
        </p:nvSpPr>
        <p:spPr>
          <a:xfrm>
            <a:off x="251520" y="260648"/>
            <a:ext cx="1656184"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Monotype Corsiva" pitchFamily="66" charset="0"/>
              </a:rPr>
              <a:t>  </a:t>
            </a:r>
            <a:r>
              <a:rPr lang="tr-TR" sz="2400" dirty="0" smtClean="0">
                <a:solidFill>
                  <a:schemeClr val="bg1"/>
                </a:solidFill>
                <a:effectLst>
                  <a:outerShdw blurRad="38100" dist="38100" dir="2700000" algn="tl">
                    <a:srgbClr val="000000">
                      <a:alpha val="43137"/>
                    </a:srgbClr>
                  </a:outerShdw>
                </a:effectLst>
                <a:latin typeface="Bahnschrift Light" pitchFamily="34" charset="0"/>
              </a:rPr>
              <a:t>Tarih</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2.bp.blogspot.com/-HH2ATdox2C8/U23knR6wXHI/AAAAAAAAAPU/tswNakRpnQ4/s1600/11.+S%C4%B1n%C4%B1f+Biyoloji+Ders+Notlar%C4%B1.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6660232" y="260648"/>
            <a:ext cx="2232248"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            Biyoloji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commondatastorage.googleapis.com/static.panoramio.com/photos/original/21941957.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6588224" y="260648"/>
            <a:ext cx="2304256" cy="461665"/>
          </a:xfrm>
          <a:prstGeom prst="rect">
            <a:avLst/>
          </a:prstGeom>
          <a:noFill/>
        </p:spPr>
        <p:txBody>
          <a:bodyPr wrap="square" rtlCol="0">
            <a:spAutoFit/>
          </a:bodyPr>
          <a:lstStyle/>
          <a:p>
            <a:r>
              <a:rPr lang="tr-TR" sz="2400" dirty="0" smtClean="0">
                <a:solidFill>
                  <a:schemeClr val="bg1"/>
                </a:solidFill>
                <a:latin typeface="Monotype Corsiva" pitchFamily="66" charset="0"/>
              </a:rPr>
              <a:t>            </a:t>
            </a:r>
            <a:r>
              <a:rPr lang="tr-TR" sz="2400" dirty="0" smtClean="0">
                <a:latin typeface="Bahnschrift Light" pitchFamily="34" charset="0"/>
              </a:rPr>
              <a:t>Botanik</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s://acarebru.files.wordpress.com/2015/01/zooooooooooooooo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6228184" y="260648"/>
            <a:ext cx="2664296"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                   Zooloji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251520" y="1196752"/>
            <a:ext cx="8712968" cy="5472608"/>
          </a:xfrm>
          <a:prstGeom prst="rect">
            <a:avLst/>
          </a:prstGeom>
          <a:noFill/>
        </p:spPr>
      </p:pic>
      <p:sp>
        <p:nvSpPr>
          <p:cNvPr id="4" name="1 Başlık"/>
          <p:cNvSpPr>
            <a:spLocks noGrp="1"/>
          </p:cNvSpPr>
          <p:nvPr>
            <p:ph type="ctrTitle"/>
          </p:nvPr>
        </p:nvSpPr>
        <p:spPr>
          <a:xfrm>
            <a:off x="0" y="116632"/>
            <a:ext cx="9144000" cy="1124744"/>
          </a:xfrm>
        </p:spPr>
        <p:txBody>
          <a:bodyPr>
            <a:normAutofit/>
          </a:bodyPr>
          <a:lstStyle/>
          <a:p>
            <a:r>
              <a:rPr lang="tr-TR" sz="6600" b="1" dirty="0" smtClean="0">
                <a:latin typeface="Calibri Light" pitchFamily="34" charset="0"/>
                <a:cs typeface="Calibri Light" pitchFamily="34" charset="0"/>
              </a:rPr>
              <a:t>COĞRAFYA NEDİR?</a:t>
            </a:r>
            <a:endParaRPr lang="tr-TR" sz="66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İNSAN VE DOĞA\DOĞA VE İNSAN\DOĞA VE İNSAN-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5 Metin kutusu"/>
          <p:cNvSpPr txBox="1"/>
          <p:nvPr/>
        </p:nvSpPr>
        <p:spPr>
          <a:xfrm>
            <a:off x="4283968" y="692696"/>
            <a:ext cx="1944216" cy="369332"/>
          </a:xfrm>
          <a:prstGeom prst="rect">
            <a:avLst/>
          </a:prstGeom>
          <a:noFill/>
        </p:spPr>
        <p:txBody>
          <a:bodyPr vert="horz" wrap="square" rtlCol="0">
            <a:spAutoFit/>
          </a:bodyPr>
          <a:lstStyle/>
          <a:p>
            <a:r>
              <a:rPr lang="tr-TR" dirty="0" smtClean="0"/>
              <a:t> J   E  O  D  E  Z   İ</a:t>
            </a:r>
            <a:endParaRPr lang="tr-TR" dirty="0"/>
          </a:p>
        </p:txBody>
      </p:sp>
      <p:sp>
        <p:nvSpPr>
          <p:cNvPr id="7" name="6 Metin kutusu"/>
          <p:cNvSpPr txBox="1"/>
          <p:nvPr/>
        </p:nvSpPr>
        <p:spPr>
          <a:xfrm>
            <a:off x="3851920" y="1484784"/>
            <a:ext cx="1800200" cy="369332"/>
          </a:xfrm>
          <a:prstGeom prst="rect">
            <a:avLst/>
          </a:prstGeom>
          <a:noFill/>
        </p:spPr>
        <p:txBody>
          <a:bodyPr vert="horz" wrap="square" rtlCol="0">
            <a:spAutoFit/>
          </a:bodyPr>
          <a:lstStyle/>
          <a:p>
            <a:r>
              <a:rPr lang="tr-TR" dirty="0" smtClean="0"/>
              <a:t> Z  O O  L  O  J   İ</a:t>
            </a:r>
            <a:endParaRPr lang="tr-TR" dirty="0"/>
          </a:p>
        </p:txBody>
      </p:sp>
      <p:sp>
        <p:nvSpPr>
          <p:cNvPr id="8" name="7 Metin kutusu"/>
          <p:cNvSpPr txBox="1"/>
          <p:nvPr/>
        </p:nvSpPr>
        <p:spPr>
          <a:xfrm>
            <a:off x="4572000" y="404665"/>
            <a:ext cx="288032" cy="2031325"/>
          </a:xfrm>
          <a:prstGeom prst="rect">
            <a:avLst/>
          </a:prstGeom>
          <a:noFill/>
        </p:spPr>
        <p:txBody>
          <a:bodyPr wrap="square" rtlCol="0">
            <a:spAutoFit/>
          </a:bodyPr>
          <a:lstStyle/>
          <a:p>
            <a:r>
              <a:rPr lang="tr-TR" dirty="0" smtClean="0"/>
              <a:t>P</a:t>
            </a:r>
          </a:p>
          <a:p>
            <a:endParaRPr lang="tr-TR" dirty="0" smtClean="0"/>
          </a:p>
          <a:p>
            <a:r>
              <a:rPr lang="tr-TR" dirty="0" smtClean="0"/>
              <a:t>DO</a:t>
            </a:r>
          </a:p>
          <a:p>
            <a:endParaRPr lang="tr-TR" dirty="0" smtClean="0"/>
          </a:p>
          <a:p>
            <a:r>
              <a:rPr lang="tr-TR" dirty="0" smtClean="0"/>
              <a:t>OJ</a:t>
            </a:r>
          </a:p>
        </p:txBody>
      </p:sp>
      <p:sp>
        <p:nvSpPr>
          <p:cNvPr id="9" name="8 Metin kutusu"/>
          <p:cNvSpPr txBox="1"/>
          <p:nvPr/>
        </p:nvSpPr>
        <p:spPr>
          <a:xfrm>
            <a:off x="5724128" y="980728"/>
            <a:ext cx="2088232" cy="369332"/>
          </a:xfrm>
          <a:prstGeom prst="rect">
            <a:avLst/>
          </a:prstGeom>
          <a:noFill/>
        </p:spPr>
        <p:txBody>
          <a:bodyPr vert="horz" wrap="square" rtlCol="0">
            <a:spAutoFit/>
          </a:bodyPr>
          <a:lstStyle/>
          <a:p>
            <a:r>
              <a:rPr lang="tr-TR" dirty="0" smtClean="0"/>
              <a:t>D  E M O  G  R  A  F  İ</a:t>
            </a:r>
            <a:endParaRPr lang="tr-TR" dirty="0"/>
          </a:p>
        </p:txBody>
      </p:sp>
      <p:sp>
        <p:nvSpPr>
          <p:cNvPr id="10" name="9 Metin kutusu"/>
          <p:cNvSpPr txBox="1"/>
          <p:nvPr/>
        </p:nvSpPr>
        <p:spPr>
          <a:xfrm>
            <a:off x="5724128" y="404665"/>
            <a:ext cx="288032" cy="2585323"/>
          </a:xfrm>
          <a:prstGeom prst="rect">
            <a:avLst/>
          </a:prstGeom>
          <a:noFill/>
        </p:spPr>
        <p:txBody>
          <a:bodyPr wrap="square" rtlCol="0">
            <a:spAutoFit/>
          </a:bodyPr>
          <a:lstStyle/>
          <a:p>
            <a:r>
              <a:rPr lang="tr-TR" dirty="0" smtClean="0"/>
              <a:t>H</a:t>
            </a:r>
          </a:p>
          <a:p>
            <a:r>
              <a:rPr lang="tr-TR" dirty="0" smtClean="0"/>
              <a:t>  </a:t>
            </a:r>
          </a:p>
          <a:p>
            <a:endParaRPr lang="tr-TR" dirty="0" smtClean="0"/>
          </a:p>
          <a:p>
            <a:r>
              <a:rPr lang="tr-TR" dirty="0" smtClean="0"/>
              <a:t>R</a:t>
            </a:r>
          </a:p>
          <a:p>
            <a:endParaRPr lang="tr-TR" dirty="0" smtClean="0"/>
          </a:p>
          <a:p>
            <a:r>
              <a:rPr lang="tr-TR" dirty="0" smtClean="0"/>
              <a:t>L</a:t>
            </a:r>
          </a:p>
          <a:p>
            <a:endParaRPr lang="tr-TR" sz="1400" dirty="0" smtClean="0"/>
          </a:p>
          <a:p>
            <a:r>
              <a:rPr lang="tr-TR" dirty="0" smtClean="0"/>
              <a:t>Jİ</a:t>
            </a:r>
            <a:endParaRPr lang="tr-TR" dirty="0"/>
          </a:p>
        </p:txBody>
      </p:sp>
      <p:sp>
        <p:nvSpPr>
          <p:cNvPr id="11" name="10 Metin kutusu"/>
          <p:cNvSpPr txBox="1"/>
          <p:nvPr/>
        </p:nvSpPr>
        <p:spPr>
          <a:xfrm>
            <a:off x="5724128" y="1484784"/>
            <a:ext cx="3240360" cy="369332"/>
          </a:xfrm>
          <a:prstGeom prst="rect">
            <a:avLst/>
          </a:prstGeom>
          <a:noFill/>
        </p:spPr>
        <p:txBody>
          <a:bodyPr vert="horz" wrap="square" rtlCol="0">
            <a:spAutoFit/>
          </a:bodyPr>
          <a:lstStyle/>
          <a:p>
            <a:r>
              <a:rPr lang="tr-TR" dirty="0" smtClean="0"/>
              <a:t>O  S  E  O N  O G  R  A  F  Y  A</a:t>
            </a:r>
            <a:endParaRPr lang="tr-TR" dirty="0"/>
          </a:p>
        </p:txBody>
      </p:sp>
      <p:sp>
        <p:nvSpPr>
          <p:cNvPr id="12" name="11 Metin kutusu"/>
          <p:cNvSpPr txBox="1"/>
          <p:nvPr/>
        </p:nvSpPr>
        <p:spPr>
          <a:xfrm>
            <a:off x="2987824" y="2276872"/>
            <a:ext cx="1944216" cy="369332"/>
          </a:xfrm>
          <a:prstGeom prst="rect">
            <a:avLst/>
          </a:prstGeom>
          <a:noFill/>
        </p:spPr>
        <p:txBody>
          <a:bodyPr vert="horz" wrap="square" rtlCol="0">
            <a:spAutoFit/>
          </a:bodyPr>
          <a:lstStyle/>
          <a:p>
            <a:r>
              <a:rPr lang="tr-TR" dirty="0" smtClean="0"/>
              <a:t>B  İ   Y  O  L  O  J   İ</a:t>
            </a:r>
            <a:endParaRPr lang="tr-TR" dirty="0"/>
          </a:p>
        </p:txBody>
      </p:sp>
      <p:sp>
        <p:nvSpPr>
          <p:cNvPr id="13" name="12 Metin kutusu"/>
          <p:cNvSpPr txBox="1"/>
          <p:nvPr/>
        </p:nvSpPr>
        <p:spPr>
          <a:xfrm>
            <a:off x="5004048" y="1988840"/>
            <a:ext cx="1944216" cy="369332"/>
          </a:xfrm>
          <a:prstGeom prst="rect">
            <a:avLst/>
          </a:prstGeom>
          <a:noFill/>
        </p:spPr>
        <p:txBody>
          <a:bodyPr vert="horz" wrap="square" rtlCol="0">
            <a:spAutoFit/>
          </a:bodyPr>
          <a:lstStyle/>
          <a:p>
            <a:r>
              <a:rPr lang="tr-TR" dirty="0" smtClean="0"/>
              <a:t> E  T  N O  L  O  J   İ</a:t>
            </a:r>
            <a:endParaRPr lang="tr-TR" dirty="0"/>
          </a:p>
        </p:txBody>
      </p:sp>
      <p:sp>
        <p:nvSpPr>
          <p:cNvPr id="15" name="14 Metin kutusu"/>
          <p:cNvSpPr txBox="1"/>
          <p:nvPr/>
        </p:nvSpPr>
        <p:spPr>
          <a:xfrm>
            <a:off x="4283968" y="2996952"/>
            <a:ext cx="2808312" cy="369332"/>
          </a:xfrm>
          <a:prstGeom prst="rect">
            <a:avLst/>
          </a:prstGeom>
          <a:noFill/>
        </p:spPr>
        <p:txBody>
          <a:bodyPr vert="horz" wrap="square" rtlCol="0">
            <a:spAutoFit/>
          </a:bodyPr>
          <a:lstStyle/>
          <a:p>
            <a:r>
              <a:rPr lang="tr-TR" dirty="0" smtClean="0"/>
              <a:t> M E  T  E  O  R  O  L  O  J   İ </a:t>
            </a:r>
            <a:endParaRPr lang="tr-TR" dirty="0"/>
          </a:p>
        </p:txBody>
      </p:sp>
      <p:sp>
        <p:nvSpPr>
          <p:cNvPr id="16" name="15 Metin kutusu"/>
          <p:cNvSpPr txBox="1"/>
          <p:nvPr/>
        </p:nvSpPr>
        <p:spPr>
          <a:xfrm>
            <a:off x="5868144" y="4077072"/>
            <a:ext cx="3024336" cy="369332"/>
          </a:xfrm>
          <a:prstGeom prst="rect">
            <a:avLst/>
          </a:prstGeom>
          <a:noFill/>
        </p:spPr>
        <p:txBody>
          <a:bodyPr vert="horz" wrap="square" rtlCol="0">
            <a:spAutoFit/>
          </a:bodyPr>
          <a:lstStyle/>
          <a:p>
            <a:r>
              <a:rPr lang="tr-TR" dirty="0" smtClean="0"/>
              <a:t> H   İ  D  R  O  J  E   O  L  O  J   İ</a:t>
            </a:r>
            <a:endParaRPr lang="tr-TR" dirty="0"/>
          </a:p>
        </p:txBody>
      </p:sp>
      <p:sp>
        <p:nvSpPr>
          <p:cNvPr id="17" name="16 Metin kutusu"/>
          <p:cNvSpPr txBox="1"/>
          <p:nvPr/>
        </p:nvSpPr>
        <p:spPr>
          <a:xfrm>
            <a:off x="3347864" y="3573016"/>
            <a:ext cx="2592288" cy="369332"/>
          </a:xfrm>
          <a:prstGeom prst="rect">
            <a:avLst/>
          </a:prstGeom>
          <a:noFill/>
        </p:spPr>
        <p:txBody>
          <a:bodyPr vert="horz" wrap="square" rtlCol="0">
            <a:spAutoFit/>
          </a:bodyPr>
          <a:lstStyle/>
          <a:p>
            <a:r>
              <a:rPr lang="tr-TR" dirty="0" smtClean="0"/>
              <a:t>  İ   S  T  A  T   İ   S  T   İ   K</a:t>
            </a:r>
            <a:endParaRPr lang="tr-TR" dirty="0"/>
          </a:p>
        </p:txBody>
      </p:sp>
      <p:sp>
        <p:nvSpPr>
          <p:cNvPr id="18" name="17 Metin kutusu"/>
          <p:cNvSpPr txBox="1"/>
          <p:nvPr/>
        </p:nvSpPr>
        <p:spPr>
          <a:xfrm>
            <a:off x="3419872" y="1484784"/>
            <a:ext cx="360040" cy="2185214"/>
          </a:xfrm>
          <a:prstGeom prst="rect">
            <a:avLst/>
          </a:prstGeom>
          <a:noFill/>
        </p:spPr>
        <p:txBody>
          <a:bodyPr wrap="square" rtlCol="0">
            <a:spAutoFit/>
          </a:bodyPr>
          <a:lstStyle/>
          <a:p>
            <a:pPr algn="ctr"/>
            <a:r>
              <a:rPr lang="tr-TR" sz="1700" dirty="0" smtClean="0"/>
              <a:t>SOS</a:t>
            </a:r>
          </a:p>
          <a:p>
            <a:pPr algn="ctr"/>
            <a:endParaRPr lang="tr-TR" sz="1700" dirty="0" smtClean="0"/>
          </a:p>
          <a:p>
            <a:pPr algn="ctr"/>
            <a:r>
              <a:rPr lang="tr-TR" sz="1700" dirty="0" smtClean="0"/>
              <a:t>OLOJ</a:t>
            </a:r>
          </a:p>
        </p:txBody>
      </p:sp>
      <p:sp>
        <p:nvSpPr>
          <p:cNvPr id="19" name="18 Metin kutusu"/>
          <p:cNvSpPr txBox="1"/>
          <p:nvPr/>
        </p:nvSpPr>
        <p:spPr>
          <a:xfrm>
            <a:off x="2987824" y="2276872"/>
            <a:ext cx="288032" cy="1923604"/>
          </a:xfrm>
          <a:prstGeom prst="rect">
            <a:avLst/>
          </a:prstGeom>
          <a:noFill/>
        </p:spPr>
        <p:txBody>
          <a:bodyPr wrap="square" rtlCol="0">
            <a:spAutoFit/>
          </a:bodyPr>
          <a:lstStyle/>
          <a:p>
            <a:pPr algn="ctr"/>
            <a:endParaRPr lang="tr-TR" sz="1700" dirty="0" smtClean="0"/>
          </a:p>
          <a:p>
            <a:pPr algn="ctr"/>
            <a:r>
              <a:rPr lang="tr-TR" sz="1700" dirty="0" smtClean="0"/>
              <a:t>OTANİK</a:t>
            </a:r>
          </a:p>
        </p:txBody>
      </p:sp>
      <p:sp>
        <p:nvSpPr>
          <p:cNvPr id="20" name="19 Metin kutusu"/>
          <p:cNvSpPr txBox="1"/>
          <p:nvPr/>
        </p:nvSpPr>
        <p:spPr>
          <a:xfrm>
            <a:off x="5220072" y="2492896"/>
            <a:ext cx="360040" cy="2185214"/>
          </a:xfrm>
          <a:prstGeom prst="rect">
            <a:avLst/>
          </a:prstGeom>
          <a:noFill/>
        </p:spPr>
        <p:txBody>
          <a:bodyPr wrap="square" rtlCol="0">
            <a:spAutoFit/>
          </a:bodyPr>
          <a:lstStyle/>
          <a:p>
            <a:pPr algn="ctr"/>
            <a:r>
              <a:rPr lang="tr-TR" sz="1700" dirty="0" smtClean="0"/>
              <a:t>J</a:t>
            </a:r>
          </a:p>
          <a:p>
            <a:pPr algn="ctr"/>
            <a:r>
              <a:rPr lang="tr-TR" sz="1700" dirty="0" smtClean="0"/>
              <a:t>E</a:t>
            </a:r>
          </a:p>
          <a:p>
            <a:pPr algn="ctr"/>
            <a:endParaRPr lang="tr-TR" sz="1700" dirty="0" smtClean="0"/>
          </a:p>
          <a:p>
            <a:pPr algn="ctr"/>
            <a:r>
              <a:rPr lang="tr-TR" sz="1700" dirty="0" smtClean="0"/>
              <a:t>F</a:t>
            </a:r>
          </a:p>
          <a:p>
            <a:pPr algn="ctr"/>
            <a:endParaRPr lang="tr-TR" sz="1700" dirty="0" smtClean="0"/>
          </a:p>
          <a:p>
            <a:pPr algn="ctr"/>
            <a:r>
              <a:rPr lang="tr-TR" sz="1700" dirty="0" smtClean="0"/>
              <a:t>Z</a:t>
            </a:r>
          </a:p>
          <a:p>
            <a:pPr algn="ctr"/>
            <a:endParaRPr lang="tr-TR" sz="1700" dirty="0" smtClean="0"/>
          </a:p>
          <a:p>
            <a:pPr algn="ctr"/>
            <a:r>
              <a:rPr lang="tr-TR" sz="1700" dirty="0" smtClean="0"/>
              <a:t>K</a:t>
            </a:r>
          </a:p>
        </p:txBody>
      </p:sp>
      <p:sp>
        <p:nvSpPr>
          <p:cNvPr id="21" name="20 Metin kutusu"/>
          <p:cNvSpPr txBox="1"/>
          <p:nvPr/>
        </p:nvSpPr>
        <p:spPr>
          <a:xfrm>
            <a:off x="6156176" y="2492896"/>
            <a:ext cx="360040" cy="1661993"/>
          </a:xfrm>
          <a:prstGeom prst="rect">
            <a:avLst/>
          </a:prstGeom>
          <a:noFill/>
        </p:spPr>
        <p:txBody>
          <a:bodyPr wrap="square" rtlCol="0">
            <a:spAutoFit/>
          </a:bodyPr>
          <a:lstStyle/>
          <a:p>
            <a:pPr algn="ctr"/>
            <a:r>
              <a:rPr lang="tr-TR" sz="1700" dirty="0" smtClean="0"/>
              <a:t>J</a:t>
            </a:r>
          </a:p>
          <a:p>
            <a:pPr algn="ctr"/>
            <a:r>
              <a:rPr lang="tr-TR" sz="1700" dirty="0" smtClean="0"/>
              <a:t>E</a:t>
            </a:r>
          </a:p>
          <a:p>
            <a:pPr algn="ctr"/>
            <a:endParaRPr lang="tr-TR" sz="1700" dirty="0" smtClean="0"/>
          </a:p>
          <a:p>
            <a:pPr algn="ctr"/>
            <a:r>
              <a:rPr lang="tr-TR" sz="1700" dirty="0" smtClean="0"/>
              <a:t>LOJ</a:t>
            </a:r>
          </a:p>
        </p:txBody>
      </p:sp>
      <p:sp>
        <p:nvSpPr>
          <p:cNvPr id="22" name="21 Metin kutusu"/>
          <p:cNvSpPr txBox="1"/>
          <p:nvPr/>
        </p:nvSpPr>
        <p:spPr>
          <a:xfrm>
            <a:off x="7092280" y="2276872"/>
            <a:ext cx="288032" cy="2448272"/>
          </a:xfrm>
          <a:prstGeom prst="rect">
            <a:avLst/>
          </a:prstGeom>
          <a:noFill/>
        </p:spPr>
        <p:txBody>
          <a:bodyPr wrap="square" rtlCol="0">
            <a:spAutoFit/>
          </a:bodyPr>
          <a:lstStyle/>
          <a:p>
            <a:pPr algn="ctr"/>
            <a:r>
              <a:rPr lang="tr-TR" sz="1700" dirty="0" smtClean="0"/>
              <a:t>L</a:t>
            </a:r>
          </a:p>
          <a:p>
            <a:pPr algn="ctr"/>
            <a:r>
              <a:rPr lang="tr-TR" sz="1700" dirty="0" smtClean="0"/>
              <a:t>İMNOLO</a:t>
            </a:r>
          </a:p>
          <a:p>
            <a:pPr algn="ctr"/>
            <a:endParaRPr lang="tr-TR" sz="1700" dirty="0" smtClean="0"/>
          </a:p>
          <a:p>
            <a:pPr algn="ctr"/>
            <a:r>
              <a:rPr lang="tr-TR" sz="1700" dirty="0" smtClean="0"/>
              <a:t> İ</a:t>
            </a:r>
          </a:p>
        </p:txBody>
      </p:sp>
      <p:sp>
        <p:nvSpPr>
          <p:cNvPr id="23" name="22 Metin kutusu"/>
          <p:cNvSpPr txBox="1"/>
          <p:nvPr/>
        </p:nvSpPr>
        <p:spPr>
          <a:xfrm>
            <a:off x="7524328" y="2492896"/>
            <a:ext cx="360040" cy="2446824"/>
          </a:xfrm>
          <a:prstGeom prst="rect">
            <a:avLst/>
          </a:prstGeom>
          <a:noFill/>
        </p:spPr>
        <p:txBody>
          <a:bodyPr wrap="square" rtlCol="0">
            <a:spAutoFit/>
          </a:bodyPr>
          <a:lstStyle/>
          <a:p>
            <a:pPr algn="ctr"/>
            <a:r>
              <a:rPr lang="tr-TR" sz="1700" dirty="0" smtClean="0"/>
              <a:t>ASTRON</a:t>
            </a:r>
          </a:p>
          <a:p>
            <a:pPr algn="ctr"/>
            <a:endParaRPr lang="tr-TR" sz="1700" dirty="0" smtClean="0"/>
          </a:p>
          <a:p>
            <a:pPr algn="ctr"/>
            <a:r>
              <a:rPr lang="tr-TR" sz="1700" dirty="0" smtClean="0"/>
              <a:t>Mİ</a:t>
            </a:r>
          </a:p>
        </p:txBody>
      </p:sp>
      <p:sp>
        <p:nvSpPr>
          <p:cNvPr id="24" name="23 Metin kutusu"/>
          <p:cNvSpPr txBox="1"/>
          <p:nvPr/>
        </p:nvSpPr>
        <p:spPr>
          <a:xfrm>
            <a:off x="8028384" y="2276872"/>
            <a:ext cx="288032" cy="2708434"/>
          </a:xfrm>
          <a:prstGeom prst="rect">
            <a:avLst/>
          </a:prstGeom>
          <a:noFill/>
        </p:spPr>
        <p:txBody>
          <a:bodyPr wrap="square" rtlCol="0">
            <a:spAutoFit/>
          </a:bodyPr>
          <a:lstStyle/>
          <a:p>
            <a:pPr algn="ctr"/>
            <a:r>
              <a:rPr lang="tr-TR" sz="1700" dirty="0" smtClean="0"/>
              <a:t>POTAMOL</a:t>
            </a:r>
          </a:p>
          <a:p>
            <a:pPr algn="ctr"/>
            <a:endParaRPr lang="tr-TR" sz="1700" dirty="0" smtClean="0"/>
          </a:p>
          <a:p>
            <a:pPr algn="ctr"/>
            <a:r>
              <a:rPr lang="tr-TR" sz="1700" dirty="0" smtClean="0"/>
              <a:t>Jİ</a:t>
            </a:r>
          </a:p>
        </p:txBody>
      </p:sp>
      <p:sp>
        <p:nvSpPr>
          <p:cNvPr id="25" name="24 Metin kutusu"/>
          <p:cNvSpPr txBox="1"/>
          <p:nvPr/>
        </p:nvSpPr>
        <p:spPr>
          <a:xfrm>
            <a:off x="8460432" y="1772816"/>
            <a:ext cx="288032" cy="2446824"/>
          </a:xfrm>
          <a:prstGeom prst="rect">
            <a:avLst/>
          </a:prstGeom>
          <a:noFill/>
        </p:spPr>
        <p:txBody>
          <a:bodyPr wrap="square" rtlCol="0">
            <a:spAutoFit/>
          </a:bodyPr>
          <a:lstStyle/>
          <a:p>
            <a:pPr algn="ctr"/>
            <a:r>
              <a:rPr lang="tr-TR" sz="1700" dirty="0" smtClean="0"/>
              <a:t>PETROGRAF</a:t>
            </a:r>
          </a:p>
        </p:txBody>
      </p:sp>
      <p:sp>
        <p:nvSpPr>
          <p:cNvPr id="26" name="25 Metin kutusu"/>
          <p:cNvSpPr txBox="1"/>
          <p:nvPr/>
        </p:nvSpPr>
        <p:spPr>
          <a:xfrm>
            <a:off x="4572000" y="4077072"/>
            <a:ext cx="1296144" cy="369332"/>
          </a:xfrm>
          <a:prstGeom prst="rect">
            <a:avLst/>
          </a:prstGeom>
          <a:noFill/>
        </p:spPr>
        <p:txBody>
          <a:bodyPr vert="horz" wrap="square" rtlCol="0">
            <a:spAutoFit/>
          </a:bodyPr>
          <a:lstStyle/>
          <a:p>
            <a:r>
              <a:rPr lang="tr-TR" dirty="0" smtClean="0"/>
              <a:t>T  A  R   İ  H</a:t>
            </a:r>
            <a:endParaRPr lang="tr-TR" dirty="0"/>
          </a:p>
        </p:txBody>
      </p:sp>
      <p:sp>
        <p:nvSpPr>
          <p:cNvPr id="27" name="26 Metin kutusu"/>
          <p:cNvSpPr txBox="1"/>
          <p:nvPr/>
        </p:nvSpPr>
        <p:spPr>
          <a:xfrm>
            <a:off x="1403648" y="1052736"/>
            <a:ext cx="2736304" cy="461665"/>
          </a:xfrm>
          <a:prstGeom prst="rect">
            <a:avLst/>
          </a:prstGeom>
          <a:noFill/>
        </p:spPr>
        <p:txBody>
          <a:bodyPr wrap="square" rtlCol="0">
            <a:spAutoFit/>
          </a:bodyPr>
          <a:lstStyle/>
          <a:p>
            <a:r>
              <a:rPr lang="tr-TR" sz="2400" dirty="0" smtClean="0">
                <a:solidFill>
                  <a:srgbClr val="FF0000"/>
                </a:solidFill>
                <a:latin typeface="Monotype Corsiva" pitchFamily="66" charset="0"/>
              </a:rPr>
              <a:t>       </a:t>
            </a:r>
            <a:r>
              <a:rPr lang="tr-TR" sz="1400" dirty="0" smtClean="0">
                <a:solidFill>
                  <a:srgbClr val="FF0000"/>
                </a:solidFill>
                <a:latin typeface="Monotype Corsiva" pitchFamily="66" charset="0"/>
              </a:rPr>
              <a:t>Soldan sağa çözmeye başlayınız.</a:t>
            </a:r>
            <a:endParaRPr lang="tr-TR" sz="1400" dirty="0">
              <a:solidFill>
                <a:srgbClr val="FF0000"/>
              </a:solidFill>
              <a:latin typeface="Monotype Corsiva"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heckerboard(across)">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2"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1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checkerboard(across)">
                                      <p:cBhvr>
                                        <p:cTn id="62" dur="10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checkerboard(across)">
                                      <p:cBhvr>
                                        <p:cTn id="72" dur="10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heckerboard(across)">
                                      <p:cBhvr>
                                        <p:cTn id="77" dur="10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checkerboard(across)">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checkerboard(across)">
                                      <p:cBhvr>
                                        <p:cTn id="87" dur="10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checkerboard(across)">
                                      <p:cBhvr>
                                        <p:cTn id="92" dur="10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checkerboard(across)">
                                      <p:cBhvr>
                                        <p:cTn id="97" dur="10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checkerboard(across)">
                                      <p:cBhvr>
                                        <p:cTn id="10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2"/>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179512" y="0"/>
            <a:ext cx="8784976" cy="6669360"/>
          </a:xfrm>
          <a:prstGeom prst="rect">
            <a:avLst/>
          </a:prstGeom>
          <a:noFill/>
          <a:ln w="9525">
            <a:noFill/>
            <a:miter lim="800000"/>
            <a:headEnd/>
            <a:tailEnd/>
          </a:ln>
        </p:spPr>
      </p:pic>
      <p:sp>
        <p:nvSpPr>
          <p:cNvPr id="13" name="12 Metin kutusu"/>
          <p:cNvSpPr txBox="1"/>
          <p:nvPr/>
        </p:nvSpPr>
        <p:spPr>
          <a:xfrm>
            <a:off x="179512" y="188640"/>
            <a:ext cx="2664296" cy="1200329"/>
          </a:xfrm>
          <a:prstGeom prst="rect">
            <a:avLst/>
          </a:prstGeom>
          <a:noFill/>
        </p:spPr>
        <p:txBody>
          <a:bodyPr wrap="square" rtlCol="0">
            <a:spAutoFit/>
          </a:bodyPr>
          <a:lstStyle/>
          <a:p>
            <a:pPr algn="ctr"/>
            <a:r>
              <a:rPr lang="tr-TR" sz="2400" dirty="0" smtClean="0">
                <a:solidFill>
                  <a:srgbClr val="FF0000"/>
                </a:solidFill>
                <a:latin typeface="Monotype Corsiva" pitchFamily="66" charset="0"/>
              </a:rPr>
              <a:t> </a:t>
            </a:r>
            <a:r>
              <a:rPr lang="tr-TR" sz="2400" dirty="0" smtClean="0">
                <a:solidFill>
                  <a:srgbClr val="FF0000"/>
                </a:solidFill>
                <a:latin typeface="Bahnschrift SemiLight" pitchFamily="34" charset="0"/>
              </a:rPr>
              <a:t>Coğrafya 9 </a:t>
            </a:r>
            <a:endParaRPr lang="tr-TR" sz="2400" dirty="0" smtClean="0">
              <a:solidFill>
                <a:srgbClr val="FF0000"/>
              </a:solidFill>
              <a:latin typeface="Bahnschrift SemiLight" pitchFamily="34" charset="0"/>
            </a:endParaRPr>
          </a:p>
          <a:p>
            <a:pPr algn="ctr"/>
            <a:r>
              <a:rPr lang="tr-TR" sz="2400" dirty="0" smtClean="0">
                <a:solidFill>
                  <a:srgbClr val="FF0000"/>
                </a:solidFill>
                <a:latin typeface="Bahnschrift SemiLight" pitchFamily="34" charset="0"/>
              </a:rPr>
              <a:t>MEB </a:t>
            </a:r>
            <a:r>
              <a:rPr lang="tr-TR" sz="2400" dirty="0" smtClean="0">
                <a:solidFill>
                  <a:srgbClr val="FF0000"/>
                </a:solidFill>
                <a:latin typeface="Bahnschrift SemiLight" pitchFamily="34" charset="0"/>
              </a:rPr>
              <a:t>Ders Kitabı </a:t>
            </a:r>
            <a:endParaRPr lang="tr-TR" sz="2400" dirty="0" smtClean="0">
              <a:solidFill>
                <a:srgbClr val="FF0000"/>
              </a:solidFill>
              <a:latin typeface="Bahnschrift SemiLight" pitchFamily="34" charset="0"/>
            </a:endParaRPr>
          </a:p>
          <a:p>
            <a:pPr algn="ctr"/>
            <a:r>
              <a:rPr lang="tr-TR" sz="2400" dirty="0" smtClean="0">
                <a:solidFill>
                  <a:srgbClr val="FF0000"/>
                </a:solidFill>
                <a:latin typeface="Bahnschrift SemiLight" pitchFamily="34" charset="0"/>
              </a:rPr>
              <a:t>Sayfa 26</a:t>
            </a:r>
            <a:endParaRPr lang="tr-TR" sz="2400" dirty="0">
              <a:solidFill>
                <a:srgbClr val="FF0000"/>
              </a:solidFill>
              <a:latin typeface="Bahnschrift SemiLight" pitchFamily="34" charset="0"/>
            </a:endParaRPr>
          </a:p>
        </p:txBody>
      </p:sp>
      <p:sp>
        <p:nvSpPr>
          <p:cNvPr id="15" name="14 Metin kutusu"/>
          <p:cNvSpPr txBox="1"/>
          <p:nvPr/>
        </p:nvSpPr>
        <p:spPr>
          <a:xfrm>
            <a:off x="827584" y="2132856"/>
            <a:ext cx="1368152" cy="338554"/>
          </a:xfrm>
          <a:prstGeom prst="rect">
            <a:avLst/>
          </a:prstGeom>
          <a:noFill/>
        </p:spPr>
        <p:txBody>
          <a:bodyPr wrap="square" rtlCol="0">
            <a:spAutoFit/>
          </a:bodyPr>
          <a:lstStyle/>
          <a:p>
            <a:pPr algn="ctr"/>
            <a:r>
              <a:rPr lang="tr-TR" sz="1600" dirty="0" smtClean="0">
                <a:solidFill>
                  <a:srgbClr val="FF0000"/>
                </a:solidFill>
                <a:latin typeface="Bahnschrift Light" pitchFamily="34" charset="0"/>
              </a:rPr>
              <a:t>Demografi</a:t>
            </a:r>
            <a:endParaRPr lang="tr-TR" sz="1600" dirty="0">
              <a:solidFill>
                <a:srgbClr val="FF0000"/>
              </a:solidFill>
              <a:latin typeface="Bahnschrift Light" pitchFamily="34" charset="0"/>
            </a:endParaRPr>
          </a:p>
        </p:txBody>
      </p:sp>
      <p:sp>
        <p:nvSpPr>
          <p:cNvPr id="16" name="15 Metin kutusu"/>
          <p:cNvSpPr txBox="1"/>
          <p:nvPr/>
        </p:nvSpPr>
        <p:spPr>
          <a:xfrm>
            <a:off x="2483768" y="2996952"/>
            <a:ext cx="4248472" cy="523220"/>
          </a:xfrm>
          <a:prstGeom prst="rect">
            <a:avLst/>
          </a:prstGeom>
          <a:noFill/>
        </p:spPr>
        <p:txBody>
          <a:bodyPr wrap="square" rtlCol="0">
            <a:spAutoFit/>
          </a:bodyPr>
          <a:lstStyle/>
          <a:p>
            <a:r>
              <a:rPr lang="tr-TR" sz="1400" dirty="0" smtClean="0">
                <a:solidFill>
                  <a:srgbClr val="FF0000"/>
                </a:solidFill>
                <a:latin typeface="Bahnschrift Light" pitchFamily="34" charset="0"/>
              </a:rPr>
              <a:t>Su kaynaklarının dağılışını,hidrosferde meydana gelen doğa </a:t>
            </a:r>
            <a:r>
              <a:rPr lang="tr-TR" sz="1400" dirty="0" smtClean="0">
                <a:solidFill>
                  <a:srgbClr val="FF0000"/>
                </a:solidFill>
                <a:latin typeface="Bahnschrift Light" pitchFamily="34" charset="0"/>
              </a:rPr>
              <a:t>olaylarını  inceler</a:t>
            </a:r>
            <a:endParaRPr lang="tr-TR" sz="1400" dirty="0">
              <a:solidFill>
                <a:srgbClr val="FF0000"/>
              </a:solidFill>
              <a:latin typeface="Bahnschrift Light" pitchFamily="34" charset="0"/>
            </a:endParaRPr>
          </a:p>
        </p:txBody>
      </p:sp>
      <p:sp>
        <p:nvSpPr>
          <p:cNvPr id="17" name="16 Metin kutusu"/>
          <p:cNvSpPr txBox="1"/>
          <p:nvPr/>
        </p:nvSpPr>
        <p:spPr>
          <a:xfrm>
            <a:off x="2483768" y="3573016"/>
            <a:ext cx="4248472" cy="738664"/>
          </a:xfrm>
          <a:prstGeom prst="rect">
            <a:avLst/>
          </a:prstGeom>
          <a:noFill/>
        </p:spPr>
        <p:txBody>
          <a:bodyPr wrap="square" rtlCol="0">
            <a:spAutoFit/>
          </a:bodyPr>
          <a:lstStyle/>
          <a:p>
            <a:r>
              <a:rPr lang="tr-TR" sz="1400" dirty="0" smtClean="0">
                <a:solidFill>
                  <a:srgbClr val="FF0000"/>
                </a:solidFill>
                <a:latin typeface="Bahnschrift Light" pitchFamily="34" charset="0"/>
              </a:rPr>
              <a:t>Ülkelerin jeopolitik konum özelliklerini ve jeopolitik konumun dış siyasetteki etkilerini inceler.</a:t>
            </a:r>
            <a:endParaRPr lang="tr-TR" sz="1400" dirty="0">
              <a:solidFill>
                <a:srgbClr val="FF0000"/>
              </a:solidFill>
              <a:latin typeface="Bahnschrift Light" pitchFamily="34" charset="0"/>
            </a:endParaRPr>
          </a:p>
        </p:txBody>
      </p:sp>
      <p:sp>
        <p:nvSpPr>
          <p:cNvPr id="18" name="17 Metin kutusu"/>
          <p:cNvSpPr txBox="1"/>
          <p:nvPr/>
        </p:nvSpPr>
        <p:spPr>
          <a:xfrm>
            <a:off x="6876256" y="4365104"/>
            <a:ext cx="1728192" cy="738664"/>
          </a:xfrm>
          <a:prstGeom prst="rect">
            <a:avLst/>
          </a:prstGeom>
          <a:noFill/>
        </p:spPr>
        <p:txBody>
          <a:bodyPr wrap="square" rtlCol="0">
            <a:spAutoFit/>
          </a:bodyPr>
          <a:lstStyle/>
          <a:p>
            <a:r>
              <a:rPr lang="tr-TR" sz="1400" dirty="0" smtClean="0">
                <a:solidFill>
                  <a:srgbClr val="FF0000"/>
                </a:solidFill>
                <a:latin typeface="Bahnschrift Light" pitchFamily="34" charset="0"/>
              </a:rPr>
              <a:t>Jeoloji,Jeofizik,</a:t>
            </a:r>
          </a:p>
          <a:p>
            <a:r>
              <a:rPr lang="tr-TR" sz="1400" dirty="0" smtClean="0">
                <a:solidFill>
                  <a:srgbClr val="FF0000"/>
                </a:solidFill>
                <a:latin typeface="Bahnschrift Light" pitchFamily="34" charset="0"/>
              </a:rPr>
              <a:t>Pedoloji,Petrografi</a:t>
            </a:r>
          </a:p>
          <a:p>
            <a:r>
              <a:rPr lang="tr-TR" sz="1400" dirty="0" smtClean="0">
                <a:solidFill>
                  <a:srgbClr val="FF0000"/>
                </a:solidFill>
                <a:latin typeface="Bahnschrift Light" pitchFamily="34" charset="0"/>
              </a:rPr>
              <a:t>Kimya,Fizik vb</a:t>
            </a:r>
            <a:endParaRPr lang="tr-TR" sz="1400" dirty="0">
              <a:solidFill>
                <a:srgbClr val="FF0000"/>
              </a:solidFill>
              <a:latin typeface="Bahnschrift Light" pitchFamily="34" charset="0"/>
            </a:endParaRPr>
          </a:p>
        </p:txBody>
      </p:sp>
      <p:sp>
        <p:nvSpPr>
          <p:cNvPr id="19" name="18 Metin kutusu"/>
          <p:cNvSpPr txBox="1"/>
          <p:nvPr/>
        </p:nvSpPr>
        <p:spPr>
          <a:xfrm>
            <a:off x="827584" y="5301208"/>
            <a:ext cx="1368152" cy="523220"/>
          </a:xfrm>
          <a:prstGeom prst="rect">
            <a:avLst/>
          </a:prstGeom>
          <a:noFill/>
        </p:spPr>
        <p:txBody>
          <a:bodyPr wrap="square" rtlCol="0">
            <a:spAutoFit/>
          </a:bodyPr>
          <a:lstStyle/>
          <a:p>
            <a:pPr algn="ctr"/>
            <a:r>
              <a:rPr lang="tr-TR" sz="1400" dirty="0" smtClean="0">
                <a:solidFill>
                  <a:srgbClr val="FF0000"/>
                </a:solidFill>
                <a:latin typeface="Bahnschrift Light" pitchFamily="34" charset="0"/>
              </a:rPr>
              <a:t>Yerleşme</a:t>
            </a:r>
          </a:p>
          <a:p>
            <a:pPr algn="ctr"/>
            <a:r>
              <a:rPr lang="tr-TR" sz="1400" dirty="0" smtClean="0">
                <a:solidFill>
                  <a:srgbClr val="FF0000"/>
                </a:solidFill>
                <a:latin typeface="Bahnschrift Light" pitchFamily="34" charset="0"/>
              </a:rPr>
              <a:t>Coğrafyası</a:t>
            </a:r>
            <a:endParaRPr lang="tr-TR" sz="1400" dirty="0">
              <a:solidFill>
                <a:srgbClr val="FF0000"/>
              </a:solidFill>
              <a:latin typeface="Bahnschrift Light" pitchFamily="34" charset="0"/>
            </a:endParaRPr>
          </a:p>
        </p:txBody>
      </p:sp>
      <p:sp>
        <p:nvSpPr>
          <p:cNvPr id="21" name="20 Metin kutusu"/>
          <p:cNvSpPr txBox="1"/>
          <p:nvPr/>
        </p:nvSpPr>
        <p:spPr>
          <a:xfrm>
            <a:off x="2411760" y="6093296"/>
            <a:ext cx="4248472" cy="523220"/>
          </a:xfrm>
          <a:prstGeom prst="rect">
            <a:avLst/>
          </a:prstGeom>
          <a:noFill/>
        </p:spPr>
        <p:txBody>
          <a:bodyPr wrap="square" rtlCol="0">
            <a:spAutoFit/>
          </a:bodyPr>
          <a:lstStyle/>
          <a:p>
            <a:r>
              <a:rPr lang="tr-TR" sz="1400" dirty="0" smtClean="0">
                <a:solidFill>
                  <a:srgbClr val="FF0000"/>
                </a:solidFill>
                <a:latin typeface="Bahnschrift Light" pitchFamily="34" charset="0"/>
              </a:rPr>
              <a:t>Bitki ve hayvan türlerinin dağılımını ve bu dağılımın nedenlerini inceler</a:t>
            </a:r>
            <a:endParaRPr lang="tr-TR" sz="1400" dirty="0">
              <a:solidFill>
                <a:srgbClr val="FF0000"/>
              </a:solidFill>
              <a:latin typeface="Bahnschrift 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COĞRAFYA BİLİMİNİN</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 GELİŞİMİ NASILDIR?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171400"/>
            <a:ext cx="8352928" cy="6336704"/>
          </a:xfrm>
        </p:spPr>
        <p:txBody>
          <a:bodyPr>
            <a:noAutofit/>
          </a:bodyPr>
          <a:lstStyle/>
          <a:p>
            <a:pPr>
              <a:lnSpc>
                <a:spcPct val="150000"/>
              </a:lnSpc>
            </a:pPr>
            <a:r>
              <a:rPr lang="tr-TR" sz="3200" b="1" dirty="0" smtClean="0"/>
              <a:t/>
            </a:r>
            <a:br>
              <a:rPr lang="tr-TR" sz="3200" b="1" dirty="0" smtClean="0"/>
            </a:br>
            <a:r>
              <a:rPr lang="tr-TR" sz="3200" dirty="0" smtClean="0"/>
              <a:t> </a:t>
            </a:r>
            <a:br>
              <a:rPr lang="tr-TR" sz="3200" dirty="0" smtClean="0"/>
            </a:br>
            <a:r>
              <a:rPr lang="tr-TR" sz="3200" dirty="0" smtClean="0"/>
              <a:t/>
            </a:r>
            <a:br>
              <a:rPr lang="tr-TR" sz="3200" dirty="0" smtClean="0"/>
            </a:br>
            <a:r>
              <a:rPr lang="tr-TR" sz="3200" dirty="0" smtClean="0"/>
              <a:t/>
            </a:r>
            <a:br>
              <a:rPr lang="tr-TR" sz="3200" dirty="0" smtClean="0"/>
            </a:br>
            <a:r>
              <a:rPr lang="tr-TR" sz="3200" dirty="0" smtClean="0"/>
              <a:t/>
            </a:r>
            <a:br>
              <a:rPr lang="tr-TR" sz="3200" dirty="0" smtClean="0"/>
            </a:br>
            <a:r>
              <a:rPr lang="tr-TR" sz="3000" dirty="0" smtClean="0">
                <a:solidFill>
                  <a:schemeClr val="bg1"/>
                </a:solidFill>
                <a:latin typeface="Bahnschrift Light" pitchFamily="34" charset="0"/>
              </a:rPr>
              <a:t>Coğrafya dersi insanoğlunun doğaya ayak bastığı andan itibaren yaşadığı ortamı (evini) tanıması,merak etmesi ile başlamıştır. Coğrafya bilimi soru sorma,merak etme ve problem çözme üzerine kurulmuş bir bilimdir. Coğrafyanın tarihi, insanoğlunun dünyayı ve doğayı anlama çabasının da tarihidir. </a:t>
            </a:r>
            <a:r>
              <a:rPr lang="tr-TR" sz="3200" dirty="0" smtClean="0">
                <a:solidFill>
                  <a:schemeClr val="bg1"/>
                </a:solidFill>
              </a:rPr>
              <a:t/>
            </a:r>
            <a:br>
              <a:rPr lang="tr-TR" sz="3200" dirty="0" smtClean="0">
                <a:solidFill>
                  <a:schemeClr val="bg1"/>
                </a:solidFill>
              </a:rPr>
            </a:br>
            <a:r>
              <a:rPr lang="tr-TR" sz="3200" dirty="0" smtClean="0"/>
              <a:t> </a:t>
            </a:r>
            <a:br>
              <a:rPr lang="tr-TR" sz="3200" dirty="0" smtClean="0"/>
            </a:br>
            <a:r>
              <a:rPr lang="tr-TR" sz="3200" dirty="0" smtClean="0">
                <a:solidFill>
                  <a:schemeClr val="bg1"/>
                </a:solidFill>
              </a:rPr>
              <a:t>.</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539552"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54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2555776" y="1196752"/>
            <a:ext cx="5976664" cy="4392488"/>
          </a:xfrm>
        </p:spPr>
        <p:txBody>
          <a:bodyPr>
            <a:noAutofit/>
          </a:bodyPr>
          <a:lstStyle/>
          <a:p>
            <a:pPr>
              <a:lnSpc>
                <a:spcPct val="150000"/>
              </a:lnSpc>
            </a:pPr>
            <a:r>
              <a:rPr lang="tr-TR" sz="3200" b="1" dirty="0" smtClean="0"/>
              <a:t/>
            </a:r>
            <a:br>
              <a:rPr lang="tr-TR" sz="3200" b="1" dirty="0" smtClean="0"/>
            </a:br>
            <a:r>
              <a:rPr lang="tr-TR" sz="3200" dirty="0" smtClean="0"/>
              <a:t> </a:t>
            </a:r>
            <a:br>
              <a:rPr lang="tr-TR" sz="3200" dirty="0" smtClean="0"/>
            </a:br>
            <a:r>
              <a:rPr lang="tr-TR" sz="3200" dirty="0" smtClean="0"/>
              <a:t/>
            </a:r>
            <a:br>
              <a:rPr lang="tr-TR" sz="3200" dirty="0" smtClean="0"/>
            </a:br>
            <a:r>
              <a:rPr lang="tr-TR" sz="3200" dirty="0" smtClean="0"/>
              <a:t/>
            </a:r>
            <a:br>
              <a:rPr lang="tr-TR" sz="3200" dirty="0" smtClean="0"/>
            </a:br>
            <a:r>
              <a:rPr lang="tr-TR" sz="3200" dirty="0" smtClean="0"/>
              <a:t/>
            </a:r>
            <a:br>
              <a:rPr lang="tr-TR" sz="3200" dirty="0" smtClean="0"/>
            </a:br>
            <a:r>
              <a:rPr lang="tr-TR" sz="3200" dirty="0" smtClean="0"/>
              <a:t/>
            </a:r>
            <a:br>
              <a:rPr lang="tr-TR" sz="3200" dirty="0" smtClean="0"/>
            </a:br>
            <a:r>
              <a:rPr lang="tr-TR" sz="3200" dirty="0" smtClean="0">
                <a:solidFill>
                  <a:schemeClr val="bg1"/>
                </a:solidFill>
                <a:latin typeface="Bahnschrift Light" pitchFamily="34" charset="0"/>
              </a:rPr>
              <a:t>Coğrafya dersinin başlangıcı çok eskilere dayansa da bu işin adını koymak </a:t>
            </a:r>
            <a:r>
              <a:rPr lang="tr-TR" sz="3200" dirty="0" smtClean="0">
                <a:solidFill>
                  <a:schemeClr val="accent3"/>
                </a:solidFill>
                <a:latin typeface="Bahnschrift Light" pitchFamily="34" charset="0"/>
              </a:rPr>
              <a:t>Eratosthenes</a:t>
            </a:r>
            <a:r>
              <a:rPr lang="tr-TR" sz="3200" dirty="0" smtClean="0">
                <a:solidFill>
                  <a:schemeClr val="bg1"/>
                </a:solidFill>
                <a:latin typeface="Bahnschrift Light" pitchFamily="34" charset="0"/>
              </a:rPr>
              <a:t>’e nasip olmuştur.M.Ö. 3.yüzyılda Eratosthenes İlk kez coğrafya ismini  </a:t>
            </a:r>
            <a:r>
              <a:rPr lang="tr-TR" sz="3200" dirty="0" smtClean="0">
                <a:solidFill>
                  <a:schemeClr val="accent3"/>
                </a:solidFill>
                <a:latin typeface="Bahnschrift Light" pitchFamily="34" charset="0"/>
              </a:rPr>
              <a:t>“geographica” </a:t>
            </a:r>
            <a:r>
              <a:rPr lang="tr-TR" sz="3200" dirty="0" smtClean="0">
                <a:solidFill>
                  <a:schemeClr val="bg1"/>
                </a:solidFill>
                <a:latin typeface="Bahnschrift Light" pitchFamily="34" charset="0"/>
              </a:rPr>
              <a:t>şeklinde kullanmıştır.</a:t>
            </a:r>
            <a:br>
              <a:rPr lang="tr-TR" sz="3200" dirty="0" smtClean="0">
                <a:solidFill>
                  <a:schemeClr val="bg1"/>
                </a:solidFill>
                <a:latin typeface="Bahnschrift Light" pitchFamily="34" charset="0"/>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br>
              <a:rPr lang="tr-TR" sz="3200" dirty="0" smtClean="0">
                <a:solidFill>
                  <a:schemeClr val="bg1"/>
                </a:solidFill>
              </a:rPr>
            </a:br>
            <a:r>
              <a:rPr lang="tr-TR" sz="3200" dirty="0" smtClean="0">
                <a:solidFill>
                  <a:schemeClr val="bg1"/>
                </a:solidFill>
              </a:rPr>
              <a:t>.</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539552"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54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400386" name="Picture 2" descr="C:\Users\PC\Desktop\CS-2019\1-)ŞEKİL-GRAFİK\Eratosthenes.gif"/>
          <p:cNvPicPr>
            <a:picLocks noChangeAspect="1" noChangeArrowheads="1"/>
          </p:cNvPicPr>
          <p:nvPr/>
        </p:nvPicPr>
        <p:blipFill>
          <a:blip r:embed="rId3" cstate="print"/>
          <a:srcRect/>
          <a:stretch>
            <a:fillRect/>
          </a:stretch>
        </p:blipFill>
        <p:spPr bwMode="auto">
          <a:xfrm>
            <a:off x="611560" y="692696"/>
            <a:ext cx="2448272" cy="563564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395536"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İLK ÇAĞDA COĞRAFYA</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sp>
        <p:nvSpPr>
          <p:cNvPr id="5" name="1 Başlık"/>
          <p:cNvSpPr txBox="1">
            <a:spLocks/>
          </p:cNvSpPr>
          <p:nvPr/>
        </p:nvSpPr>
        <p:spPr>
          <a:xfrm>
            <a:off x="539552" y="1484784"/>
            <a:ext cx="8208912" cy="381642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Basit gözlemler</a:t>
            </a:r>
            <a:r>
              <a:rPr kumimoji="0" lang="tr-TR" sz="3200" b="0" i="0" u="none" strike="noStrike" kern="1200" cap="none" spc="0" normalizeH="0" noProof="0" dirty="0" smtClean="0">
                <a:ln>
                  <a:noFill/>
                </a:ln>
                <a:solidFill>
                  <a:schemeClr val="bg1"/>
                </a:solidFill>
                <a:effectLst/>
                <a:uLnTx/>
                <a:uFillTx/>
                <a:latin typeface="+mj-lt"/>
                <a:ea typeface="+mj-ea"/>
                <a:cs typeface="+mj-cs"/>
              </a:rPr>
              <a:t> , gözlemlerden edinilen bilg</a:t>
            </a:r>
            <a:r>
              <a:rPr lang="tr-TR" sz="3200" dirty="0" smtClean="0">
                <a:solidFill>
                  <a:schemeClr val="bg1"/>
                </a:solidFill>
                <a:latin typeface="+mj-lt"/>
                <a:ea typeface="+mj-ea"/>
                <a:cs typeface="+mj-cs"/>
              </a:rPr>
              <a:t>iler</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bg1"/>
                </a:solidFill>
                <a:effectLst/>
                <a:uLnTx/>
                <a:uFillTx/>
                <a:latin typeface="+mj-lt"/>
                <a:ea typeface="+mj-ea"/>
                <a:cs typeface="+mj-cs"/>
              </a:rPr>
              <a:t>#</a:t>
            </a:r>
            <a:r>
              <a:rPr kumimoji="0" lang="tr-TR" sz="3200" b="0" i="0" u="none" strike="noStrike" kern="1200" cap="none" spc="0" normalizeH="0" noProof="0" dirty="0" smtClean="0">
                <a:ln>
                  <a:noFill/>
                </a:ln>
                <a:solidFill>
                  <a:schemeClr val="bg1"/>
                </a:solidFill>
                <a:effectLst/>
                <a:uLnTx/>
                <a:uFillTx/>
                <a:latin typeface="+mj-lt"/>
                <a:ea typeface="+mj-ea"/>
                <a:cs typeface="+mj-cs"/>
              </a:rPr>
              <a:t> İlk harita çizimleri,</a:t>
            </a:r>
          </a:p>
          <a:p>
            <a:pPr marL="0" marR="0" lvl="0" indent="0" defTabSz="914400" rtl="0" eaLnBrk="1" fontAlgn="auto" latinLnBrk="0" hangingPunct="1">
              <a:lnSpc>
                <a:spcPct val="150000"/>
              </a:lnSpc>
              <a:spcBef>
                <a:spcPct val="0"/>
              </a:spcBef>
              <a:spcAft>
                <a:spcPts val="0"/>
              </a:spcAft>
              <a:buClrTx/>
              <a:buSzTx/>
              <a:buFontTx/>
              <a:buNone/>
              <a:tabLst/>
              <a:defRPr/>
            </a:pPr>
            <a:r>
              <a:rPr lang="tr-TR" sz="3200" noProof="0" dirty="0" smtClean="0">
                <a:solidFill>
                  <a:schemeClr val="bg1"/>
                </a:solidFill>
                <a:latin typeface="+mj-lt"/>
                <a:ea typeface="+mj-ea"/>
                <a:cs typeface="+mj-cs"/>
              </a:rPr>
              <a:t># Yeryüzünün tasviri,ölçüm çalışmaları mevcut.</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0" i="0" u="none" strike="noStrike" kern="1200" cap="none" spc="0" normalizeH="0" dirty="0" smtClean="0">
                <a:ln>
                  <a:noFill/>
                </a:ln>
                <a:solidFill>
                  <a:schemeClr val="bg1"/>
                </a:solidFill>
                <a:effectLst/>
                <a:uLnTx/>
                <a:uFillTx/>
                <a:latin typeface="+mj-lt"/>
                <a:ea typeface="+mj-ea"/>
                <a:cs typeface="+mj-cs"/>
              </a:rPr>
              <a:t>Platon,Aristo,Herodot,Tales,Pisagor,</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0" i="0" u="none" strike="noStrike" kern="1200" cap="none" spc="0" normalizeH="0" dirty="0" smtClean="0">
                <a:ln>
                  <a:noFill/>
                </a:ln>
                <a:solidFill>
                  <a:schemeClr val="bg1"/>
                </a:solidFill>
                <a:effectLst/>
                <a:uLnTx/>
                <a:uFillTx/>
                <a:latin typeface="+mj-lt"/>
                <a:ea typeface="+mj-ea"/>
                <a:cs typeface="+mj-cs"/>
              </a:rPr>
              <a:t>Strabon,Batlamyus,Eratosthenes </a:t>
            </a:r>
            <a:endParaRPr kumimoji="0" lang="tr-TR" sz="3200" b="0" i="0" u="none" strike="noStrike" kern="1200" cap="none" spc="0" normalizeH="0" noProof="0" dirty="0" smtClean="0">
              <a:ln>
                <a:noFill/>
              </a:ln>
              <a:solidFill>
                <a:schemeClr val="bg1"/>
              </a:solidFill>
              <a:effectLst/>
              <a:uLnTx/>
              <a:uFillTx/>
              <a:latin typeface="+mj-lt"/>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endParaRPr kumimoji="0" lang="tr-TR"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3" name="Picture 3" descr="C:\Users\PC\Desktop\CS-2019\1-)ŞEKİL-GRAFİK\erato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https://www.antiktarih.com/wp-content/uploads/2019/06/19656038701_a64f48fbef_k-mi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https://i.pinimg.com/originals/5e/44/05/5e44056eb745d77ab37529fd734aa32a.jpg"/>
          <p:cNvPicPr>
            <a:picLocks noChangeAspect="1" noChangeArrowheads="1"/>
          </p:cNvPicPr>
          <p:nvPr/>
        </p:nvPicPr>
        <p:blipFill>
          <a:blip r:embed="rId3" cstate="print"/>
          <a:srcRect/>
          <a:stretch>
            <a:fillRect/>
          </a:stretch>
        </p:blipFill>
        <p:spPr bwMode="auto">
          <a:xfrm>
            <a:off x="179512" y="1340768"/>
            <a:ext cx="8784976" cy="5379716"/>
          </a:xfrm>
          <a:prstGeom prst="rect">
            <a:avLst/>
          </a:prstGeom>
          <a:noFill/>
        </p:spPr>
      </p:pic>
      <p:sp>
        <p:nvSpPr>
          <p:cNvPr id="5" name="4 Dikdörtgen"/>
          <p:cNvSpPr/>
          <p:nvPr/>
        </p:nvSpPr>
        <p:spPr>
          <a:xfrm>
            <a:off x="179512" y="0"/>
            <a:ext cx="8784976" cy="1282531"/>
          </a:xfrm>
          <a:prstGeom prst="rect">
            <a:avLst/>
          </a:prstGeom>
        </p:spPr>
        <p:txBody>
          <a:bodyPr wrap="square">
            <a:spAutoFit/>
          </a:bodyPr>
          <a:lstStyle/>
          <a:p>
            <a:pPr algn="just">
              <a:lnSpc>
                <a:spcPct val="150000"/>
              </a:lnSpc>
            </a:pPr>
            <a:r>
              <a:rPr lang="tr-TR" dirty="0" smtClean="0">
                <a:latin typeface="Bahnschrift Light" pitchFamily="34" charset="0"/>
              </a:rPr>
              <a:t>Strabon, </a:t>
            </a:r>
            <a:r>
              <a:rPr lang="tr-TR" dirty="0" smtClean="0">
                <a:solidFill>
                  <a:srgbClr val="FF0000"/>
                </a:solidFill>
                <a:latin typeface="Bahnschrift Light" pitchFamily="34" charset="0"/>
              </a:rPr>
              <a:t>Geographika</a:t>
            </a:r>
            <a:r>
              <a:rPr lang="tr-TR" dirty="0" smtClean="0">
                <a:latin typeface="Bahnschrift Light" pitchFamily="34" charset="0"/>
              </a:rPr>
              <a:t> (Antik Anadolu Coğrafyası) adı verilen 17 ciltlik bir çalışma kaleme almıştır. Büyük oranda bilinen dünyanın ansiklopedik bir tasviri olan bu çalışmada kültürel gelişimde doğa koşullarının önemini açıklamaya çalışmıştır.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descr="https://www.peramezat.com/peramezat/dosyalar/yeniurun/1308/421.JPG?m=1536402413"/>
          <p:cNvPicPr>
            <a:picLocks noChangeAspect="1" noChangeArrowheads="1"/>
          </p:cNvPicPr>
          <p:nvPr/>
        </p:nvPicPr>
        <p:blipFill>
          <a:blip r:embed="rId3" cstate="print"/>
          <a:srcRect t="2222" b="2222"/>
          <a:stretch>
            <a:fillRect/>
          </a:stretch>
        </p:blipFill>
        <p:spPr bwMode="auto">
          <a:xfrm>
            <a:off x="179512" y="188640"/>
            <a:ext cx="4723958" cy="6480720"/>
          </a:xfrm>
          <a:prstGeom prst="rect">
            <a:avLst/>
          </a:prstGeom>
          <a:noFill/>
        </p:spPr>
      </p:pic>
      <p:pic>
        <p:nvPicPr>
          <p:cNvPr id="415746" name="Picture 2" descr="https://upload.wikimedia.org/wikipedia/commons/thumb/0/04/Statue_of_Strabo_in_Amasia.jpg/800px-Statue_of_Strabo_in_Amasia.jpg"/>
          <p:cNvPicPr>
            <a:picLocks noChangeAspect="1" noChangeArrowheads="1"/>
          </p:cNvPicPr>
          <p:nvPr/>
        </p:nvPicPr>
        <p:blipFill>
          <a:blip r:embed="rId4" cstate="print"/>
          <a:srcRect/>
          <a:stretch>
            <a:fillRect/>
          </a:stretch>
        </p:blipFill>
        <p:spPr bwMode="auto">
          <a:xfrm>
            <a:off x="4860032" y="188640"/>
            <a:ext cx="4110707" cy="648072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r>
              <a:rPr lang="tr-TR" dirty="0" smtClean="0">
                <a:solidFill>
                  <a:schemeClr val="bg1"/>
                </a:solidFill>
                <a:latin typeface="Bahnschrift Light" pitchFamily="34" charset="0"/>
              </a:rPr>
              <a:t>Sözcük anlamı “yerin tasvir edilmesi</a:t>
            </a:r>
            <a:r>
              <a:rPr lang="tr-TR" dirty="0" smtClean="0">
                <a:solidFill>
                  <a:schemeClr val="bg1"/>
                </a:solidFill>
                <a:latin typeface="Bahnschrift Light" pitchFamily="34" charset="0"/>
              </a:rPr>
              <a:t>” </a:t>
            </a:r>
            <a:r>
              <a:rPr lang="tr-TR" dirty="0" smtClean="0">
                <a:solidFill>
                  <a:srgbClr val="92D050"/>
                </a:solidFill>
                <a:latin typeface="Bahnschrift Light" pitchFamily="34" charset="0"/>
              </a:rPr>
              <a:t>(</a:t>
            </a:r>
            <a:r>
              <a:rPr lang="tr-TR" dirty="0" err="1" smtClean="0">
                <a:solidFill>
                  <a:srgbClr val="92D050"/>
                </a:solidFill>
                <a:latin typeface="Bahnschrift Light" pitchFamily="34" charset="0"/>
              </a:rPr>
              <a:t>geo</a:t>
            </a:r>
            <a:r>
              <a:rPr lang="tr-TR" dirty="0" smtClean="0">
                <a:solidFill>
                  <a:srgbClr val="92D050"/>
                </a:solidFill>
                <a:latin typeface="Bahnschrift Light" pitchFamily="34" charset="0"/>
              </a:rPr>
              <a:t>+</a:t>
            </a:r>
            <a:r>
              <a:rPr lang="tr-TR" dirty="0" err="1" smtClean="0">
                <a:solidFill>
                  <a:srgbClr val="92D050"/>
                </a:solidFill>
                <a:latin typeface="Bahnschrift Light" pitchFamily="34" charset="0"/>
              </a:rPr>
              <a:t>graphein</a:t>
            </a:r>
            <a:r>
              <a:rPr lang="tr-TR" dirty="0" smtClean="0">
                <a:solidFill>
                  <a:srgbClr val="92D050"/>
                </a:solidFill>
                <a:latin typeface="Bahnschrift Light" pitchFamily="34" charset="0"/>
              </a:rPr>
              <a:t>)</a:t>
            </a:r>
            <a:r>
              <a:rPr lang="tr-TR" dirty="0" smtClean="0">
                <a:solidFill>
                  <a:schemeClr val="accent3"/>
                </a:solidFill>
                <a:latin typeface="Bahnschrift Light" pitchFamily="34" charset="0"/>
              </a:rPr>
              <a:t> </a:t>
            </a:r>
            <a:r>
              <a:rPr lang="tr-TR" dirty="0" smtClean="0">
                <a:solidFill>
                  <a:schemeClr val="bg1"/>
                </a:solidFill>
                <a:latin typeface="Bahnschrift Light" pitchFamily="34" charset="0"/>
              </a:rPr>
              <a:t>olarak </a:t>
            </a:r>
            <a:r>
              <a:rPr lang="tr-TR" dirty="0" smtClean="0">
                <a:solidFill>
                  <a:schemeClr val="bg1"/>
                </a:solidFill>
                <a:latin typeface="Bahnschrift Light" pitchFamily="34" charset="0"/>
              </a:rPr>
              <a:t>belirtilen coğrafya; yeryüzündeki </a:t>
            </a:r>
            <a:r>
              <a:rPr lang="tr-TR" dirty="0" smtClean="0">
                <a:solidFill>
                  <a:schemeClr val="accent3"/>
                </a:solidFill>
                <a:latin typeface="Bahnschrift Light" pitchFamily="34" charset="0"/>
              </a:rPr>
              <a:t>fiziki</a:t>
            </a:r>
            <a:r>
              <a:rPr lang="tr-TR" dirty="0" smtClean="0">
                <a:solidFill>
                  <a:schemeClr val="bg1"/>
                </a:solidFill>
                <a:latin typeface="Bahnschrift Light" pitchFamily="34" charset="0"/>
              </a:rPr>
              <a:t> ve </a:t>
            </a:r>
            <a:r>
              <a:rPr lang="tr-TR" dirty="0" smtClean="0">
                <a:solidFill>
                  <a:schemeClr val="accent3"/>
                </a:solidFill>
                <a:latin typeface="Bahnschrift Light" pitchFamily="34" charset="0"/>
              </a:rPr>
              <a:t>beşerî </a:t>
            </a:r>
            <a:r>
              <a:rPr lang="tr-TR" dirty="0" smtClean="0">
                <a:solidFill>
                  <a:schemeClr val="bg1"/>
                </a:solidFill>
                <a:latin typeface="Bahnschrift Light" pitchFamily="34" charset="0"/>
              </a:rPr>
              <a:t>olayların oluşum sebeplerini, sonuçlarını ve yeryüzüne dağılışını inceleyen bilim dalına denir.</a:t>
            </a:r>
          </a:p>
        </p:txBody>
      </p:sp>
      <p:sp>
        <p:nvSpPr>
          <p:cNvPr id="4" name="1 Başlık"/>
          <p:cNvSpPr txBox="1">
            <a:spLocks/>
          </p:cNvSpPr>
          <p:nvPr/>
        </p:nvSpPr>
        <p:spPr>
          <a:xfrm>
            <a:off x="539552" y="260648"/>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5400" b="0" i="0" u="none" strike="noStrike" kern="1200" cap="none" spc="0" normalizeH="0" baseline="0" noProof="0" dirty="0">
              <a:ln>
                <a:noFill/>
              </a:ln>
              <a:solidFill>
                <a:schemeClr val="bg1"/>
              </a:solidFill>
              <a:effectLst/>
              <a:uLnTx/>
              <a:uFillTx/>
              <a:latin typeface="Calibri Light"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79512" y="0"/>
            <a:ext cx="8784976" cy="1754326"/>
          </a:xfrm>
          <a:prstGeom prst="rect">
            <a:avLst/>
          </a:prstGeom>
        </p:spPr>
        <p:txBody>
          <a:bodyPr wrap="square">
            <a:spAutoFit/>
          </a:bodyPr>
          <a:lstStyle/>
          <a:p>
            <a:pPr algn="just">
              <a:lnSpc>
                <a:spcPct val="150000"/>
              </a:lnSpc>
            </a:pPr>
            <a:r>
              <a:rPr lang="tr-TR" i="1" dirty="0" smtClean="0">
                <a:solidFill>
                  <a:srgbClr val="FF0000"/>
                </a:solidFill>
              </a:rPr>
              <a:t>Batlamyus</a:t>
            </a:r>
            <a:r>
              <a:rPr lang="tr-TR" i="1" dirty="0" smtClean="0"/>
              <a:t> tarafından hazırlanan ve ilk çağlardan günümüze gelebilen 2 atlastan birisi olan </a:t>
            </a:r>
            <a:r>
              <a:rPr lang="tr-TR" i="1" dirty="0" smtClean="0">
                <a:solidFill>
                  <a:srgbClr val="FF0000"/>
                </a:solidFill>
              </a:rPr>
              <a:t>“Coğrafyanın El Kitabı” </a:t>
            </a:r>
            <a:r>
              <a:rPr lang="tr-TR" i="1" dirty="0" smtClean="0"/>
              <a:t>27 özgün haritadan oluşmaktadır.</a:t>
            </a:r>
            <a:r>
              <a:rPr lang="tr-TR" i="1" dirty="0" smtClean="0">
                <a:solidFill>
                  <a:srgbClr val="FF0000"/>
                </a:solidFill>
              </a:rPr>
              <a:t>Yeryüzündeki ilk atlastır.</a:t>
            </a:r>
            <a:r>
              <a:rPr lang="tr-TR" i="1" dirty="0" smtClean="0"/>
              <a:t>Uzun süre Topkapı Sarayı’nda  atıl durumda bulunan atlas 2000 yılında restore edilmeye başlandı.Restorasyon bedeli olan 30 bin </a:t>
            </a:r>
            <a:r>
              <a:rPr lang="tr-TR" i="1" dirty="0" smtClean="0">
                <a:latin typeface="Calibri"/>
                <a:cs typeface="Calibri"/>
              </a:rPr>
              <a:t>€ </a:t>
            </a:r>
            <a:r>
              <a:rPr lang="tr-TR" i="1" dirty="0" smtClean="0"/>
              <a:t>Prof. Dr. Celal ŞENGÖR tarafından karşılanmıştır.</a:t>
            </a:r>
          </a:p>
        </p:txBody>
      </p:sp>
      <p:pic>
        <p:nvPicPr>
          <p:cNvPr id="419842" name="Picture 2" descr="Dünyanın ilk atlası"/>
          <p:cNvPicPr>
            <a:picLocks noChangeAspect="1" noChangeArrowheads="1"/>
          </p:cNvPicPr>
          <p:nvPr/>
        </p:nvPicPr>
        <p:blipFill>
          <a:blip r:embed="rId3" cstate="print"/>
          <a:srcRect/>
          <a:stretch>
            <a:fillRect/>
          </a:stretch>
        </p:blipFill>
        <p:spPr bwMode="auto">
          <a:xfrm>
            <a:off x="179512" y="4509120"/>
            <a:ext cx="3816366" cy="2160240"/>
          </a:xfrm>
          <a:prstGeom prst="rect">
            <a:avLst/>
          </a:prstGeom>
          <a:noFill/>
        </p:spPr>
      </p:pic>
      <p:pic>
        <p:nvPicPr>
          <p:cNvPr id="6" name="Picture 2" descr="Dünyanın ilk atlası kurtarıldı"/>
          <p:cNvPicPr>
            <a:picLocks noChangeAspect="1" noChangeArrowheads="1"/>
          </p:cNvPicPr>
          <p:nvPr/>
        </p:nvPicPr>
        <p:blipFill>
          <a:blip r:embed="rId4" cstate="print"/>
          <a:srcRect/>
          <a:stretch>
            <a:fillRect/>
          </a:stretch>
        </p:blipFill>
        <p:spPr bwMode="auto">
          <a:xfrm>
            <a:off x="107504" y="1772816"/>
            <a:ext cx="3888432" cy="2713985"/>
          </a:xfrm>
          <a:prstGeom prst="rect">
            <a:avLst/>
          </a:prstGeom>
          <a:noFill/>
        </p:spPr>
      </p:pic>
      <p:pic>
        <p:nvPicPr>
          <p:cNvPr id="419844" name="Picture 4" descr="Dünyanın İlk Atlası Klaudios Ptolemaios'un Celal Şengör Yardımıyla  Kurtarılma Öyküsü - Ekşi Şeyler"/>
          <p:cNvPicPr>
            <a:picLocks noChangeAspect="1" noChangeArrowheads="1"/>
          </p:cNvPicPr>
          <p:nvPr/>
        </p:nvPicPr>
        <p:blipFill>
          <a:blip r:embed="rId5" cstate="print"/>
          <a:srcRect/>
          <a:stretch>
            <a:fillRect/>
          </a:stretch>
        </p:blipFill>
        <p:spPr bwMode="auto">
          <a:xfrm>
            <a:off x="3995936" y="1772816"/>
            <a:ext cx="4968552" cy="4896544"/>
          </a:xfrm>
          <a:prstGeom prst="rect">
            <a:avLst/>
          </a:prstGeom>
          <a:noFill/>
        </p:spPr>
      </p:pic>
      <p:sp>
        <p:nvSpPr>
          <p:cNvPr id="8" name="7 Dikdörtgen"/>
          <p:cNvSpPr/>
          <p:nvPr/>
        </p:nvSpPr>
        <p:spPr>
          <a:xfrm>
            <a:off x="4788024" y="1700808"/>
            <a:ext cx="1728192" cy="464871"/>
          </a:xfrm>
          <a:prstGeom prst="rect">
            <a:avLst/>
          </a:prstGeom>
        </p:spPr>
        <p:txBody>
          <a:bodyPr wrap="square">
            <a:spAutoFit/>
          </a:bodyPr>
          <a:lstStyle/>
          <a:p>
            <a:pPr algn="ctr">
              <a:lnSpc>
                <a:spcPct val="150000"/>
              </a:lnSpc>
            </a:pPr>
            <a:r>
              <a:rPr lang="tr-TR" i="1" dirty="0" smtClean="0">
                <a:solidFill>
                  <a:srgbClr val="FF0000"/>
                </a:solidFill>
              </a:rPr>
              <a:t>MS.100 -170</a:t>
            </a:r>
            <a:endParaRPr lang="tr-TR" i="1"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8" name="Picture 6" descr="https://www.bilimveutopya.com.tr/sites/default/files/yazi-makale-gorselleri/2018/Nisan/batlamyusuncografyasi.jpg"/>
          <p:cNvPicPr>
            <a:picLocks noChangeAspect="1" noChangeArrowheads="1"/>
          </p:cNvPicPr>
          <p:nvPr/>
        </p:nvPicPr>
        <p:blipFill>
          <a:blip r:embed="rId3" cstate="print"/>
          <a:srcRect/>
          <a:stretch>
            <a:fillRect/>
          </a:stretch>
        </p:blipFill>
        <p:spPr bwMode="auto">
          <a:xfrm>
            <a:off x="179512" y="188640"/>
            <a:ext cx="8784976" cy="6552728"/>
          </a:xfrm>
          <a:prstGeom prst="rect">
            <a:avLst/>
          </a:prstGeom>
          <a:noFill/>
        </p:spPr>
      </p:pic>
      <p:pic>
        <p:nvPicPr>
          <p:cNvPr id="7" name="Picture 6" descr="BATLAMYUS KİMDİR, HAYATI, KURAMI, EVREN MODELİ"/>
          <p:cNvPicPr>
            <a:picLocks noChangeAspect="1" noChangeArrowheads="1"/>
          </p:cNvPicPr>
          <p:nvPr/>
        </p:nvPicPr>
        <p:blipFill>
          <a:blip r:embed="rId4" cstate="print"/>
          <a:srcRect/>
          <a:stretch>
            <a:fillRect/>
          </a:stretch>
        </p:blipFill>
        <p:spPr bwMode="auto">
          <a:xfrm rot="21246181">
            <a:off x="619511" y="4214983"/>
            <a:ext cx="1855552" cy="222011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395536"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ORTA ÇAĞDA COĞRAFYA</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sp>
        <p:nvSpPr>
          <p:cNvPr id="5" name="1 Başlık"/>
          <p:cNvSpPr txBox="1">
            <a:spLocks/>
          </p:cNvSpPr>
          <p:nvPr/>
        </p:nvSpPr>
        <p:spPr>
          <a:xfrm>
            <a:off x="539552" y="1628800"/>
            <a:ext cx="8424936" cy="508518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r>
            <a:br>
              <a:rPr kumimoji="0" lang="tr-TR" sz="3200" b="0" i="0" u="none" strike="noStrike" kern="1200" cap="none" spc="0" normalizeH="0" baseline="0" noProof="0" dirty="0" smtClean="0">
                <a:ln>
                  <a:noFill/>
                </a:ln>
                <a:solidFill>
                  <a:schemeClr val="tx1"/>
                </a:solidFill>
                <a:effectLst/>
                <a:uLnTx/>
                <a:uFillTx/>
                <a:latin typeface="+mj-lt"/>
                <a:ea typeface="+mj-ea"/>
                <a:cs typeface="+mj-cs"/>
              </a:rPr>
            </a:br>
            <a:endParaRPr kumimoji="0" lang="tr-TR" sz="32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2800" b="0" i="0" u="none" strike="noStrike" kern="1200" cap="none" spc="0" normalizeH="0" baseline="0" noProof="0" dirty="0" smtClean="0">
                <a:ln>
                  <a:noFill/>
                </a:ln>
                <a:solidFill>
                  <a:schemeClr val="bg1"/>
                </a:solidFill>
                <a:effectLst/>
                <a:uLnTx/>
                <a:uFillTx/>
                <a:latin typeface="+mj-lt"/>
                <a:ea typeface="+mj-ea"/>
                <a:cs typeface="+mj-cs"/>
              </a:rPr>
              <a:t># Kilise</a:t>
            </a:r>
            <a:r>
              <a:rPr kumimoji="0" lang="tr-TR" sz="2800" b="0" i="0" u="none" strike="noStrike" kern="1200" cap="none" spc="0" normalizeH="0" noProof="0" dirty="0" smtClean="0">
                <a:ln>
                  <a:noFill/>
                </a:ln>
                <a:solidFill>
                  <a:schemeClr val="bg1"/>
                </a:solidFill>
                <a:effectLst/>
                <a:uLnTx/>
                <a:uFillTx/>
                <a:latin typeface="+mj-lt"/>
                <a:ea typeface="+mj-ea"/>
                <a:cs typeface="+mj-cs"/>
              </a:rPr>
              <a:t> Baskısı ve Haçlı Seferleri nedeniyle batıda gerileyen coğrafya , Türk-İslam Ülkelerinde yükselmiştir.</a:t>
            </a:r>
            <a:endParaRPr lang="tr-TR" sz="2800" dirty="0" smtClean="0">
              <a:solidFill>
                <a:schemeClr val="bg1"/>
              </a:solidFill>
              <a:latin typeface="+mj-lt"/>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lang="tr-TR" sz="2800" noProof="0" dirty="0" smtClean="0">
                <a:solidFill>
                  <a:schemeClr val="bg1"/>
                </a:solidFill>
                <a:latin typeface="+mj-lt"/>
                <a:ea typeface="+mj-ea"/>
                <a:cs typeface="+mj-cs"/>
              </a:rPr>
              <a:t># İslam dinindeki namaz-oruç vakti,Hac yolculuğu,dini günlerin tespiti, </a:t>
            </a:r>
            <a:r>
              <a:rPr lang="tr-TR" sz="2800" dirty="0" smtClean="0">
                <a:solidFill>
                  <a:schemeClr val="bg1"/>
                </a:solidFill>
                <a:latin typeface="+mj-lt"/>
                <a:ea typeface="+mj-ea"/>
                <a:cs typeface="+mj-cs"/>
              </a:rPr>
              <a:t>kıble tayini</a:t>
            </a:r>
            <a:r>
              <a:rPr lang="tr-TR" sz="2800" noProof="0" dirty="0" smtClean="0">
                <a:solidFill>
                  <a:schemeClr val="bg1"/>
                </a:solidFill>
                <a:latin typeface="+mj-lt"/>
                <a:ea typeface="+mj-ea"/>
                <a:cs typeface="+mj-cs"/>
              </a:rPr>
              <a:t> gibi ihtiyaçlar coğrafya,</a:t>
            </a:r>
          </a:p>
          <a:p>
            <a:pPr marL="0" marR="0" lvl="0" indent="0" defTabSz="914400" rtl="0" eaLnBrk="1" fontAlgn="auto" latinLnBrk="0" hangingPunct="1">
              <a:lnSpc>
                <a:spcPct val="150000"/>
              </a:lnSpc>
              <a:spcBef>
                <a:spcPct val="0"/>
              </a:spcBef>
              <a:spcAft>
                <a:spcPts val="0"/>
              </a:spcAft>
              <a:buClrTx/>
              <a:buSzTx/>
              <a:buFontTx/>
              <a:buNone/>
              <a:tabLst/>
              <a:defRPr/>
            </a:pPr>
            <a:r>
              <a:rPr lang="tr-TR" sz="2800" noProof="0" dirty="0" smtClean="0">
                <a:solidFill>
                  <a:schemeClr val="bg1"/>
                </a:solidFill>
                <a:latin typeface="+mj-lt"/>
                <a:ea typeface="+mj-ea"/>
                <a:cs typeface="+mj-cs"/>
              </a:rPr>
              <a:t>matematik ve astronomiye  olan ilgiyi arttırmıştır.</a:t>
            </a:r>
          </a:p>
          <a:p>
            <a:pPr marL="0" marR="0" lvl="0" indent="0" defTabSz="914400" rtl="0" eaLnBrk="1" fontAlgn="auto" latinLnBrk="0" hangingPunct="1">
              <a:lnSpc>
                <a:spcPct val="150000"/>
              </a:lnSpc>
              <a:spcBef>
                <a:spcPct val="0"/>
              </a:spcBef>
              <a:spcAft>
                <a:spcPts val="0"/>
              </a:spcAft>
              <a:buClrTx/>
              <a:buSzTx/>
              <a:buFontTx/>
              <a:buNone/>
              <a:tabLst/>
              <a:defRPr/>
            </a:pPr>
            <a:r>
              <a:rPr lang="tr-TR" sz="2800" noProof="0" dirty="0" smtClean="0">
                <a:solidFill>
                  <a:schemeClr val="bg1"/>
                </a:solidFill>
                <a:latin typeface="+mj-lt"/>
                <a:ea typeface="+mj-ea"/>
                <a:cs typeface="+mj-cs"/>
              </a:rPr>
              <a:t># </a:t>
            </a:r>
            <a:r>
              <a:rPr lang="tr-TR" sz="2800" dirty="0" smtClean="0">
                <a:solidFill>
                  <a:schemeClr val="bg1"/>
                </a:solidFill>
                <a:latin typeface="+mj-lt"/>
                <a:ea typeface="+mj-ea"/>
                <a:cs typeface="+mj-cs"/>
              </a:rPr>
              <a:t>Biruni,</a:t>
            </a:r>
            <a:r>
              <a:rPr lang="tr-TR" sz="2800" dirty="0" err="1" smtClean="0">
                <a:solidFill>
                  <a:schemeClr val="bg1"/>
                </a:solidFill>
                <a:latin typeface="+mj-lt"/>
                <a:ea typeface="+mj-ea"/>
                <a:cs typeface="+mj-cs"/>
              </a:rPr>
              <a:t>Mesudi</a:t>
            </a:r>
            <a:r>
              <a:rPr lang="tr-TR" sz="2800" dirty="0" smtClean="0">
                <a:solidFill>
                  <a:schemeClr val="bg1"/>
                </a:solidFill>
                <a:latin typeface="+mj-lt"/>
                <a:ea typeface="+mj-ea"/>
                <a:cs typeface="+mj-cs"/>
              </a:rPr>
              <a:t>,Muhammed İdrisi, </a:t>
            </a:r>
            <a:r>
              <a:rPr lang="tr-TR" sz="2800" dirty="0" err="1" smtClean="0">
                <a:solidFill>
                  <a:schemeClr val="bg1"/>
                </a:solidFill>
                <a:latin typeface="+mj-lt"/>
                <a:ea typeface="+mj-ea"/>
                <a:cs typeface="+mj-cs"/>
              </a:rPr>
              <a:t>İbni</a:t>
            </a:r>
            <a:r>
              <a:rPr lang="tr-TR" sz="2800" dirty="0" smtClean="0">
                <a:solidFill>
                  <a:schemeClr val="bg1"/>
                </a:solidFill>
                <a:latin typeface="+mj-lt"/>
                <a:ea typeface="+mj-ea"/>
                <a:cs typeface="+mj-cs"/>
              </a:rPr>
              <a:t> </a:t>
            </a:r>
            <a:r>
              <a:rPr lang="tr-TR" sz="2800" noProof="0" dirty="0" smtClean="0">
                <a:solidFill>
                  <a:schemeClr val="bg1"/>
                </a:solidFill>
                <a:latin typeface="+mj-lt"/>
                <a:ea typeface="+mj-ea"/>
                <a:cs typeface="+mj-cs"/>
              </a:rPr>
              <a:t>Haldun,</a:t>
            </a:r>
          </a:p>
          <a:p>
            <a:pPr marL="0" marR="0" lvl="0" indent="0" defTabSz="914400" rtl="0" eaLnBrk="1" fontAlgn="auto" latinLnBrk="0" hangingPunct="1">
              <a:lnSpc>
                <a:spcPct val="150000"/>
              </a:lnSpc>
              <a:spcBef>
                <a:spcPct val="0"/>
              </a:spcBef>
              <a:spcAft>
                <a:spcPts val="0"/>
              </a:spcAft>
              <a:buClrTx/>
              <a:buSzTx/>
              <a:buFontTx/>
              <a:buNone/>
              <a:tabLst/>
              <a:defRPr/>
            </a:pPr>
            <a:r>
              <a:rPr lang="tr-TR" sz="2800" noProof="0" dirty="0" err="1" smtClean="0">
                <a:solidFill>
                  <a:schemeClr val="bg1"/>
                </a:solidFill>
                <a:latin typeface="+mj-lt"/>
                <a:ea typeface="+mj-ea"/>
                <a:cs typeface="+mj-cs"/>
              </a:rPr>
              <a:t>Uluğ</a:t>
            </a:r>
            <a:r>
              <a:rPr lang="tr-TR" sz="2800" noProof="0" dirty="0" smtClean="0">
                <a:solidFill>
                  <a:schemeClr val="bg1"/>
                </a:solidFill>
                <a:latin typeface="+mj-lt"/>
                <a:ea typeface="+mj-ea"/>
                <a:cs typeface="+mj-cs"/>
              </a:rPr>
              <a:t> Bey , </a:t>
            </a:r>
            <a:r>
              <a:rPr lang="tr-TR" sz="2800" noProof="0" dirty="0" err="1" smtClean="0">
                <a:solidFill>
                  <a:schemeClr val="bg1"/>
                </a:solidFill>
                <a:latin typeface="+mj-lt"/>
                <a:ea typeface="+mj-ea"/>
                <a:cs typeface="+mj-cs"/>
              </a:rPr>
              <a:t>Harizmi</a:t>
            </a:r>
            <a:r>
              <a:rPr lang="tr-TR" sz="2800" noProof="0" dirty="0" smtClean="0">
                <a:solidFill>
                  <a:schemeClr val="bg1"/>
                </a:solidFill>
                <a:latin typeface="+mj-lt"/>
                <a:ea typeface="+mj-ea"/>
                <a:cs typeface="+mj-cs"/>
              </a:rPr>
              <a:t> ,</a:t>
            </a:r>
            <a:r>
              <a:rPr lang="tr-TR" sz="2800" noProof="0" dirty="0" err="1" smtClean="0">
                <a:solidFill>
                  <a:schemeClr val="bg1"/>
                </a:solidFill>
                <a:latin typeface="+mj-lt"/>
                <a:ea typeface="+mj-ea"/>
                <a:cs typeface="+mj-cs"/>
              </a:rPr>
              <a:t>İbni</a:t>
            </a:r>
            <a:r>
              <a:rPr lang="tr-TR" sz="2800" noProof="0" dirty="0" smtClean="0">
                <a:solidFill>
                  <a:schemeClr val="bg1"/>
                </a:solidFill>
                <a:latin typeface="+mj-lt"/>
                <a:ea typeface="+mj-ea"/>
                <a:cs typeface="+mj-cs"/>
              </a:rPr>
              <a:t> </a:t>
            </a:r>
            <a:r>
              <a:rPr lang="tr-TR" sz="2800" noProof="0" dirty="0" err="1" smtClean="0">
                <a:solidFill>
                  <a:schemeClr val="bg1"/>
                </a:solidFill>
                <a:latin typeface="+mj-lt"/>
                <a:ea typeface="+mj-ea"/>
                <a:cs typeface="+mj-cs"/>
              </a:rPr>
              <a:t>Batuta</a:t>
            </a:r>
            <a:r>
              <a:rPr lang="tr-TR" sz="2800" noProof="0" dirty="0" smtClean="0">
                <a:solidFill>
                  <a:schemeClr val="bg1"/>
                </a:solidFill>
                <a:latin typeface="+mj-lt"/>
                <a:ea typeface="+mj-ea"/>
                <a:cs typeface="+mj-cs"/>
              </a:rPr>
              <a:t> </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endParaRPr kumimoji="0" lang="tr-TR"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uploads.aa.com.tr/uploads/Contents/2018/12/13/thumbs_b_c_ef265782f20f138cde79762fa604e658.jpg?v=141313"/>
          <p:cNvPicPr>
            <a:picLocks noChangeAspect="1" noChangeArrowheads="1"/>
          </p:cNvPicPr>
          <p:nvPr/>
        </p:nvPicPr>
        <p:blipFill>
          <a:blip r:embed="rId3" cstate="print"/>
          <a:srcRect/>
          <a:stretch>
            <a:fillRect/>
          </a:stretch>
        </p:blipFill>
        <p:spPr bwMode="auto">
          <a:xfrm>
            <a:off x="251520" y="188640"/>
            <a:ext cx="8640960" cy="648072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79512" y="2636912"/>
            <a:ext cx="8784976" cy="1569660"/>
          </a:xfrm>
          <a:prstGeom prst="rect">
            <a:avLst/>
          </a:prstGeom>
        </p:spPr>
        <p:txBody>
          <a:bodyPr wrap="square">
            <a:spAutoFit/>
          </a:bodyPr>
          <a:lstStyle/>
          <a:p>
            <a:pPr algn="just">
              <a:lnSpc>
                <a:spcPct val="150000"/>
              </a:lnSpc>
            </a:pPr>
            <a:r>
              <a:rPr lang="tr-TR" sz="1600" b="1" dirty="0" smtClean="0">
                <a:solidFill>
                  <a:srgbClr val="00B050"/>
                </a:solidFill>
                <a:latin typeface="Bahnschrift Light" pitchFamily="34" charset="0"/>
              </a:rPr>
              <a:t>EL BİRUNİ; </a:t>
            </a:r>
            <a:r>
              <a:rPr lang="tr-TR" sz="1600" dirty="0" smtClean="0">
                <a:latin typeface="Bahnschrift Light" pitchFamily="34" charset="0"/>
              </a:rPr>
              <a:t>Dünyanın küresel bir şekle sahip olduğunu dile getirmiş , yarıçapını ve çevresini hesaplamış, dünyanın kendi ekseni etrafında döndüğünü ve bu şekilde günlerin oluştuğunu tespit etmiştir. Yer ölçme bilimi olan </a:t>
            </a:r>
            <a:r>
              <a:rPr lang="tr-TR" sz="1600" b="1" dirty="0" smtClean="0">
                <a:solidFill>
                  <a:srgbClr val="00B050"/>
                </a:solidFill>
                <a:latin typeface="Bahnschrift Light" pitchFamily="34" charset="0"/>
              </a:rPr>
              <a:t>jeodezinin</a:t>
            </a:r>
            <a:r>
              <a:rPr lang="tr-TR" sz="1600" dirty="0" smtClean="0">
                <a:latin typeface="Bahnschrift Light" pitchFamily="34" charset="0"/>
              </a:rPr>
              <a:t> kurcusudur. Eksen eğikliği,dünyanın boyutları, Yarı çapı hakkında bilgi veren </a:t>
            </a:r>
            <a:r>
              <a:rPr lang="tr-TR" sz="1600" b="1" dirty="0" smtClean="0">
                <a:solidFill>
                  <a:srgbClr val="00B050"/>
                </a:solidFill>
                <a:latin typeface="Bahnschrift Light" pitchFamily="34" charset="0"/>
              </a:rPr>
              <a:t>Kanun El Maksudi</a:t>
            </a:r>
            <a:r>
              <a:rPr lang="tr-TR" sz="1600" dirty="0" smtClean="0">
                <a:latin typeface="Bahnschrift Light" pitchFamily="34" charset="0"/>
              </a:rPr>
              <a:t> kitabını yazmıştır.</a:t>
            </a:r>
            <a:endParaRPr lang="tr-TR" sz="1600" dirty="0">
              <a:latin typeface="Bahnschrift Light" pitchFamily="34" charset="0"/>
            </a:endParaRPr>
          </a:p>
        </p:txBody>
      </p:sp>
      <p:pic>
        <p:nvPicPr>
          <p:cNvPr id="7" name="Picture 2" descr="Biruni kimdir? El-Biruni'nin hayatı"/>
          <p:cNvPicPr>
            <a:picLocks noChangeAspect="1" noChangeArrowheads="1"/>
          </p:cNvPicPr>
          <p:nvPr/>
        </p:nvPicPr>
        <p:blipFill>
          <a:blip r:embed="rId3" cstate="print"/>
          <a:srcRect/>
          <a:stretch>
            <a:fillRect/>
          </a:stretch>
        </p:blipFill>
        <p:spPr bwMode="auto">
          <a:xfrm>
            <a:off x="4355976" y="188640"/>
            <a:ext cx="4536504" cy="2520280"/>
          </a:xfrm>
          <a:prstGeom prst="rect">
            <a:avLst/>
          </a:prstGeom>
          <a:noFill/>
        </p:spPr>
      </p:pic>
      <p:pic>
        <p:nvPicPr>
          <p:cNvPr id="489478" name="Picture 6" descr="Biruni Kimdir? Biruninin Eserleri, Matamatiğe ve Bilime Katkıları -  CevapBizde"/>
          <p:cNvPicPr>
            <a:picLocks noChangeAspect="1" noChangeArrowheads="1"/>
          </p:cNvPicPr>
          <p:nvPr/>
        </p:nvPicPr>
        <p:blipFill>
          <a:blip r:embed="rId4" cstate="print"/>
          <a:srcRect/>
          <a:stretch>
            <a:fillRect/>
          </a:stretch>
        </p:blipFill>
        <p:spPr bwMode="auto">
          <a:xfrm>
            <a:off x="251520" y="188640"/>
            <a:ext cx="4104456" cy="2520280"/>
          </a:xfrm>
          <a:prstGeom prst="rect">
            <a:avLst/>
          </a:prstGeom>
          <a:noFill/>
        </p:spPr>
      </p:pic>
      <p:pic>
        <p:nvPicPr>
          <p:cNvPr id="489480" name="Picture 8" descr="Asrın âlimi: Biruni"/>
          <p:cNvPicPr>
            <a:picLocks noChangeAspect="1" noChangeArrowheads="1"/>
          </p:cNvPicPr>
          <p:nvPr/>
        </p:nvPicPr>
        <p:blipFill>
          <a:blip r:embed="rId5" cstate="print"/>
          <a:srcRect l="1695"/>
          <a:stretch>
            <a:fillRect/>
          </a:stretch>
        </p:blipFill>
        <p:spPr bwMode="auto">
          <a:xfrm>
            <a:off x="251520" y="4221088"/>
            <a:ext cx="5472608" cy="2448272"/>
          </a:xfrm>
          <a:prstGeom prst="rect">
            <a:avLst/>
          </a:prstGeom>
          <a:noFill/>
        </p:spPr>
      </p:pic>
      <p:pic>
        <p:nvPicPr>
          <p:cNvPr id="46082" name="Picture 2" descr="el-Biruni´nin (ö. 440/1048) Küresel Usturlabı"/>
          <p:cNvPicPr>
            <a:picLocks noChangeAspect="1" noChangeArrowheads="1"/>
          </p:cNvPicPr>
          <p:nvPr/>
        </p:nvPicPr>
        <p:blipFill>
          <a:blip r:embed="rId6" cstate="print"/>
          <a:srcRect/>
          <a:stretch>
            <a:fillRect/>
          </a:stretch>
        </p:blipFill>
        <p:spPr bwMode="auto">
          <a:xfrm>
            <a:off x="5724128" y="4221088"/>
            <a:ext cx="3168352" cy="244827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descr="İbn Haldun ve sosyal bilimlere dair 15 ilginç bilgi - Galeri - Fikriyat  Gazetesi"/>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Dikdörtgen"/>
          <p:cNvSpPr/>
          <p:nvPr/>
        </p:nvSpPr>
        <p:spPr>
          <a:xfrm>
            <a:off x="4499992" y="764704"/>
            <a:ext cx="4104456" cy="7617470"/>
          </a:xfrm>
          <a:prstGeom prst="rect">
            <a:avLst/>
          </a:prstGeom>
        </p:spPr>
        <p:txBody>
          <a:bodyPr wrap="square">
            <a:spAutoFit/>
          </a:bodyPr>
          <a:lstStyle/>
          <a:p>
            <a:pPr algn="just">
              <a:lnSpc>
                <a:spcPct val="150000"/>
              </a:lnSpc>
            </a:pPr>
            <a:r>
              <a:rPr lang="tr-TR" sz="2000" b="1" dirty="0" smtClean="0">
                <a:solidFill>
                  <a:srgbClr val="00B050"/>
                </a:solidFill>
                <a:latin typeface="Bahnschrift Light" pitchFamily="34" charset="0"/>
              </a:rPr>
              <a:t>İBNİ HALDUN  (1332-1406) :</a:t>
            </a:r>
          </a:p>
          <a:p>
            <a:pPr algn="just">
              <a:lnSpc>
                <a:spcPct val="150000"/>
              </a:lnSpc>
            </a:pPr>
            <a:r>
              <a:rPr lang="tr-TR" sz="2000" dirty="0" smtClean="0">
                <a:latin typeface="Bahnschrift Light" pitchFamily="34" charset="0"/>
              </a:rPr>
              <a:t>Beşeri Coğrafya alanındaki çalışmaları ile ön plana çıkan </a:t>
            </a:r>
            <a:r>
              <a:rPr lang="tr-TR" sz="2000" dirty="0" err="1" smtClean="0">
                <a:latin typeface="Bahnschrift Light" pitchFamily="34" charset="0"/>
              </a:rPr>
              <a:t>İbni</a:t>
            </a:r>
            <a:r>
              <a:rPr lang="tr-TR" sz="2000" dirty="0" smtClean="0">
                <a:latin typeface="Bahnschrift Light" pitchFamily="34" charset="0"/>
              </a:rPr>
              <a:t> Haldun </a:t>
            </a:r>
            <a:r>
              <a:rPr lang="tr-TR" sz="2000" b="1" dirty="0" smtClean="0">
                <a:solidFill>
                  <a:srgbClr val="00B050"/>
                </a:solidFill>
                <a:latin typeface="Bahnschrift Light" pitchFamily="34" charset="0"/>
              </a:rPr>
              <a:t>Mukaddime</a:t>
            </a:r>
            <a:r>
              <a:rPr lang="tr-TR" sz="2000" dirty="0" smtClean="0">
                <a:solidFill>
                  <a:srgbClr val="00B050"/>
                </a:solidFill>
                <a:latin typeface="Bahnschrift Light" pitchFamily="34" charset="0"/>
              </a:rPr>
              <a:t> </a:t>
            </a:r>
            <a:r>
              <a:rPr lang="tr-TR" sz="2000" dirty="0" smtClean="0">
                <a:latin typeface="Bahnschrift Light" pitchFamily="34" charset="0"/>
              </a:rPr>
              <a:t>adlı eserinde coğrafi özelliklerin toplum hayatına etkileri, toplum çeşitleri, şehir köy ilişkisi ve ekonomi gibi konuları ele almıştır. </a:t>
            </a:r>
          </a:p>
          <a:p>
            <a:pPr algn="just">
              <a:lnSpc>
                <a:spcPct val="150000"/>
              </a:lnSpc>
            </a:pPr>
            <a:r>
              <a:rPr lang="tr-TR" sz="2000" dirty="0" smtClean="0">
                <a:latin typeface="Bahnschrift Light" pitchFamily="34" charset="0"/>
              </a:rPr>
              <a:t> Hafızalara yer edinen </a:t>
            </a:r>
            <a:r>
              <a:rPr lang="tr-TR" sz="2000" b="1" dirty="0" smtClean="0">
                <a:solidFill>
                  <a:srgbClr val="00B050"/>
                </a:solidFill>
                <a:latin typeface="Bahnschrift Light" pitchFamily="34" charset="0"/>
              </a:rPr>
              <a:t>“Coğrafya kaderdir.”</a:t>
            </a:r>
            <a:r>
              <a:rPr lang="tr-TR" sz="2000" dirty="0" smtClean="0">
                <a:solidFill>
                  <a:srgbClr val="00B050"/>
                </a:solidFill>
                <a:latin typeface="Bahnschrift Light" pitchFamily="34" charset="0"/>
              </a:rPr>
              <a:t> </a:t>
            </a:r>
            <a:r>
              <a:rPr lang="tr-TR" sz="2000" dirty="0" smtClean="0">
                <a:latin typeface="Bahnschrift Light" pitchFamily="34" charset="0"/>
              </a:rPr>
              <a:t>sözünün sahibidir.</a:t>
            </a:r>
          </a:p>
          <a:p>
            <a:pPr algn="just">
              <a:lnSpc>
                <a:spcPct val="150000"/>
              </a:lnSpc>
            </a:pPr>
            <a:endParaRPr lang="tr-TR" dirty="0" smtClean="0"/>
          </a:p>
          <a:p>
            <a:pPr algn="just">
              <a:lnSpc>
                <a:spcPct val="150000"/>
              </a:lnSpc>
            </a:pPr>
            <a:endParaRPr lang="tr-TR" dirty="0" smtClean="0"/>
          </a:p>
          <a:p>
            <a:pPr algn="just">
              <a:lnSpc>
                <a:spcPct val="150000"/>
              </a:lnSpc>
            </a:pPr>
            <a:endParaRPr lang="tr-TR" dirty="0" smtClean="0"/>
          </a:p>
          <a:p>
            <a:pPr algn="just">
              <a:lnSpc>
                <a:spcPct val="150000"/>
              </a:lnSpc>
            </a:pPr>
            <a:endParaRPr lang="tr-TR" dirty="0" smtClean="0"/>
          </a:p>
          <a:p>
            <a:pPr algn="just">
              <a:lnSpc>
                <a:spcPct val="150000"/>
              </a:lnSpc>
            </a:pPr>
            <a:endParaRPr lang="tr-TR" dirty="0" smtClean="0"/>
          </a:p>
          <a:p>
            <a:pPr algn="just">
              <a:lnSpc>
                <a:spcPct val="150000"/>
              </a:lnSpc>
            </a:pPr>
            <a:endParaRPr lang="tr-TR" dirty="0" smtClean="0"/>
          </a:p>
          <a:p>
            <a:pPr algn="just">
              <a:lnSpc>
                <a:spcPct val="150000"/>
              </a:lnSpc>
            </a:pPr>
            <a:endParaRPr lang="tr-T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4" name="Picture 4" descr="İBN BATTUTA SEYAHATNAMESİ - SAİT AYKUT - YouTube"/>
          <p:cNvPicPr>
            <a:picLocks noChangeAspect="1" noChangeArrowheads="1"/>
          </p:cNvPicPr>
          <p:nvPr/>
        </p:nvPicPr>
        <p:blipFill>
          <a:blip r:embed="rId3" cstate="print"/>
          <a:srcRect/>
          <a:stretch>
            <a:fillRect/>
          </a:stretch>
        </p:blipFill>
        <p:spPr bwMode="auto">
          <a:xfrm>
            <a:off x="251520" y="260648"/>
            <a:ext cx="8640960" cy="633670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piri.net/mnresize/900/-/resim/imagecrop/2018/08/31/05/08/resized_7d14a-c14518e0turkce@3x.jpg"/>
          <p:cNvPicPr>
            <a:picLocks noChangeAspect="1" noChangeArrowheads="1"/>
          </p:cNvPicPr>
          <p:nvPr/>
        </p:nvPicPr>
        <p:blipFill>
          <a:blip r:embed="rId3" cstate="print"/>
          <a:srcRect/>
          <a:stretch>
            <a:fillRect/>
          </a:stretch>
        </p:blipFill>
        <p:spPr bwMode="auto">
          <a:xfrm>
            <a:off x="179512" y="188640"/>
            <a:ext cx="8784976" cy="6408712"/>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descr="İdrîsî'nin Yuvarlak Dünya Haritası | TÜBİTAK Bilim Genç"/>
          <p:cNvPicPr>
            <a:picLocks noChangeAspect="1" noChangeArrowheads="1"/>
          </p:cNvPicPr>
          <p:nvPr/>
        </p:nvPicPr>
        <p:blipFill>
          <a:blip r:embed="rId3" cstate="print"/>
          <a:srcRect/>
          <a:stretch>
            <a:fillRect/>
          </a:stretch>
        </p:blipFill>
        <p:spPr bwMode="auto">
          <a:xfrm>
            <a:off x="4716016" y="188640"/>
            <a:ext cx="4248472" cy="2304256"/>
          </a:xfrm>
          <a:prstGeom prst="rect">
            <a:avLst/>
          </a:prstGeom>
          <a:noFill/>
        </p:spPr>
      </p:pic>
      <p:sp>
        <p:nvSpPr>
          <p:cNvPr id="4" name="3 Dikdörtgen"/>
          <p:cNvSpPr/>
          <p:nvPr/>
        </p:nvSpPr>
        <p:spPr>
          <a:xfrm>
            <a:off x="179512" y="2420888"/>
            <a:ext cx="8784976" cy="1985159"/>
          </a:xfrm>
          <a:prstGeom prst="rect">
            <a:avLst/>
          </a:prstGeom>
        </p:spPr>
        <p:txBody>
          <a:bodyPr wrap="square">
            <a:spAutoFit/>
          </a:bodyPr>
          <a:lstStyle/>
          <a:p>
            <a:pPr algn="just">
              <a:lnSpc>
                <a:spcPct val="150000"/>
              </a:lnSpc>
            </a:pPr>
            <a:r>
              <a:rPr lang="tr-TR" dirty="0" smtClean="0">
                <a:solidFill>
                  <a:srgbClr val="00B050"/>
                </a:solidFill>
                <a:latin typeface="Bahnschrift Light" pitchFamily="34" charset="0"/>
              </a:rPr>
              <a:t>İDRİSİ (1100-1166) </a:t>
            </a:r>
            <a:r>
              <a:rPr lang="tr-TR" dirty="0" smtClean="0">
                <a:latin typeface="Bahnschrift Light" pitchFamily="34" charset="0"/>
              </a:rPr>
              <a:t>: </a:t>
            </a:r>
            <a:r>
              <a:rPr lang="tr-TR" sz="1600" dirty="0" smtClean="0">
                <a:latin typeface="Bahnschrift Light" pitchFamily="34" charset="0"/>
              </a:rPr>
              <a:t>Arap gezgin,coğrafyacı ve haritacıdır. 12.yy’da günümüz dünyasına benzer bir harita çizmiştir. 1154 yılında hizmetine girdiği </a:t>
            </a:r>
            <a:r>
              <a:rPr lang="tr-TR" sz="1600" dirty="0" err="1" smtClean="0">
                <a:latin typeface="Bahnschrift Light" pitchFamily="34" charset="0"/>
              </a:rPr>
              <a:t>Norman</a:t>
            </a:r>
            <a:r>
              <a:rPr lang="tr-TR" sz="1600" dirty="0" smtClean="0">
                <a:latin typeface="Bahnschrift Light" pitchFamily="34" charset="0"/>
              </a:rPr>
              <a:t> Kralı II.</a:t>
            </a:r>
            <a:r>
              <a:rPr lang="tr-TR" sz="1600" dirty="0" err="1" smtClean="0">
                <a:latin typeface="Bahnschrift Light" pitchFamily="34" charset="0"/>
              </a:rPr>
              <a:t>Roger’a</a:t>
            </a:r>
            <a:r>
              <a:rPr lang="tr-TR" sz="1600" dirty="0" smtClean="0">
                <a:latin typeface="Bahnschrift Light" pitchFamily="34" charset="0"/>
              </a:rPr>
              <a:t> , gümüşten bir Yer küresi ile </a:t>
            </a:r>
            <a:r>
              <a:rPr lang="tr-TR" sz="1600" dirty="0" err="1" smtClean="0">
                <a:solidFill>
                  <a:srgbClr val="00B050"/>
                </a:solidFill>
                <a:latin typeface="Bahnschrift Light" pitchFamily="34" charset="0"/>
              </a:rPr>
              <a:t>Roger'in</a:t>
            </a:r>
            <a:r>
              <a:rPr lang="tr-TR" sz="1600" dirty="0" smtClean="0">
                <a:solidFill>
                  <a:srgbClr val="00B050"/>
                </a:solidFill>
                <a:latin typeface="Bahnschrift Light" pitchFamily="34" charset="0"/>
              </a:rPr>
              <a:t> Kitabı </a:t>
            </a:r>
            <a:r>
              <a:rPr lang="tr-TR" sz="1600" dirty="0" smtClean="0">
                <a:latin typeface="Bahnschrift Light" pitchFamily="34" charset="0"/>
              </a:rPr>
              <a:t>adlı meşhur eserini takdim etmiştir. Bu kitap için hazırlanmış olan 70 paftalık Dünya haritası, o döneme değin bilinen Dünya'nın mükemmel bir tasvirini vermeyi amaçlayan kapsamlı bir çalışmadır ve bu nedenle haritacılık tarihinde önemli bir yer tutar.</a:t>
            </a:r>
            <a:endParaRPr lang="tr-TR" sz="1600" dirty="0">
              <a:latin typeface="Bahnschrift Light" pitchFamily="34" charset="0"/>
            </a:endParaRPr>
          </a:p>
        </p:txBody>
      </p:sp>
      <p:pic>
        <p:nvPicPr>
          <p:cNvPr id="483332" name="Picture 4" descr="https://encrypted-tbn0.gstatic.com/images?q=tbn%3AANd9GcQ6iDQYw4PC3wguhD6qb8eKQVbseVNLCKHPOw&amp;usqp=CAU"/>
          <p:cNvPicPr>
            <a:picLocks noChangeAspect="1" noChangeArrowheads="1"/>
          </p:cNvPicPr>
          <p:nvPr/>
        </p:nvPicPr>
        <p:blipFill>
          <a:blip r:embed="rId4" cstate="print"/>
          <a:srcRect/>
          <a:stretch>
            <a:fillRect/>
          </a:stretch>
        </p:blipFill>
        <p:spPr bwMode="auto">
          <a:xfrm>
            <a:off x="179512" y="188640"/>
            <a:ext cx="4536504" cy="2304256"/>
          </a:xfrm>
          <a:prstGeom prst="rect">
            <a:avLst/>
          </a:prstGeom>
          <a:noFill/>
        </p:spPr>
      </p:pic>
      <p:pic>
        <p:nvPicPr>
          <p:cNvPr id="483334" name="Picture 6" descr="File:Second half of Al'Idrisi World Map.jpg - Wikimedia Commons"/>
          <p:cNvPicPr>
            <a:picLocks noChangeAspect="1" noChangeArrowheads="1"/>
          </p:cNvPicPr>
          <p:nvPr/>
        </p:nvPicPr>
        <p:blipFill>
          <a:blip r:embed="rId5" cstate="print"/>
          <a:srcRect/>
          <a:stretch>
            <a:fillRect/>
          </a:stretch>
        </p:blipFill>
        <p:spPr bwMode="auto">
          <a:xfrm>
            <a:off x="251520" y="4365104"/>
            <a:ext cx="4320480" cy="2304256"/>
          </a:xfrm>
          <a:prstGeom prst="rect">
            <a:avLst/>
          </a:prstGeom>
          <a:noFill/>
        </p:spPr>
      </p:pic>
      <p:pic>
        <p:nvPicPr>
          <p:cNvPr id="483336" name="Picture 8" descr="http://www.transpacificproject.com/wp-content/uploads/2011/06/TabulaRogeriana_upside-down-1-1024x464.jpg"/>
          <p:cNvPicPr>
            <a:picLocks noChangeAspect="1" noChangeArrowheads="1"/>
          </p:cNvPicPr>
          <p:nvPr/>
        </p:nvPicPr>
        <p:blipFill>
          <a:blip r:embed="rId6" cstate="print"/>
          <a:srcRect/>
          <a:stretch>
            <a:fillRect/>
          </a:stretch>
        </p:blipFill>
        <p:spPr bwMode="auto">
          <a:xfrm>
            <a:off x="4572000" y="4365104"/>
            <a:ext cx="4392488" cy="230425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descr="data-cke-saved-src=http://www.bilimgenc.tubitak.gov.tr/sites/default/files/topkapi_sarayi_koleksiyonu.jpeg"/>
          <p:cNvPicPr>
            <a:picLocks noChangeAspect="1" noChangeArrowheads="1"/>
          </p:cNvPicPr>
          <p:nvPr/>
        </p:nvPicPr>
        <p:blipFill>
          <a:blip r:embed="rId3" cstate="print"/>
          <a:srcRect/>
          <a:stretch>
            <a:fillRect/>
          </a:stretch>
        </p:blipFill>
        <p:spPr bwMode="auto">
          <a:xfrm>
            <a:off x="251520" y="260648"/>
            <a:ext cx="8640960" cy="633670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2636912"/>
            <a:ext cx="8784976" cy="1615827"/>
          </a:xfrm>
          <a:prstGeom prst="rect">
            <a:avLst/>
          </a:prstGeom>
        </p:spPr>
        <p:txBody>
          <a:bodyPr wrap="square">
            <a:spAutoFit/>
          </a:bodyPr>
          <a:lstStyle/>
          <a:p>
            <a:pPr algn="just">
              <a:lnSpc>
                <a:spcPct val="150000"/>
              </a:lnSpc>
            </a:pPr>
            <a:r>
              <a:rPr lang="tr-TR" dirty="0" smtClean="0">
                <a:solidFill>
                  <a:srgbClr val="00B050"/>
                </a:solidFill>
                <a:latin typeface="Bahnschrift Light" pitchFamily="34" charset="0"/>
              </a:rPr>
              <a:t>HAREZMİ (780-850) </a:t>
            </a:r>
            <a:r>
              <a:rPr lang="tr-TR" dirty="0" smtClean="0">
                <a:latin typeface="Bahnschrift Light" pitchFamily="34" charset="0"/>
              </a:rPr>
              <a:t>: </a:t>
            </a:r>
            <a:r>
              <a:rPr lang="tr-TR" sz="1600" dirty="0" err="1" smtClean="0">
                <a:latin typeface="Bahnschrift Light" pitchFamily="34" charset="0"/>
              </a:rPr>
              <a:t>Batlamyus’un</a:t>
            </a:r>
            <a:r>
              <a:rPr lang="tr-TR" sz="1600" dirty="0" smtClean="0">
                <a:latin typeface="Bahnschrift Light" pitchFamily="34" charset="0"/>
              </a:rPr>
              <a:t> 2. yüzyılda yazdığı Coğrafyanın El Kitabı adlı eseri  yeniden düzenleyerek   </a:t>
            </a:r>
            <a:r>
              <a:rPr lang="tr-TR" sz="1600" dirty="0" err="1" smtClean="0">
                <a:solidFill>
                  <a:srgbClr val="00B050"/>
                </a:solidFill>
                <a:latin typeface="Bahnschrift Light" pitchFamily="34" charset="0"/>
              </a:rPr>
              <a:t>Kitab</a:t>
            </a:r>
            <a:r>
              <a:rPr lang="tr-TR" sz="1600" dirty="0" smtClean="0">
                <a:solidFill>
                  <a:srgbClr val="00B050"/>
                </a:solidFill>
                <a:latin typeface="Bahnschrift Light" pitchFamily="34" charset="0"/>
              </a:rPr>
              <a:t>-ı </a:t>
            </a:r>
            <a:r>
              <a:rPr lang="tr-TR" sz="1600" dirty="0" err="1" smtClean="0">
                <a:solidFill>
                  <a:srgbClr val="00B050"/>
                </a:solidFill>
                <a:latin typeface="Bahnschrift Light" pitchFamily="34" charset="0"/>
              </a:rPr>
              <a:t>Suretu’ı</a:t>
            </a:r>
            <a:r>
              <a:rPr lang="tr-TR" sz="1600" dirty="0" smtClean="0">
                <a:solidFill>
                  <a:srgbClr val="00B050"/>
                </a:solidFill>
                <a:latin typeface="Bahnschrift Light" pitchFamily="34" charset="0"/>
              </a:rPr>
              <a:t> Arz (Dünyanın Tanıtım Kitabı) </a:t>
            </a:r>
            <a:r>
              <a:rPr lang="tr-TR" sz="1600" dirty="0" smtClean="0">
                <a:latin typeface="Bahnschrift Light" pitchFamily="34" charset="0"/>
              </a:rPr>
              <a:t>adlı eseri yazmıştır.Eser</a:t>
            </a:r>
            <a:r>
              <a:rPr lang="tr-TR" sz="1600" dirty="0" smtClean="0">
                <a:solidFill>
                  <a:srgbClr val="00B050"/>
                </a:solidFill>
                <a:latin typeface="Bahnschrift Light" pitchFamily="34" charset="0"/>
              </a:rPr>
              <a:t> </a:t>
            </a:r>
            <a:r>
              <a:rPr lang="tr-TR" sz="1600" dirty="0" smtClean="0">
                <a:latin typeface="Bahnschrift Light" pitchFamily="34" charset="0"/>
              </a:rPr>
              <a:t>genel bir bilgilendirme ile birlikte şehirlere ait 2402 adet koordinatın listesini ve coğrafi özellikleri içermektedir.</a:t>
            </a:r>
            <a:endParaRPr lang="tr-TR" sz="1600" i="1" dirty="0"/>
          </a:p>
        </p:txBody>
      </p:sp>
      <p:pic>
        <p:nvPicPr>
          <p:cNvPr id="487426" name="Picture 2" descr="Harezmi Eğitim Modeli tanıtıldı - Time Alem"/>
          <p:cNvPicPr>
            <a:picLocks noChangeAspect="1" noChangeArrowheads="1"/>
          </p:cNvPicPr>
          <p:nvPr/>
        </p:nvPicPr>
        <p:blipFill>
          <a:blip r:embed="rId3" cstate="print"/>
          <a:srcRect/>
          <a:stretch>
            <a:fillRect/>
          </a:stretch>
        </p:blipFill>
        <p:spPr bwMode="auto">
          <a:xfrm>
            <a:off x="251520" y="188640"/>
            <a:ext cx="4444752" cy="2520280"/>
          </a:xfrm>
          <a:prstGeom prst="rect">
            <a:avLst/>
          </a:prstGeom>
          <a:noFill/>
        </p:spPr>
      </p:pic>
      <p:pic>
        <p:nvPicPr>
          <p:cNvPr id="487428" name="Picture 4" descr="El Harezmi cebirin atasıdır | Yenisöz Gazetesi"/>
          <p:cNvPicPr>
            <a:picLocks noChangeAspect="1" noChangeArrowheads="1"/>
          </p:cNvPicPr>
          <p:nvPr/>
        </p:nvPicPr>
        <p:blipFill>
          <a:blip r:embed="rId4" cstate="print"/>
          <a:srcRect/>
          <a:stretch>
            <a:fillRect/>
          </a:stretch>
        </p:blipFill>
        <p:spPr bwMode="auto">
          <a:xfrm>
            <a:off x="4644008" y="188640"/>
            <a:ext cx="4320480" cy="2520280"/>
          </a:xfrm>
          <a:prstGeom prst="rect">
            <a:avLst/>
          </a:prstGeom>
          <a:noFill/>
        </p:spPr>
      </p:pic>
      <p:pic>
        <p:nvPicPr>
          <p:cNvPr id="487432" name="Picture 8" descr="https://gencdergisi.com/resimler/veriresimleri/bilim.jpg"/>
          <p:cNvPicPr>
            <a:picLocks noChangeAspect="1" noChangeArrowheads="1"/>
          </p:cNvPicPr>
          <p:nvPr/>
        </p:nvPicPr>
        <p:blipFill>
          <a:blip r:embed="rId5" cstate="print"/>
          <a:srcRect/>
          <a:stretch>
            <a:fillRect/>
          </a:stretch>
        </p:blipFill>
        <p:spPr bwMode="auto">
          <a:xfrm>
            <a:off x="251520" y="4221088"/>
            <a:ext cx="4536504" cy="2448272"/>
          </a:xfrm>
          <a:prstGeom prst="rect">
            <a:avLst/>
          </a:prstGeom>
          <a:noFill/>
        </p:spPr>
      </p:pic>
      <p:pic>
        <p:nvPicPr>
          <p:cNvPr id="25602" name="Picture 2" descr="El Harezmi Kimdir, Harezmi Hayatı ve Eserleri - Mühendis Beyinler"/>
          <p:cNvPicPr>
            <a:picLocks noChangeAspect="1" noChangeArrowheads="1"/>
          </p:cNvPicPr>
          <p:nvPr/>
        </p:nvPicPr>
        <p:blipFill>
          <a:blip r:embed="rId6" cstate="print"/>
          <a:srcRect/>
          <a:stretch>
            <a:fillRect/>
          </a:stretch>
        </p:blipFill>
        <p:spPr bwMode="auto">
          <a:xfrm>
            <a:off x="4788024" y="4221088"/>
            <a:ext cx="4176464" cy="244827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2276872"/>
            <a:ext cx="8712968" cy="1985159"/>
          </a:xfrm>
          <a:prstGeom prst="rect">
            <a:avLst/>
          </a:prstGeom>
        </p:spPr>
        <p:txBody>
          <a:bodyPr wrap="square">
            <a:spAutoFit/>
          </a:bodyPr>
          <a:lstStyle/>
          <a:p>
            <a:pPr algn="just">
              <a:lnSpc>
                <a:spcPct val="150000"/>
              </a:lnSpc>
            </a:pPr>
            <a:r>
              <a:rPr lang="tr-TR" dirty="0" smtClean="0">
                <a:solidFill>
                  <a:srgbClr val="00B050"/>
                </a:solidFill>
                <a:latin typeface="Bahnschrift Light" pitchFamily="34" charset="0"/>
              </a:rPr>
              <a:t>ULUĞBEY (1394-1449) </a:t>
            </a:r>
            <a:r>
              <a:rPr lang="tr-TR" dirty="0" smtClean="0">
                <a:latin typeface="Bahnschrift Light" pitchFamily="34" charset="0"/>
              </a:rPr>
              <a:t>: </a:t>
            </a:r>
            <a:r>
              <a:rPr lang="tr-TR" sz="1600" dirty="0" smtClean="0">
                <a:latin typeface="Bahnschrift Light" pitchFamily="34" charset="0"/>
              </a:rPr>
              <a:t>Semerkant Rasathanesi, </a:t>
            </a:r>
            <a:r>
              <a:rPr lang="tr-TR" sz="1600" dirty="0" err="1" smtClean="0">
                <a:latin typeface="Bahnschrift Light" pitchFamily="34" charset="0"/>
              </a:rPr>
              <a:t>Uluğ</a:t>
            </a:r>
            <a:r>
              <a:rPr lang="tr-TR" sz="1600" dirty="0" smtClean="0">
                <a:latin typeface="Bahnschrift Light" pitchFamily="34" charset="0"/>
              </a:rPr>
              <a:t> Bey’in en önemli eseridir. Kurduğu rasathane, çağının en modern usullerle gözlem yapan, araştıran, inceleyen, bilimin aydınlığını yayan bir ilim irfan merkeziydi.Batılı bilim çevreleri onu “15. Yüzyılın Astronomu” unvanıyla taltif etmiştir. Merkezi Amerika’da bulunan Uluslararası Astronomi Derneği ayın görünen yüzeyinin önemli bir bölgesine “</a:t>
            </a:r>
            <a:r>
              <a:rPr lang="tr-TR" sz="1600" b="1" dirty="0" err="1" smtClean="0">
                <a:latin typeface="Bahnschrift Light" pitchFamily="34" charset="0"/>
              </a:rPr>
              <a:t>Uluğ</a:t>
            </a:r>
            <a:r>
              <a:rPr lang="tr-TR" sz="1600" b="1" dirty="0" smtClean="0">
                <a:latin typeface="Bahnschrift Light" pitchFamily="34" charset="0"/>
              </a:rPr>
              <a:t> Bey Krateri</a:t>
            </a:r>
            <a:r>
              <a:rPr lang="tr-TR" sz="1600" dirty="0" smtClean="0">
                <a:latin typeface="Bahnschrift Light" pitchFamily="34" charset="0"/>
              </a:rPr>
              <a:t>” ismini vermiştir.</a:t>
            </a:r>
            <a:r>
              <a:rPr lang="tr-TR" sz="1600" i="1" dirty="0" smtClean="0"/>
              <a:t> </a:t>
            </a:r>
            <a:endParaRPr lang="tr-TR" sz="1600" i="1" dirty="0"/>
          </a:p>
        </p:txBody>
      </p:sp>
      <p:pic>
        <p:nvPicPr>
          <p:cNvPr id="491522" name="Picture 2" descr="Uluğ Bey ve Başyapıtı: Uluğ Bey Zici • Kozmik Anafor | Türkiye'nin  Astronomi Kaynağı"/>
          <p:cNvPicPr>
            <a:picLocks noChangeAspect="1" noChangeArrowheads="1"/>
          </p:cNvPicPr>
          <p:nvPr/>
        </p:nvPicPr>
        <p:blipFill>
          <a:blip r:embed="rId3" cstate="print"/>
          <a:srcRect/>
          <a:stretch>
            <a:fillRect/>
          </a:stretch>
        </p:blipFill>
        <p:spPr bwMode="auto">
          <a:xfrm>
            <a:off x="251520" y="188640"/>
            <a:ext cx="5040560" cy="2160240"/>
          </a:xfrm>
          <a:prstGeom prst="rect">
            <a:avLst/>
          </a:prstGeom>
          <a:noFill/>
        </p:spPr>
      </p:pic>
      <p:pic>
        <p:nvPicPr>
          <p:cNvPr id="491526" name="Picture 6" descr="semerkand-rasathanesi-ali-kuscu-gozlemevi-ulug-bey - Cahil.co"/>
          <p:cNvPicPr>
            <a:picLocks noChangeAspect="1" noChangeArrowheads="1"/>
          </p:cNvPicPr>
          <p:nvPr/>
        </p:nvPicPr>
        <p:blipFill>
          <a:blip r:embed="rId4" cstate="print"/>
          <a:srcRect/>
          <a:stretch>
            <a:fillRect/>
          </a:stretch>
        </p:blipFill>
        <p:spPr bwMode="auto">
          <a:xfrm>
            <a:off x="251520" y="4293096"/>
            <a:ext cx="4320480" cy="2376264"/>
          </a:xfrm>
          <a:prstGeom prst="rect">
            <a:avLst/>
          </a:prstGeom>
          <a:noFill/>
        </p:spPr>
      </p:pic>
      <p:pic>
        <p:nvPicPr>
          <p:cNvPr id="491528" name="Picture 8" descr="ULUĞ BEY - TDV İslâm Ansiklopedisi"/>
          <p:cNvPicPr>
            <a:picLocks noChangeAspect="1" noChangeArrowheads="1"/>
          </p:cNvPicPr>
          <p:nvPr/>
        </p:nvPicPr>
        <p:blipFill>
          <a:blip r:embed="rId5" cstate="print"/>
          <a:srcRect/>
          <a:stretch>
            <a:fillRect/>
          </a:stretch>
        </p:blipFill>
        <p:spPr bwMode="auto">
          <a:xfrm>
            <a:off x="4572000" y="4293096"/>
            <a:ext cx="4433857" cy="2376264"/>
          </a:xfrm>
          <a:prstGeom prst="rect">
            <a:avLst/>
          </a:prstGeom>
          <a:noFill/>
        </p:spPr>
      </p:pic>
      <p:pic>
        <p:nvPicPr>
          <p:cNvPr id="491530" name="Picture 10" descr="Islam &amp; Science on Twitter: &quot;Ulug Beg together with Ali Qushji, another  astronomer and part of Ulug Beg's team of researchers. 🎨Recent painting, Ulug  Beg Observatory Museum, Samarkand, Uzbekistan.… https://t.co/iCfuPSPWbz&quot;"/>
          <p:cNvPicPr>
            <a:picLocks noChangeAspect="1" noChangeArrowheads="1"/>
          </p:cNvPicPr>
          <p:nvPr/>
        </p:nvPicPr>
        <p:blipFill>
          <a:blip r:embed="rId6" cstate="print"/>
          <a:srcRect/>
          <a:stretch>
            <a:fillRect/>
          </a:stretch>
        </p:blipFill>
        <p:spPr bwMode="auto">
          <a:xfrm>
            <a:off x="5292080" y="188640"/>
            <a:ext cx="3600400" cy="216024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395536"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YENİ ÇAĞDA COĞRAFYA</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sp>
        <p:nvSpPr>
          <p:cNvPr id="5" name="1 Başlık"/>
          <p:cNvSpPr txBox="1">
            <a:spLocks/>
          </p:cNvSpPr>
          <p:nvPr/>
        </p:nvSpPr>
        <p:spPr>
          <a:xfrm>
            <a:off x="539552" y="1484784"/>
            <a:ext cx="8208912" cy="4104456"/>
          </a:xfrm>
          <a:prstGeom prst="rect">
            <a:avLst/>
          </a:prstGeom>
        </p:spPr>
        <p:txBody>
          <a:bodyPr vert="horz" lIns="91440" tIns="45720" rIns="91440" bIns="45720" rtlCol="0" anchor="ctr">
            <a:noAutofit/>
          </a:bodyPr>
          <a:lstStyle/>
          <a:p>
            <a:pPr lvl="0">
              <a:lnSpc>
                <a:spcPct val="150000"/>
              </a:lnSpc>
              <a:spcBef>
                <a:spcPct val="0"/>
              </a:spcBef>
              <a:defRPr/>
            </a:pP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p>
          <a:p>
            <a:pPr lvl="0">
              <a:lnSpc>
                <a:spcPct val="150000"/>
              </a:lnSpc>
              <a:spcBef>
                <a:spcPct val="0"/>
              </a:spcBef>
              <a:defRPr/>
            </a:pPr>
            <a:r>
              <a:rPr kumimoji="0" lang="tr-TR" sz="2800" b="0" i="0" u="none" strike="noStrike" kern="1200" cap="none" spc="0" normalizeH="0" baseline="0" noProof="0" dirty="0" smtClean="0">
                <a:ln>
                  <a:noFill/>
                </a:ln>
                <a:solidFill>
                  <a:schemeClr val="bg1"/>
                </a:solidFill>
                <a:effectLst/>
                <a:uLnTx/>
                <a:uFillTx/>
                <a:latin typeface="+mj-lt"/>
                <a:ea typeface="+mj-ea"/>
                <a:cs typeface="+mj-cs"/>
              </a:rPr>
              <a:t># </a:t>
            </a:r>
            <a:r>
              <a:rPr lang="tr-TR" sz="2800" dirty="0" smtClean="0">
                <a:solidFill>
                  <a:schemeClr val="bg1"/>
                </a:solidFill>
              </a:rPr>
              <a:t>Rönesans ve </a:t>
            </a:r>
            <a:r>
              <a:rPr kumimoji="0" lang="tr-TR" sz="2800" b="0" i="0" u="none" strike="noStrike" kern="1200" cap="none" spc="0" normalizeH="0" baseline="0" noProof="0" dirty="0" smtClean="0">
                <a:ln>
                  <a:noFill/>
                </a:ln>
                <a:solidFill>
                  <a:schemeClr val="bg1"/>
                </a:solidFill>
                <a:effectLst/>
                <a:uLnTx/>
                <a:uFillTx/>
                <a:latin typeface="+mj-lt"/>
                <a:ea typeface="+mj-ea"/>
                <a:cs typeface="+mj-cs"/>
              </a:rPr>
              <a:t>Coğrafi keşifler </a:t>
            </a:r>
            <a:r>
              <a:rPr kumimoji="0" lang="tr-TR" sz="2800" b="0" i="0" u="none" strike="noStrike" kern="1200" cap="none" spc="0" normalizeH="0" noProof="0" dirty="0" smtClean="0">
                <a:ln>
                  <a:noFill/>
                </a:ln>
                <a:solidFill>
                  <a:schemeClr val="bg1"/>
                </a:solidFill>
                <a:effectLst/>
                <a:uLnTx/>
                <a:uFillTx/>
                <a:latin typeface="+mj-lt"/>
                <a:ea typeface="+mj-ea"/>
                <a:cs typeface="+mj-cs"/>
              </a:rPr>
              <a:t>ile bilimin yönü </a:t>
            </a:r>
            <a:r>
              <a:rPr lang="tr-TR" sz="2800" dirty="0" smtClean="0">
                <a:solidFill>
                  <a:schemeClr val="bg1"/>
                </a:solidFill>
                <a:latin typeface="+mj-lt"/>
                <a:ea typeface="+mj-ea"/>
                <a:cs typeface="+mj-cs"/>
              </a:rPr>
              <a:t>tekrar Avrupa’ya dönmüştür.</a:t>
            </a:r>
            <a:endParaRPr kumimoji="0" lang="tr-TR" sz="2800" b="0" i="0" u="none" strike="noStrike" kern="1200" cap="none" spc="0" normalizeH="0" noProof="0" dirty="0" smtClean="0">
              <a:ln>
                <a:noFill/>
              </a:ln>
              <a:solidFill>
                <a:schemeClr val="bg1"/>
              </a:solidFill>
              <a:effectLst/>
              <a:uLnTx/>
              <a:uFillTx/>
              <a:latin typeface="+mj-lt"/>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lang="tr-TR" sz="2800" noProof="0" dirty="0" smtClean="0">
                <a:solidFill>
                  <a:schemeClr val="bg1"/>
                </a:solidFill>
                <a:latin typeface="+mj-lt"/>
                <a:ea typeface="+mj-ea"/>
                <a:cs typeface="+mj-cs"/>
              </a:rPr>
              <a:t># </a:t>
            </a:r>
            <a:r>
              <a:rPr lang="tr-TR" sz="2800" dirty="0" smtClean="0">
                <a:solidFill>
                  <a:schemeClr val="bg1"/>
                </a:solidFill>
                <a:latin typeface="+mj-lt"/>
                <a:ea typeface="+mj-ea"/>
                <a:cs typeface="+mj-cs"/>
              </a:rPr>
              <a:t>Seyahatler ile </a:t>
            </a:r>
            <a:r>
              <a:rPr lang="tr-TR" sz="2800" noProof="0" dirty="0" smtClean="0">
                <a:solidFill>
                  <a:schemeClr val="bg1"/>
                </a:solidFill>
                <a:latin typeface="+mj-lt"/>
                <a:ea typeface="+mj-ea"/>
                <a:cs typeface="+mj-cs"/>
              </a:rPr>
              <a:t>bilinen dünyanın sınırları genişlemiş</a:t>
            </a:r>
            <a:r>
              <a:rPr kumimoji="0" lang="tr-TR" sz="2800" b="0" i="0" u="none" strike="noStrike" kern="1200" cap="none" spc="0" normalizeH="0" dirty="0" smtClean="0">
                <a:ln>
                  <a:noFill/>
                </a:ln>
                <a:solidFill>
                  <a:schemeClr val="bg1"/>
                </a:solidFill>
                <a:effectLst/>
                <a:uLnTx/>
                <a:uFillTx/>
                <a:latin typeface="+mj-lt"/>
                <a:ea typeface="+mj-ea"/>
                <a:cs typeface="+mj-cs"/>
              </a:rPr>
              <a:t>,</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2800" b="0" i="0" u="none" strike="noStrike" kern="1200" cap="none" spc="0" normalizeH="0" dirty="0" smtClean="0">
                <a:ln>
                  <a:noFill/>
                </a:ln>
                <a:solidFill>
                  <a:schemeClr val="bg1"/>
                </a:solidFill>
                <a:effectLst/>
                <a:uLnTx/>
                <a:uFillTx/>
                <a:latin typeface="+mj-lt"/>
                <a:ea typeface="+mj-ea"/>
                <a:cs typeface="+mj-cs"/>
              </a:rPr>
              <a:t>harita ve tasvir çalışmalarına bilgi akışı sağlanmıştır.</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2800" b="0" i="0" u="none" strike="noStrike" kern="1200" cap="none" spc="0" normalizeH="0" dirty="0" smtClean="0">
                <a:ln>
                  <a:noFill/>
                </a:ln>
                <a:solidFill>
                  <a:schemeClr val="bg1"/>
                </a:solidFill>
                <a:effectLst/>
                <a:uLnTx/>
                <a:uFillTx/>
                <a:latin typeface="+mj-lt"/>
                <a:ea typeface="+mj-ea"/>
                <a:cs typeface="+mj-cs"/>
              </a:rPr>
              <a:t>Kolomb,B.</a:t>
            </a:r>
            <a:r>
              <a:rPr kumimoji="0" lang="tr-TR" sz="2800" b="0" i="0" u="none" strike="noStrike" kern="1200" cap="none" spc="0" normalizeH="0" dirty="0" err="1" smtClean="0">
                <a:ln>
                  <a:noFill/>
                </a:ln>
                <a:solidFill>
                  <a:schemeClr val="bg1"/>
                </a:solidFill>
                <a:effectLst/>
                <a:uLnTx/>
                <a:uFillTx/>
                <a:latin typeface="+mj-lt"/>
                <a:ea typeface="+mj-ea"/>
                <a:cs typeface="+mj-cs"/>
              </a:rPr>
              <a:t>Diyaz</a:t>
            </a:r>
            <a:r>
              <a:rPr kumimoji="0" lang="tr-TR" sz="2800" b="0" i="0" u="none" strike="noStrike" kern="1200" cap="none" spc="0" normalizeH="0" dirty="0" smtClean="0">
                <a:ln>
                  <a:noFill/>
                </a:ln>
                <a:solidFill>
                  <a:schemeClr val="bg1"/>
                </a:solidFill>
                <a:effectLst/>
                <a:uLnTx/>
                <a:uFillTx/>
                <a:latin typeface="+mj-lt"/>
                <a:ea typeface="+mj-ea"/>
                <a:cs typeface="+mj-cs"/>
              </a:rPr>
              <a:t>,Vasco De Gama,Macellan ve El Kano</a:t>
            </a:r>
          </a:p>
          <a:p>
            <a:pPr marL="0" marR="0" lvl="0" indent="0" defTabSz="914400" rtl="0" eaLnBrk="1" fontAlgn="auto" latinLnBrk="0" hangingPunct="1">
              <a:lnSpc>
                <a:spcPct val="150000"/>
              </a:lnSpc>
              <a:spcBef>
                <a:spcPct val="0"/>
              </a:spcBef>
              <a:spcAft>
                <a:spcPts val="0"/>
              </a:spcAft>
              <a:buClrTx/>
              <a:buSzTx/>
              <a:buFontTx/>
              <a:buNone/>
              <a:tabLst/>
              <a:defRPr/>
            </a:pPr>
            <a:r>
              <a:rPr lang="tr-TR" sz="2800" baseline="0" noProof="0" dirty="0" smtClean="0">
                <a:solidFill>
                  <a:schemeClr val="bg1"/>
                </a:solidFill>
                <a:latin typeface="+mj-lt"/>
                <a:ea typeface="+mj-ea"/>
                <a:cs typeface="+mj-cs"/>
              </a:rPr>
              <a:t>Piri Reis,Evliya Çelebi,Katip</a:t>
            </a:r>
            <a:r>
              <a:rPr lang="tr-TR" sz="2800" noProof="0" dirty="0" smtClean="0">
                <a:solidFill>
                  <a:schemeClr val="bg1"/>
                </a:solidFill>
                <a:latin typeface="+mj-lt"/>
                <a:ea typeface="+mj-ea"/>
                <a:cs typeface="+mj-cs"/>
              </a:rPr>
              <a:t> Çelebi,</a:t>
            </a:r>
            <a:r>
              <a:rPr lang="tr-TR" sz="2800" baseline="0" noProof="0" dirty="0" smtClean="0">
                <a:solidFill>
                  <a:schemeClr val="bg1"/>
                </a:solidFill>
                <a:latin typeface="+mj-lt"/>
                <a:ea typeface="+mj-ea"/>
                <a:cs typeface="+mj-cs"/>
              </a:rPr>
              <a:t> </a:t>
            </a: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endParaRPr kumimoji="0" lang="tr-TR"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https://cdnuploads.aa.com.tr/uploads/Contents/2019/12/08/thumbs_b_c_78b7fdc737d8d72e0aa867dcf7662b49.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2420888"/>
            <a:ext cx="8784976" cy="1754326"/>
          </a:xfrm>
          <a:prstGeom prst="rect">
            <a:avLst/>
          </a:prstGeom>
        </p:spPr>
        <p:txBody>
          <a:bodyPr wrap="square">
            <a:spAutoFit/>
          </a:bodyPr>
          <a:lstStyle/>
          <a:p>
            <a:pPr algn="just">
              <a:lnSpc>
                <a:spcPct val="150000"/>
              </a:lnSpc>
            </a:pPr>
            <a:r>
              <a:rPr lang="tr-TR" dirty="0" smtClean="0">
                <a:solidFill>
                  <a:srgbClr val="00B050"/>
                </a:solidFill>
                <a:latin typeface="Bahnschrift Light" pitchFamily="34" charset="0"/>
              </a:rPr>
              <a:t>PİRİ REİS (…….-1554) </a:t>
            </a:r>
            <a:r>
              <a:rPr lang="tr-TR" dirty="0" smtClean="0">
                <a:latin typeface="Bahnschrift Light" pitchFamily="34" charset="0"/>
              </a:rPr>
              <a:t>: Amerika'yı gösteren Dünya haritaları ve </a:t>
            </a:r>
            <a:r>
              <a:rPr lang="tr-TR" dirty="0" err="1" smtClean="0">
                <a:solidFill>
                  <a:srgbClr val="00B050"/>
                </a:solidFill>
                <a:latin typeface="Bahnschrift Light" pitchFamily="34" charset="0"/>
              </a:rPr>
              <a:t>Kitab</a:t>
            </a:r>
            <a:r>
              <a:rPr lang="tr-TR" dirty="0" smtClean="0">
                <a:solidFill>
                  <a:srgbClr val="00B050"/>
                </a:solidFill>
                <a:latin typeface="Bahnschrift Light" pitchFamily="34" charset="0"/>
              </a:rPr>
              <a:t>-ı Bahriye </a:t>
            </a:r>
            <a:r>
              <a:rPr lang="tr-TR" dirty="0" smtClean="0">
                <a:latin typeface="Bahnschrift Light" pitchFamily="34" charset="0"/>
              </a:rPr>
              <a:t>adlı denizcilik kitabıyla tanınan, Osmanlı denizcisi, kaptanı ve kartograftır. 1513 tarihli ilk dünya haritasını çizen Piri Reis, bu haritasında Atlas Okyanusu, </a:t>
            </a:r>
            <a:r>
              <a:rPr lang="tr-TR" dirty="0" err="1" smtClean="0">
                <a:latin typeface="Bahnschrift Light" pitchFamily="34" charset="0"/>
              </a:rPr>
              <a:t>İber</a:t>
            </a:r>
            <a:r>
              <a:rPr lang="tr-TR" dirty="0" smtClean="0">
                <a:latin typeface="Bahnschrift Light" pitchFamily="34" charset="0"/>
              </a:rPr>
              <a:t> Yarımadası, Afrika'nın batısı ile Amerika'nın doğu kıyılarını gerçeğine yakın şekilde göstermiştir.</a:t>
            </a:r>
            <a:endParaRPr lang="tr-TR" dirty="0">
              <a:latin typeface="Bahnschrift Light" pitchFamily="34" charset="0"/>
            </a:endParaRPr>
          </a:p>
        </p:txBody>
      </p:sp>
      <p:pic>
        <p:nvPicPr>
          <p:cNvPr id="495618" name="Picture 2" descr="24 Şubat hadi ipucu: Piri Reis nerede dünyaya geldi?"/>
          <p:cNvPicPr>
            <a:picLocks noChangeAspect="1" noChangeArrowheads="1"/>
          </p:cNvPicPr>
          <p:nvPr/>
        </p:nvPicPr>
        <p:blipFill>
          <a:blip r:embed="rId3" cstate="print"/>
          <a:srcRect/>
          <a:stretch>
            <a:fillRect/>
          </a:stretch>
        </p:blipFill>
        <p:spPr bwMode="auto">
          <a:xfrm>
            <a:off x="251520" y="4149080"/>
            <a:ext cx="4248472" cy="2520280"/>
          </a:xfrm>
          <a:prstGeom prst="rect">
            <a:avLst/>
          </a:prstGeom>
          <a:noFill/>
        </p:spPr>
      </p:pic>
      <p:pic>
        <p:nvPicPr>
          <p:cNvPr id="495620" name="Picture 4" descr="Piri Reis - Bölgede İlk Haber"/>
          <p:cNvPicPr>
            <a:picLocks noChangeAspect="1" noChangeArrowheads="1"/>
          </p:cNvPicPr>
          <p:nvPr/>
        </p:nvPicPr>
        <p:blipFill>
          <a:blip r:embed="rId4" cstate="print"/>
          <a:srcRect/>
          <a:stretch>
            <a:fillRect/>
          </a:stretch>
        </p:blipFill>
        <p:spPr bwMode="auto">
          <a:xfrm>
            <a:off x="251520" y="260648"/>
            <a:ext cx="4320480" cy="2232248"/>
          </a:xfrm>
          <a:prstGeom prst="rect">
            <a:avLst/>
          </a:prstGeom>
          <a:noFill/>
        </p:spPr>
      </p:pic>
      <p:pic>
        <p:nvPicPr>
          <p:cNvPr id="495622" name="Picture 6" descr="Dosya:Piri Reis map of Europe and the Mediterranean Sea.jpg - Vikipedi"/>
          <p:cNvPicPr>
            <a:picLocks noChangeAspect="1" noChangeArrowheads="1"/>
          </p:cNvPicPr>
          <p:nvPr/>
        </p:nvPicPr>
        <p:blipFill>
          <a:blip r:embed="rId5" cstate="print"/>
          <a:srcRect l="3685" t="4020" r="1431" b="4865"/>
          <a:stretch>
            <a:fillRect/>
          </a:stretch>
        </p:blipFill>
        <p:spPr bwMode="auto">
          <a:xfrm>
            <a:off x="4572000" y="260648"/>
            <a:ext cx="4320480" cy="2232248"/>
          </a:xfrm>
          <a:prstGeom prst="rect">
            <a:avLst/>
          </a:prstGeom>
          <a:noFill/>
        </p:spPr>
      </p:pic>
      <p:pic>
        <p:nvPicPr>
          <p:cNvPr id="495624" name="Picture 8" descr="Dosya:Piri Reis. Map of the Black Sea.jpg - Vikipedi"/>
          <p:cNvPicPr>
            <a:picLocks noChangeAspect="1" noChangeArrowheads="1"/>
          </p:cNvPicPr>
          <p:nvPr/>
        </p:nvPicPr>
        <p:blipFill>
          <a:blip r:embed="rId6" cstate="print"/>
          <a:srcRect l="2356" t="2869" r="1256" b="2453"/>
          <a:stretch>
            <a:fillRect/>
          </a:stretch>
        </p:blipFill>
        <p:spPr bwMode="auto">
          <a:xfrm>
            <a:off x="4499992" y="4149080"/>
            <a:ext cx="4464496" cy="252028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descr="Piri Reis'in Dünya Haritaları, Kitab-ı Bahriye"/>
          <p:cNvPicPr>
            <a:picLocks noChangeAspect="1" noChangeArrowheads="1"/>
          </p:cNvPicPr>
          <p:nvPr/>
        </p:nvPicPr>
        <p:blipFill>
          <a:blip r:embed="rId3" cstate="print"/>
          <a:srcRect/>
          <a:stretch>
            <a:fillRect/>
          </a:stretch>
        </p:blipFill>
        <p:spPr bwMode="auto">
          <a:xfrm>
            <a:off x="4427984" y="188640"/>
            <a:ext cx="4536504" cy="6480720"/>
          </a:xfrm>
          <a:prstGeom prst="rect">
            <a:avLst/>
          </a:prstGeom>
          <a:noFill/>
        </p:spPr>
      </p:pic>
      <p:pic>
        <p:nvPicPr>
          <p:cNvPr id="497668" name="Picture 4" descr="Piri_Reis_Dunya_Haritasi | Yerbilgisi"/>
          <p:cNvPicPr>
            <a:picLocks noChangeAspect="1" noChangeArrowheads="1"/>
          </p:cNvPicPr>
          <p:nvPr/>
        </p:nvPicPr>
        <p:blipFill>
          <a:blip r:embed="rId4" cstate="print"/>
          <a:srcRect/>
          <a:stretch>
            <a:fillRect/>
          </a:stretch>
        </p:blipFill>
        <p:spPr bwMode="auto">
          <a:xfrm>
            <a:off x="179512" y="188640"/>
            <a:ext cx="4392488" cy="648072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20" name="Picture 8" descr="https://www.dunyabizim.com/images/haberler/haber/2018/08/09/evliya-celebi-kemah-kalesi.png"/>
          <p:cNvPicPr>
            <a:picLocks noChangeAspect="1" noChangeArrowheads="1"/>
          </p:cNvPicPr>
          <p:nvPr/>
        </p:nvPicPr>
        <p:blipFill>
          <a:blip r:embed="rId3" cstate="print"/>
          <a:srcRect/>
          <a:stretch>
            <a:fillRect/>
          </a:stretch>
        </p:blipFill>
        <p:spPr bwMode="auto">
          <a:xfrm>
            <a:off x="251520" y="260648"/>
            <a:ext cx="8640960" cy="6408712"/>
          </a:xfrm>
          <a:prstGeom prst="rect">
            <a:avLst/>
          </a:prstGeom>
          <a:noFill/>
        </p:spPr>
      </p:pic>
      <p:sp>
        <p:nvSpPr>
          <p:cNvPr id="7" name="1 Başlık"/>
          <p:cNvSpPr>
            <a:spLocks noGrp="1"/>
          </p:cNvSpPr>
          <p:nvPr>
            <p:ph type="ctrTitle"/>
          </p:nvPr>
        </p:nvSpPr>
        <p:spPr>
          <a:xfrm>
            <a:off x="179512" y="1700808"/>
            <a:ext cx="5148064" cy="2996952"/>
          </a:xfrm>
        </p:spPr>
        <p:txBody>
          <a:bodyPr>
            <a:normAutofit fontScale="90000"/>
          </a:bodyPr>
          <a:lstStyle/>
          <a:p>
            <a:pPr>
              <a:lnSpc>
                <a:spcPct val="150000"/>
              </a:lnSpc>
            </a:pPr>
            <a:r>
              <a:rPr lang="tr-TR" sz="3200" b="1" dirty="0" smtClean="0">
                <a:latin typeface="Calibri Light" pitchFamily="34" charset="0"/>
                <a:cs typeface="Calibri Light" pitchFamily="34" charset="0"/>
              </a:rPr>
              <a:t/>
            </a:r>
            <a:br>
              <a:rPr lang="tr-TR" sz="3200" b="1" dirty="0" smtClean="0">
                <a:latin typeface="Calibri Light" pitchFamily="34" charset="0"/>
                <a:cs typeface="Calibri Light" pitchFamily="34" charset="0"/>
              </a:rPr>
            </a:br>
            <a:r>
              <a:rPr lang="tr-TR" sz="4900" b="1" dirty="0" smtClean="0">
                <a:latin typeface="Bahnschrift Light" pitchFamily="34" charset="0"/>
                <a:cs typeface="Calibri Light" pitchFamily="34" charset="0"/>
              </a:rPr>
              <a:t>AT SIRTINDA</a:t>
            </a:r>
            <a:br>
              <a:rPr lang="tr-TR" sz="4900" b="1" dirty="0" smtClean="0">
                <a:latin typeface="Bahnschrift Light" pitchFamily="34" charset="0"/>
                <a:cs typeface="Calibri Light" pitchFamily="34" charset="0"/>
              </a:rPr>
            </a:br>
            <a:r>
              <a:rPr lang="tr-TR" sz="4900" b="1" dirty="0" smtClean="0">
                <a:latin typeface="Bahnschrift Light" pitchFamily="34" charset="0"/>
                <a:cs typeface="Calibri Light" pitchFamily="34" charset="0"/>
              </a:rPr>
              <a:t>50 YIL</a:t>
            </a:r>
            <a:br>
              <a:rPr lang="tr-TR" sz="4900" b="1" dirty="0" smtClean="0">
                <a:latin typeface="Bahnschrift Light" pitchFamily="34" charset="0"/>
                <a:cs typeface="Calibri Light" pitchFamily="34" charset="0"/>
              </a:rPr>
            </a:br>
            <a:r>
              <a:rPr lang="tr-TR" sz="4900" b="1" dirty="0" smtClean="0">
                <a:latin typeface="Bahnschrift Light" pitchFamily="34" charset="0"/>
                <a:cs typeface="Calibri Light" pitchFamily="34" charset="0"/>
              </a:rPr>
              <a:t>47 ÜLKE</a:t>
            </a:r>
            <a:br>
              <a:rPr lang="tr-TR" sz="4900" b="1" dirty="0" smtClean="0">
                <a:latin typeface="Bahnschrift Light" pitchFamily="34" charset="0"/>
                <a:cs typeface="Calibri Light" pitchFamily="34" charset="0"/>
              </a:rPr>
            </a:br>
            <a:r>
              <a:rPr lang="tr-TR" sz="4900" b="1" dirty="0" smtClean="0">
                <a:latin typeface="Bahnschrift Light" pitchFamily="34" charset="0"/>
                <a:cs typeface="Calibri Light" pitchFamily="34" charset="0"/>
              </a:rPr>
              <a:t>257 ŞEHİR</a:t>
            </a:r>
            <a:endParaRPr lang="tr-TR" sz="4900" b="1" dirty="0">
              <a:latin typeface="Bahnschrift Light" pitchFamily="34" charset="0"/>
              <a:cs typeface="Calibri Light" pitchFamily="34" charset="0"/>
            </a:endParaRPr>
          </a:p>
        </p:txBody>
      </p:sp>
      <p:sp>
        <p:nvSpPr>
          <p:cNvPr id="8" name="7 Dikdörtgen"/>
          <p:cNvSpPr/>
          <p:nvPr/>
        </p:nvSpPr>
        <p:spPr>
          <a:xfrm>
            <a:off x="251520" y="476672"/>
            <a:ext cx="8640960" cy="1015663"/>
          </a:xfrm>
          <a:prstGeom prst="rect">
            <a:avLst/>
          </a:prstGeom>
        </p:spPr>
        <p:txBody>
          <a:bodyPr wrap="square">
            <a:spAutoFit/>
          </a:bodyPr>
          <a:lstStyle/>
          <a:p>
            <a:pPr algn="ctr"/>
            <a:r>
              <a:rPr lang="tr-TR" sz="6000" b="1" dirty="0" smtClean="0">
                <a:latin typeface="Bahnschrift Light" pitchFamily="34" charset="0"/>
                <a:cs typeface="Calibri Light" pitchFamily="34" charset="0"/>
              </a:rPr>
              <a:t>EVLİYA ÇELEBİ</a:t>
            </a:r>
            <a:endParaRPr lang="tr-TR" sz="6000" dirty="0">
              <a:latin typeface="Bahnschrift Light"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descr="Evliya Çelebi halk adamıdır"/>
          <p:cNvPicPr>
            <a:picLocks noChangeAspect="1" noChangeArrowheads="1"/>
          </p:cNvPicPr>
          <p:nvPr/>
        </p:nvPicPr>
        <p:blipFill>
          <a:blip r:embed="rId3" cstate="print"/>
          <a:srcRect/>
          <a:stretch>
            <a:fillRect/>
          </a:stretch>
        </p:blipFill>
        <p:spPr bwMode="auto">
          <a:xfrm>
            <a:off x="251520" y="4293096"/>
            <a:ext cx="4608512" cy="2304256"/>
          </a:xfrm>
          <a:prstGeom prst="rect">
            <a:avLst/>
          </a:prstGeom>
          <a:noFill/>
        </p:spPr>
      </p:pic>
      <p:pic>
        <p:nvPicPr>
          <p:cNvPr id="501766" name="Picture 6" descr="Evliya Çelebi Seyahatnamesi I 10 Cilt - Semerkand Online"/>
          <p:cNvPicPr>
            <a:picLocks noChangeAspect="1" noChangeArrowheads="1"/>
          </p:cNvPicPr>
          <p:nvPr/>
        </p:nvPicPr>
        <p:blipFill>
          <a:blip r:embed="rId4" cstate="print"/>
          <a:srcRect/>
          <a:stretch>
            <a:fillRect/>
          </a:stretch>
        </p:blipFill>
        <p:spPr bwMode="auto">
          <a:xfrm>
            <a:off x="4716016" y="4149080"/>
            <a:ext cx="4032448" cy="2708920"/>
          </a:xfrm>
          <a:prstGeom prst="rect">
            <a:avLst/>
          </a:prstGeom>
          <a:noFill/>
        </p:spPr>
      </p:pic>
      <p:pic>
        <p:nvPicPr>
          <p:cNvPr id="501768" name="Picture 8" descr="Adana Kültür Derneği - Tanınmış gezgin ve gözlemci: EVLİYA ÇELEBİ"/>
          <p:cNvPicPr>
            <a:picLocks noChangeAspect="1" noChangeArrowheads="1"/>
          </p:cNvPicPr>
          <p:nvPr/>
        </p:nvPicPr>
        <p:blipFill>
          <a:blip r:embed="rId5" cstate="print"/>
          <a:srcRect/>
          <a:stretch>
            <a:fillRect/>
          </a:stretch>
        </p:blipFill>
        <p:spPr bwMode="auto">
          <a:xfrm>
            <a:off x="251520" y="260648"/>
            <a:ext cx="4320480" cy="2304256"/>
          </a:xfrm>
          <a:prstGeom prst="rect">
            <a:avLst/>
          </a:prstGeom>
          <a:noFill/>
        </p:spPr>
      </p:pic>
      <p:pic>
        <p:nvPicPr>
          <p:cNvPr id="501770" name="Picture 10" descr="Seyahatleri ile ünlü Evliya Çelebi ve Seyahatnamesi"/>
          <p:cNvPicPr>
            <a:picLocks noChangeAspect="1" noChangeArrowheads="1"/>
          </p:cNvPicPr>
          <p:nvPr/>
        </p:nvPicPr>
        <p:blipFill>
          <a:blip r:embed="rId6" cstate="print"/>
          <a:srcRect/>
          <a:stretch>
            <a:fillRect/>
          </a:stretch>
        </p:blipFill>
        <p:spPr bwMode="auto">
          <a:xfrm>
            <a:off x="4572000" y="260648"/>
            <a:ext cx="4288178" cy="2304256"/>
          </a:xfrm>
          <a:prstGeom prst="rect">
            <a:avLst/>
          </a:prstGeom>
          <a:noFill/>
        </p:spPr>
      </p:pic>
      <p:sp>
        <p:nvSpPr>
          <p:cNvPr id="4" name="3 Dikdörtgen"/>
          <p:cNvSpPr/>
          <p:nvPr/>
        </p:nvSpPr>
        <p:spPr>
          <a:xfrm>
            <a:off x="179512" y="2564904"/>
            <a:ext cx="8784976" cy="1754326"/>
          </a:xfrm>
          <a:prstGeom prst="rect">
            <a:avLst/>
          </a:prstGeom>
        </p:spPr>
        <p:txBody>
          <a:bodyPr wrap="square">
            <a:spAutoFit/>
          </a:bodyPr>
          <a:lstStyle/>
          <a:p>
            <a:pPr algn="just">
              <a:lnSpc>
                <a:spcPct val="150000"/>
              </a:lnSpc>
            </a:pPr>
            <a:r>
              <a:rPr lang="tr-TR" dirty="0" smtClean="0">
                <a:solidFill>
                  <a:srgbClr val="00B050"/>
                </a:solidFill>
                <a:latin typeface="Bahnschrift Light" pitchFamily="34" charset="0"/>
              </a:rPr>
              <a:t>EVLİYA ÇELEBİ (1611-1685): </a:t>
            </a:r>
            <a:r>
              <a:rPr lang="tr-TR" dirty="0" smtClean="0">
                <a:latin typeface="Bahnschrift Light" pitchFamily="34" charset="0"/>
              </a:rPr>
              <a:t>17. yüzyılın önde gelen gezginlerindendir.Elli yılı aşkın süreyle</a:t>
            </a:r>
            <a:r>
              <a:rPr lang="tr-TR" baseline="30000" dirty="0" smtClean="0">
                <a:latin typeface="Bahnschrift Light" pitchFamily="34" charset="0"/>
              </a:rPr>
              <a:t> </a:t>
            </a:r>
            <a:r>
              <a:rPr lang="tr-TR" dirty="0" smtClean="0">
                <a:latin typeface="Bahnschrift Light" pitchFamily="34" charset="0"/>
              </a:rPr>
              <a:t> Avrupa, Batı Asya ve Mısır topraklarını gezmiş, gördüklerini de </a:t>
            </a:r>
            <a:r>
              <a:rPr lang="tr-TR" dirty="0" smtClean="0">
                <a:solidFill>
                  <a:srgbClr val="00B050"/>
                </a:solidFill>
                <a:latin typeface="Bahnschrift Light" pitchFamily="34" charset="0"/>
              </a:rPr>
              <a:t>Seyahatname</a:t>
            </a:r>
            <a:r>
              <a:rPr lang="tr-TR" dirty="0" smtClean="0">
                <a:latin typeface="Bahnschrift Light" pitchFamily="34" charset="0"/>
              </a:rPr>
              <a:t> adlı 10 ciltlik eserinde toplamıştır. Orta Doğu, Avrupa ve Kuzey Afrika’da birçok ülkeyi gezmiş, seyahatnamesinde gezdiği yerleri anlatmıştır.</a:t>
            </a:r>
            <a:endParaRPr lang="tr-TR" dirty="0">
              <a:latin typeface="Bahnschrift Light"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2636912"/>
            <a:ext cx="8784976" cy="1754326"/>
          </a:xfrm>
          <a:prstGeom prst="rect">
            <a:avLst/>
          </a:prstGeom>
        </p:spPr>
        <p:txBody>
          <a:bodyPr wrap="square">
            <a:spAutoFit/>
          </a:bodyPr>
          <a:lstStyle/>
          <a:p>
            <a:pPr algn="just" fontAlgn="base">
              <a:lnSpc>
                <a:spcPct val="150000"/>
              </a:lnSpc>
            </a:pPr>
            <a:r>
              <a:rPr lang="tr-TR" sz="1600" dirty="0" smtClean="0">
                <a:solidFill>
                  <a:srgbClr val="00B050"/>
                </a:solidFill>
                <a:latin typeface="Bahnschrift Light" pitchFamily="34" charset="0"/>
              </a:rPr>
              <a:t>KATİP ÇELEBİ (1609 1657): </a:t>
            </a:r>
            <a:r>
              <a:rPr lang="tr-TR" sz="1600" dirty="0" smtClean="0">
                <a:latin typeface="Bahnschrift Light" pitchFamily="34" charset="0"/>
              </a:rPr>
              <a:t>Osmanlı İmparatorluğu’nun coğrafyacıları arasında yer alan Kâtip Çelebi’nin yazdığı </a:t>
            </a:r>
            <a:r>
              <a:rPr lang="tr-TR" sz="1600" dirty="0" smtClean="0">
                <a:solidFill>
                  <a:srgbClr val="00B050"/>
                </a:solidFill>
                <a:latin typeface="Bahnschrift Light" pitchFamily="34" charset="0"/>
              </a:rPr>
              <a:t>‘Cihannüma’, </a:t>
            </a:r>
            <a:r>
              <a:rPr lang="tr-TR" sz="1600" dirty="0" smtClean="0">
                <a:latin typeface="Bahnschrift Light" pitchFamily="34" charset="0"/>
              </a:rPr>
              <a:t>1732 yılında basılmıştır.13 astronomik  26 coğrafi haritası ile Osmanlı dünyasındaki coğrafi bilgi birikimini yansıtan ,Türkçe olarak basılan ilk eserlerdendir.</a:t>
            </a:r>
          </a:p>
          <a:p>
            <a:pPr algn="just"/>
            <a:r>
              <a:rPr lang="tr-TR" i="1" dirty="0" smtClean="0"/>
              <a:t/>
            </a:r>
            <a:br>
              <a:rPr lang="tr-TR" i="1" dirty="0" smtClean="0"/>
            </a:br>
            <a:endParaRPr lang="tr-TR" i="1" dirty="0"/>
          </a:p>
        </p:txBody>
      </p:sp>
      <p:pic>
        <p:nvPicPr>
          <p:cNvPr id="503810" name="Picture 2" descr="Katip Çelebi kimdir? | Ansiklopedi"/>
          <p:cNvPicPr>
            <a:picLocks noChangeAspect="1" noChangeArrowheads="1"/>
          </p:cNvPicPr>
          <p:nvPr/>
        </p:nvPicPr>
        <p:blipFill>
          <a:blip r:embed="rId3" cstate="print"/>
          <a:srcRect/>
          <a:stretch>
            <a:fillRect/>
          </a:stretch>
        </p:blipFill>
        <p:spPr bwMode="auto">
          <a:xfrm>
            <a:off x="251520" y="260648"/>
            <a:ext cx="4346798" cy="2304255"/>
          </a:xfrm>
          <a:prstGeom prst="rect">
            <a:avLst/>
          </a:prstGeom>
          <a:noFill/>
        </p:spPr>
      </p:pic>
      <p:pic>
        <p:nvPicPr>
          <p:cNvPr id="503814" name="Picture 6" descr="CİHANNÜMÂ - TDV İslâm Ansiklopedisi"/>
          <p:cNvPicPr>
            <a:picLocks noChangeAspect="1" noChangeArrowheads="1"/>
          </p:cNvPicPr>
          <p:nvPr/>
        </p:nvPicPr>
        <p:blipFill>
          <a:blip r:embed="rId4" cstate="print"/>
          <a:srcRect/>
          <a:stretch>
            <a:fillRect/>
          </a:stretch>
        </p:blipFill>
        <p:spPr bwMode="auto">
          <a:xfrm>
            <a:off x="251520" y="3933056"/>
            <a:ext cx="8712968" cy="2736304"/>
          </a:xfrm>
          <a:prstGeom prst="rect">
            <a:avLst/>
          </a:prstGeom>
          <a:noFill/>
        </p:spPr>
      </p:pic>
      <p:pic>
        <p:nvPicPr>
          <p:cNvPr id="503816" name="Picture 8" descr="Cihannüma Kitabı | Boyut Store"/>
          <p:cNvPicPr>
            <a:picLocks noChangeAspect="1" noChangeArrowheads="1"/>
          </p:cNvPicPr>
          <p:nvPr/>
        </p:nvPicPr>
        <p:blipFill>
          <a:blip r:embed="rId5" cstate="print"/>
          <a:srcRect/>
          <a:stretch>
            <a:fillRect/>
          </a:stretch>
        </p:blipFill>
        <p:spPr bwMode="auto">
          <a:xfrm>
            <a:off x="4572000" y="260648"/>
            <a:ext cx="4320480" cy="230425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jljZ2IX0AMGebU.jpg"/>
          <p:cNvPicPr>
            <a:picLocks noChangeAspect="1"/>
          </p:cNvPicPr>
          <p:nvPr/>
        </p:nvPicPr>
        <p:blipFill>
          <a:blip r:embed="rId3" cstate="print"/>
          <a:stretch>
            <a:fillRect/>
          </a:stretch>
        </p:blipFill>
        <p:spPr>
          <a:xfrm>
            <a:off x="0" y="20290"/>
            <a:ext cx="9144000" cy="68174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COĞRAFYANIN  5 TEMASI</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 (5 ANA KONUSU)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2"/>
          <p:cNvPicPr>
            <a:picLocks noChangeAspect="1" noChangeArrowheads="1"/>
          </p:cNvPicPr>
          <p:nvPr/>
        </p:nvPicPr>
        <p:blipFill>
          <a:blip r:embed="rId3" cstate="print"/>
          <a:srcRect/>
          <a:stretch>
            <a:fillRect/>
          </a:stretch>
        </p:blipFill>
        <p:spPr bwMode="auto">
          <a:xfrm>
            <a:off x="251520" y="1772816"/>
            <a:ext cx="8734425" cy="4824536"/>
          </a:xfrm>
          <a:prstGeom prst="rect">
            <a:avLst/>
          </a:prstGeom>
          <a:noFill/>
          <a:ln w="9525">
            <a:noFill/>
            <a:miter lim="800000"/>
            <a:headEnd/>
            <a:tailEnd/>
          </a:ln>
        </p:spPr>
      </p:pic>
      <p:sp>
        <p:nvSpPr>
          <p:cNvPr id="7" name="6 Dikdörtgen"/>
          <p:cNvSpPr/>
          <p:nvPr/>
        </p:nvSpPr>
        <p:spPr>
          <a:xfrm>
            <a:off x="179512" y="188640"/>
            <a:ext cx="8784976" cy="1698029"/>
          </a:xfrm>
          <a:prstGeom prst="rect">
            <a:avLst/>
          </a:prstGeom>
        </p:spPr>
        <p:txBody>
          <a:bodyPr wrap="square">
            <a:spAutoFit/>
          </a:bodyPr>
          <a:lstStyle/>
          <a:p>
            <a:pPr algn="just">
              <a:lnSpc>
                <a:spcPct val="150000"/>
              </a:lnSpc>
            </a:pPr>
            <a:r>
              <a:rPr lang="tr-TR" dirty="0" smtClean="0">
                <a:latin typeface="Bahnschrift Light" pitchFamily="34" charset="0"/>
              </a:rPr>
              <a:t>Coğrafi keşiflerin başında: </a:t>
            </a:r>
            <a:r>
              <a:rPr lang="tr-TR" dirty="0" smtClean="0">
                <a:solidFill>
                  <a:srgbClr val="00B050"/>
                </a:solidFill>
                <a:latin typeface="Bahnschrift Light" pitchFamily="34" charset="0"/>
              </a:rPr>
              <a:t>Bartelmi </a:t>
            </a:r>
            <a:r>
              <a:rPr lang="tr-TR" dirty="0" err="1" smtClean="0">
                <a:solidFill>
                  <a:srgbClr val="00B050"/>
                </a:solidFill>
                <a:latin typeface="Bahnschrift Light" pitchFamily="34" charset="0"/>
              </a:rPr>
              <a:t>Diyaz</a:t>
            </a:r>
            <a:r>
              <a:rPr lang="tr-TR" dirty="0" err="1" smtClean="0">
                <a:latin typeface="Bahnschrift Light" pitchFamily="34" charset="0"/>
              </a:rPr>
              <a:t>’ın</a:t>
            </a:r>
            <a:r>
              <a:rPr lang="tr-TR" dirty="0" smtClean="0">
                <a:latin typeface="Bahnschrift Light" pitchFamily="34" charset="0"/>
              </a:rPr>
              <a:t> Ümit Burnu’nu keşfi (1488), </a:t>
            </a:r>
            <a:r>
              <a:rPr lang="tr-TR" dirty="0" smtClean="0">
                <a:solidFill>
                  <a:srgbClr val="00B050"/>
                </a:solidFill>
                <a:latin typeface="Bahnschrift Light" pitchFamily="34" charset="0"/>
              </a:rPr>
              <a:t>Vasco da Gama</a:t>
            </a:r>
            <a:r>
              <a:rPr lang="tr-TR" dirty="0" smtClean="0">
                <a:latin typeface="Bahnschrift Light" pitchFamily="34" charset="0"/>
              </a:rPr>
              <a:t>’nın Hindistan’a deniz yoluyla ulaşması (1497), </a:t>
            </a:r>
            <a:r>
              <a:rPr lang="tr-TR" dirty="0" err="1" smtClean="0">
                <a:solidFill>
                  <a:srgbClr val="00B050"/>
                </a:solidFill>
                <a:latin typeface="Bahnschrift Light" pitchFamily="34" charset="0"/>
              </a:rPr>
              <a:t>Kristof</a:t>
            </a:r>
            <a:r>
              <a:rPr lang="tr-TR" dirty="0" smtClean="0">
                <a:solidFill>
                  <a:srgbClr val="00B050"/>
                </a:solidFill>
                <a:latin typeface="Bahnschrift Light" pitchFamily="34" charset="0"/>
              </a:rPr>
              <a:t> </a:t>
            </a:r>
            <a:r>
              <a:rPr lang="tr-TR" dirty="0" err="1" smtClean="0">
                <a:solidFill>
                  <a:srgbClr val="00B050"/>
                </a:solidFill>
                <a:latin typeface="Bahnschrift Light" pitchFamily="34" charset="0"/>
              </a:rPr>
              <a:t>Kolomb</a:t>
            </a:r>
            <a:r>
              <a:rPr lang="tr-TR" dirty="0" err="1" smtClean="0">
                <a:latin typeface="Bahnschrift Light" pitchFamily="34" charset="0"/>
              </a:rPr>
              <a:t>’un</a:t>
            </a:r>
            <a:r>
              <a:rPr lang="tr-TR" dirty="0" smtClean="0">
                <a:latin typeface="Bahnschrift Light" pitchFamily="34" charset="0"/>
              </a:rPr>
              <a:t> Amerika’yı keşfi, </a:t>
            </a:r>
            <a:r>
              <a:rPr lang="tr-TR" dirty="0" err="1" smtClean="0">
                <a:solidFill>
                  <a:srgbClr val="00B050"/>
                </a:solidFill>
                <a:latin typeface="Bahnschrift Light" pitchFamily="34" charset="0"/>
              </a:rPr>
              <a:t>Magellan</a:t>
            </a:r>
            <a:r>
              <a:rPr lang="tr-TR" dirty="0" err="1" smtClean="0">
                <a:latin typeface="Bahnschrift Light" pitchFamily="34" charset="0"/>
              </a:rPr>
              <a:t>’ın</a:t>
            </a:r>
            <a:r>
              <a:rPr lang="tr-TR" dirty="0" smtClean="0">
                <a:latin typeface="Bahnschrift Light" pitchFamily="34" charset="0"/>
              </a:rPr>
              <a:t> başlatıp </a:t>
            </a:r>
            <a:r>
              <a:rPr lang="tr-TR" dirty="0" err="1" smtClean="0">
                <a:solidFill>
                  <a:srgbClr val="00B050"/>
                </a:solidFill>
                <a:latin typeface="Bahnschrift Light" pitchFamily="34" charset="0"/>
              </a:rPr>
              <a:t>Sebastian</a:t>
            </a:r>
            <a:r>
              <a:rPr lang="tr-TR" dirty="0" smtClean="0">
                <a:solidFill>
                  <a:srgbClr val="00B050"/>
                </a:solidFill>
                <a:latin typeface="Bahnschrift Light" pitchFamily="34" charset="0"/>
              </a:rPr>
              <a:t> Del </a:t>
            </a:r>
            <a:r>
              <a:rPr lang="tr-TR" dirty="0" err="1" smtClean="0">
                <a:solidFill>
                  <a:srgbClr val="00B050"/>
                </a:solidFill>
                <a:latin typeface="Bahnschrift Light" pitchFamily="34" charset="0"/>
              </a:rPr>
              <a:t>Cano</a:t>
            </a:r>
            <a:r>
              <a:rPr lang="tr-TR" dirty="0" err="1" smtClean="0">
                <a:latin typeface="Bahnschrift Light" pitchFamily="34" charset="0"/>
              </a:rPr>
              <a:t>’nun</a:t>
            </a:r>
            <a:r>
              <a:rPr lang="tr-TR" dirty="0" smtClean="0">
                <a:latin typeface="Bahnschrift Light" pitchFamily="34" charset="0"/>
              </a:rPr>
              <a:t> tamamladığı dünyanın etrafının dolaşılması (1522) gelir.</a:t>
            </a:r>
            <a:endParaRPr lang="tr-TR" dirty="0">
              <a:latin typeface="Bahnschrift Light"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endParaRPr lang="tr-TR" sz="2800" dirty="0">
              <a:solidFill>
                <a:schemeClr val="bg1"/>
              </a:solidFill>
            </a:endParaRPr>
          </a:p>
        </p:txBody>
      </p:sp>
      <p:sp>
        <p:nvSpPr>
          <p:cNvPr id="4" name="1 Başlık"/>
          <p:cNvSpPr txBox="1">
            <a:spLocks/>
          </p:cNvSpPr>
          <p:nvPr/>
        </p:nvSpPr>
        <p:spPr>
          <a:xfrm>
            <a:off x="395536"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YAKIN ÇAĞDA COĞRAFYA</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sp>
        <p:nvSpPr>
          <p:cNvPr id="5" name="1 Başlık"/>
          <p:cNvSpPr txBox="1">
            <a:spLocks/>
          </p:cNvSpPr>
          <p:nvPr/>
        </p:nvSpPr>
        <p:spPr>
          <a:xfrm>
            <a:off x="395536" y="1484784"/>
            <a:ext cx="8352928" cy="4824536"/>
          </a:xfrm>
          <a:prstGeom prst="rect">
            <a:avLst/>
          </a:prstGeom>
        </p:spPr>
        <p:txBody>
          <a:bodyPr vert="horz" lIns="91440" tIns="45720" rIns="91440" bIns="45720" rtlCol="0" anchor="ctr">
            <a:noAutofit/>
          </a:bodyPr>
          <a:lstStyle/>
          <a:p>
            <a:pPr lvl="0">
              <a:lnSpc>
                <a:spcPct val="150000"/>
              </a:lnSpc>
              <a:spcBef>
                <a:spcPct val="0"/>
              </a:spcBef>
              <a:defRPr/>
            </a:pPr>
            <a:endParaRPr kumimoji="0" lang="tr-TR" sz="2800" b="0" i="0" u="none" strike="noStrike" kern="1200" cap="none" spc="0" normalizeH="0" baseline="0" noProof="0" dirty="0" smtClean="0">
              <a:ln>
                <a:noFill/>
              </a:ln>
              <a:solidFill>
                <a:schemeClr val="bg1"/>
              </a:solidFill>
              <a:effectLst/>
              <a:uLnTx/>
              <a:uFillTx/>
              <a:latin typeface="+mj-lt"/>
              <a:ea typeface="+mj-ea"/>
              <a:cs typeface="+mj-cs"/>
            </a:endParaRPr>
          </a:p>
          <a:p>
            <a:pPr lvl="0">
              <a:lnSpc>
                <a:spcPct val="150000"/>
              </a:lnSpc>
              <a:spcBef>
                <a:spcPct val="0"/>
              </a:spcBef>
              <a:defRPr/>
            </a:pPr>
            <a:endParaRPr kumimoji="0" lang="tr-TR" sz="2800" b="0" i="0" u="none" strike="noStrike" kern="1200" cap="none" spc="0" normalizeH="0" baseline="0" noProof="0" dirty="0" smtClean="0">
              <a:ln>
                <a:noFill/>
              </a:ln>
              <a:solidFill>
                <a:schemeClr val="bg1"/>
              </a:solidFill>
              <a:effectLst/>
              <a:uLnTx/>
              <a:uFillTx/>
              <a:latin typeface="+mj-lt"/>
              <a:ea typeface="+mj-ea"/>
              <a:cs typeface="+mj-cs"/>
            </a:endParaRPr>
          </a:p>
          <a:p>
            <a:pPr lvl="0">
              <a:lnSpc>
                <a:spcPct val="150000"/>
              </a:lnSpc>
              <a:spcBef>
                <a:spcPct val="0"/>
              </a:spcBef>
              <a:defRPr/>
            </a:pPr>
            <a:endParaRPr lang="tr-TR" sz="2800" dirty="0" smtClean="0">
              <a:solidFill>
                <a:schemeClr val="bg1"/>
              </a:solidFill>
              <a:latin typeface="+mj-lt"/>
              <a:ea typeface="+mj-ea"/>
              <a:cs typeface="+mj-cs"/>
            </a:endParaRPr>
          </a:p>
          <a:p>
            <a:pPr lvl="0">
              <a:lnSpc>
                <a:spcPct val="150000"/>
              </a:lnSpc>
              <a:spcBef>
                <a:spcPct val="0"/>
              </a:spcBef>
              <a:defRPr/>
            </a:pPr>
            <a:r>
              <a:rPr lang="tr-TR" sz="2800" dirty="0" smtClean="0">
                <a:solidFill>
                  <a:schemeClr val="bg1"/>
                </a:solidFill>
                <a:latin typeface="+mj-lt"/>
                <a:ea typeface="+mj-ea"/>
                <a:cs typeface="+mj-cs"/>
              </a:rPr>
              <a:t># </a:t>
            </a:r>
            <a:r>
              <a:rPr lang="tr-TR" sz="2800" noProof="0" dirty="0" smtClean="0">
                <a:solidFill>
                  <a:schemeClr val="bg1"/>
                </a:solidFill>
                <a:latin typeface="+mj-lt"/>
                <a:ea typeface="+mj-ea"/>
                <a:cs typeface="+mj-cs"/>
              </a:rPr>
              <a:t>Bu dönemde keşif seyahatleri bilim gezilerine döndü.</a:t>
            </a:r>
          </a:p>
          <a:p>
            <a:pPr lvl="0">
              <a:lnSpc>
                <a:spcPct val="150000"/>
              </a:lnSpc>
              <a:spcBef>
                <a:spcPct val="0"/>
              </a:spcBef>
              <a:defRPr/>
            </a:pPr>
            <a:r>
              <a:rPr lang="tr-TR" sz="2800" dirty="0" smtClean="0">
                <a:solidFill>
                  <a:schemeClr val="bg1"/>
                </a:solidFill>
                <a:latin typeface="+mj-lt"/>
                <a:ea typeface="+mj-ea"/>
                <a:cs typeface="+mj-cs"/>
              </a:rPr>
              <a:t>#Coğrafya gerçek bilimsel kimliğine kavuştu.</a:t>
            </a:r>
          </a:p>
          <a:p>
            <a:pPr>
              <a:lnSpc>
                <a:spcPct val="150000"/>
              </a:lnSpc>
              <a:spcBef>
                <a:spcPct val="0"/>
              </a:spcBef>
              <a:defRPr/>
            </a:pPr>
            <a:r>
              <a:rPr lang="tr-TR" sz="2800" dirty="0" smtClean="0">
                <a:solidFill>
                  <a:schemeClr val="bg1"/>
                </a:solidFill>
              </a:rPr>
              <a:t># Coğrafyanın metodolojisi,konuları,bölümleri oluştu.</a:t>
            </a:r>
            <a:endParaRPr lang="tr-TR" sz="2800" noProof="0" dirty="0" smtClean="0">
              <a:solidFill>
                <a:schemeClr val="bg1"/>
              </a:solidFill>
              <a:latin typeface="+mj-lt"/>
              <a:ea typeface="+mj-ea"/>
              <a:cs typeface="+mj-cs"/>
            </a:endParaRPr>
          </a:p>
          <a:p>
            <a:pPr lvl="0">
              <a:lnSpc>
                <a:spcPct val="150000"/>
              </a:lnSpc>
              <a:spcBef>
                <a:spcPct val="0"/>
              </a:spcBef>
              <a:defRPr/>
            </a:pPr>
            <a:r>
              <a:rPr lang="tr-TR" sz="2800" baseline="0" dirty="0" smtClean="0">
                <a:solidFill>
                  <a:schemeClr val="bg1"/>
                </a:solidFill>
                <a:latin typeface="+mj-lt"/>
                <a:ea typeface="+mj-ea"/>
                <a:cs typeface="+mj-cs"/>
              </a:rPr>
              <a:t>#</a:t>
            </a:r>
            <a:r>
              <a:rPr lang="tr-TR" sz="2800" dirty="0" smtClean="0">
                <a:solidFill>
                  <a:schemeClr val="bg1"/>
                </a:solidFill>
                <a:latin typeface="+mj-lt"/>
                <a:ea typeface="+mj-ea"/>
                <a:cs typeface="+mj-cs"/>
              </a:rPr>
              <a:t> Alman bilim insanları ön plana çıkmıştır.</a:t>
            </a:r>
          </a:p>
          <a:p>
            <a:pPr lvl="0">
              <a:lnSpc>
                <a:spcPct val="150000"/>
              </a:lnSpc>
              <a:spcBef>
                <a:spcPct val="0"/>
              </a:spcBef>
              <a:defRPr/>
            </a:pPr>
            <a:r>
              <a:rPr lang="tr-TR" sz="2800" dirty="0" smtClean="0">
                <a:solidFill>
                  <a:schemeClr val="bg1"/>
                </a:solidFill>
                <a:latin typeface="+mj-lt"/>
                <a:ea typeface="+mj-ea"/>
                <a:cs typeface="+mj-cs"/>
              </a:rPr>
              <a:t># Alexander </a:t>
            </a:r>
            <a:r>
              <a:rPr lang="tr-TR" sz="2800" dirty="0" err="1" smtClean="0">
                <a:solidFill>
                  <a:schemeClr val="bg1"/>
                </a:solidFill>
                <a:latin typeface="+mj-lt"/>
                <a:ea typeface="+mj-ea"/>
                <a:cs typeface="+mj-cs"/>
              </a:rPr>
              <a:t>Von</a:t>
            </a:r>
            <a:r>
              <a:rPr lang="tr-TR" sz="2800" dirty="0" smtClean="0">
                <a:solidFill>
                  <a:schemeClr val="bg1"/>
                </a:solidFill>
                <a:latin typeface="+mj-lt"/>
                <a:ea typeface="+mj-ea"/>
                <a:cs typeface="+mj-cs"/>
              </a:rPr>
              <a:t> Humbolt,Carl Ritter,</a:t>
            </a:r>
            <a:r>
              <a:rPr lang="tr-TR" sz="2800" dirty="0" err="1" smtClean="0">
                <a:solidFill>
                  <a:schemeClr val="bg1"/>
                </a:solidFill>
                <a:latin typeface="+mj-lt"/>
                <a:ea typeface="+mj-ea"/>
                <a:cs typeface="+mj-cs"/>
              </a:rPr>
              <a:t>Fredrich</a:t>
            </a:r>
            <a:r>
              <a:rPr lang="tr-TR" sz="2800" dirty="0" smtClean="0">
                <a:solidFill>
                  <a:schemeClr val="bg1"/>
                </a:solidFill>
                <a:latin typeface="+mj-lt"/>
                <a:ea typeface="+mj-ea"/>
                <a:cs typeface="+mj-cs"/>
              </a:rPr>
              <a:t> Ratzel,</a:t>
            </a:r>
          </a:p>
          <a:p>
            <a:pPr lvl="0">
              <a:lnSpc>
                <a:spcPct val="150000"/>
              </a:lnSpc>
              <a:spcBef>
                <a:spcPct val="0"/>
              </a:spcBef>
              <a:defRPr/>
            </a:pPr>
            <a:r>
              <a:rPr lang="tr-TR" sz="2800" dirty="0" smtClean="0">
                <a:solidFill>
                  <a:schemeClr val="bg1"/>
                </a:solidFill>
                <a:latin typeface="+mj-lt"/>
                <a:ea typeface="+mj-ea"/>
                <a:cs typeface="+mj-cs"/>
              </a:rPr>
              <a:t>P. Vidal De La Blache</a:t>
            </a:r>
          </a:p>
          <a:p>
            <a:pPr lvl="0">
              <a:lnSpc>
                <a:spcPct val="150000"/>
              </a:lnSpc>
              <a:spcBef>
                <a:spcPct val="0"/>
              </a:spcBef>
              <a:defRPr/>
            </a:pPr>
            <a:r>
              <a:rPr lang="tr-TR" sz="2800" dirty="0" smtClean="0">
                <a:solidFill>
                  <a:schemeClr val="bg1"/>
                </a:solidFill>
                <a:latin typeface="+mj-lt"/>
                <a:ea typeface="+mj-ea"/>
                <a:cs typeface="+mj-cs"/>
              </a:rPr>
              <a:t># Yeryüzünün keşfi ile </a:t>
            </a:r>
            <a:r>
              <a:rPr lang="tr-TR" sz="2800" dirty="0" smtClean="0">
                <a:solidFill>
                  <a:schemeClr val="accent3"/>
                </a:solidFill>
                <a:latin typeface="+mj-lt"/>
                <a:ea typeface="+mj-ea"/>
                <a:cs typeface="+mj-cs"/>
              </a:rPr>
              <a:t>İnsan ve Doğa Etkileşimi</a:t>
            </a:r>
          </a:p>
          <a:p>
            <a:pPr lvl="0">
              <a:lnSpc>
                <a:spcPct val="150000"/>
              </a:lnSpc>
              <a:spcBef>
                <a:spcPct val="0"/>
              </a:spcBef>
              <a:defRPr/>
            </a:pPr>
            <a:r>
              <a:rPr lang="tr-TR" sz="2800" dirty="0" smtClean="0">
                <a:solidFill>
                  <a:schemeClr val="bg1"/>
                </a:solidFill>
                <a:latin typeface="+mj-lt"/>
                <a:ea typeface="+mj-ea"/>
                <a:cs typeface="+mj-cs"/>
              </a:rPr>
              <a:t>Modern coğrafyanın ana konusu olmuştur.</a:t>
            </a:r>
          </a:p>
          <a:p>
            <a:pPr lvl="0">
              <a:lnSpc>
                <a:spcPct val="150000"/>
              </a:lnSpc>
              <a:spcBef>
                <a:spcPct val="0"/>
              </a:spcBef>
              <a:defRPr/>
            </a:pPr>
            <a:r>
              <a:rPr lang="tr-TR" sz="2800" baseline="0" noProof="0" dirty="0" smtClean="0">
                <a:solidFill>
                  <a:schemeClr val="bg1"/>
                </a:solidFill>
                <a:latin typeface="+mj-lt"/>
                <a:ea typeface="+mj-ea"/>
                <a:cs typeface="+mj-cs"/>
              </a:rPr>
              <a:t> </a:t>
            </a: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bg1"/>
                </a:solidFill>
                <a:effectLst/>
                <a:uLnTx/>
                <a:uFillTx/>
                <a:latin typeface="+mj-lt"/>
                <a:ea typeface="+mj-ea"/>
                <a:cs typeface="+mj-cs"/>
              </a:rPr>
              <a:t/>
            </a:r>
            <a:br>
              <a:rPr kumimoji="0" lang="tr-TR" sz="3200" b="0" i="0" u="none" strike="noStrike" kern="1200" cap="none" spc="0" normalizeH="0" baseline="0" noProof="0" dirty="0" smtClean="0">
                <a:ln>
                  <a:noFill/>
                </a:ln>
                <a:solidFill>
                  <a:schemeClr val="bg1"/>
                </a:solidFill>
                <a:effectLst/>
                <a:uLnTx/>
                <a:uFillTx/>
                <a:latin typeface="+mj-lt"/>
                <a:ea typeface="+mj-ea"/>
                <a:cs typeface="+mj-cs"/>
              </a:rPr>
            </a:br>
            <a:endParaRPr kumimoji="0" lang="tr-TR"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MODERN COĞRAFYANIN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ÖNCÜLERİ KİMLERDİR?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C\Desktop\İNSAN VE DOĞA\DOĞA VE İNSAN\DOĞA VE İNSAN-4.jpg"/>
          <p:cNvPicPr>
            <a:picLocks noChangeAspect="1" noChangeArrowheads="1"/>
          </p:cNvPicPr>
          <p:nvPr/>
        </p:nvPicPr>
        <p:blipFill>
          <a:blip r:embed="rId3" cstate="print"/>
          <a:srcRect l="60237" t="39726" r="5113" b="6201"/>
          <a:stretch>
            <a:fillRect/>
          </a:stretch>
        </p:blipFill>
        <p:spPr bwMode="auto">
          <a:xfrm>
            <a:off x="1763688" y="548680"/>
            <a:ext cx="5400600" cy="5760640"/>
          </a:xfrm>
          <a:prstGeom prst="rect">
            <a:avLst/>
          </a:prstGeom>
          <a:noFill/>
        </p:spPr>
      </p:pic>
      <p:sp>
        <p:nvSpPr>
          <p:cNvPr id="3" name="2 Metin kutusu"/>
          <p:cNvSpPr txBox="1"/>
          <p:nvPr/>
        </p:nvSpPr>
        <p:spPr>
          <a:xfrm>
            <a:off x="1259632" y="3212976"/>
            <a:ext cx="3456384" cy="400110"/>
          </a:xfrm>
          <a:prstGeom prst="rect">
            <a:avLst/>
          </a:prstGeom>
          <a:noFill/>
        </p:spPr>
        <p:txBody>
          <a:bodyPr wrap="square" rtlCol="0">
            <a:spAutoFit/>
          </a:bodyPr>
          <a:lstStyle/>
          <a:p>
            <a:pPr algn="ctr"/>
            <a:r>
              <a:rPr lang="tr-TR" sz="2000" dirty="0" smtClean="0">
                <a:solidFill>
                  <a:srgbClr val="FF0000"/>
                </a:solidFill>
                <a:latin typeface="Bahnschrift Light" pitchFamily="34" charset="0"/>
              </a:rPr>
              <a:t>     Alexander </a:t>
            </a:r>
            <a:r>
              <a:rPr lang="tr-TR" sz="2000" dirty="0" err="1" smtClean="0">
                <a:solidFill>
                  <a:srgbClr val="FF0000"/>
                </a:solidFill>
                <a:latin typeface="Bahnschrift Light" pitchFamily="34" charset="0"/>
              </a:rPr>
              <a:t>Von</a:t>
            </a:r>
            <a:r>
              <a:rPr lang="tr-TR" sz="2000" dirty="0" smtClean="0">
                <a:solidFill>
                  <a:srgbClr val="FF0000"/>
                </a:solidFill>
                <a:latin typeface="Bahnschrift Light" pitchFamily="34" charset="0"/>
              </a:rPr>
              <a:t> Humbolt</a:t>
            </a:r>
            <a:r>
              <a:rPr lang="tr-TR" sz="2000" dirty="0" smtClean="0">
                <a:latin typeface="Bahnschrift Light" pitchFamily="34" charset="0"/>
              </a:rPr>
              <a:t>  </a:t>
            </a:r>
            <a:endParaRPr lang="tr-TR" sz="2000" dirty="0">
              <a:latin typeface="Bahnschrift Light" pitchFamily="34" charset="0"/>
            </a:endParaRPr>
          </a:p>
        </p:txBody>
      </p:sp>
      <p:sp>
        <p:nvSpPr>
          <p:cNvPr id="5" name="4 Metin kutusu"/>
          <p:cNvSpPr txBox="1"/>
          <p:nvPr/>
        </p:nvSpPr>
        <p:spPr>
          <a:xfrm>
            <a:off x="4499992" y="3212976"/>
            <a:ext cx="2664296" cy="400110"/>
          </a:xfrm>
          <a:prstGeom prst="rect">
            <a:avLst/>
          </a:prstGeom>
          <a:noFill/>
        </p:spPr>
        <p:txBody>
          <a:bodyPr wrap="square" rtlCol="0">
            <a:spAutoFit/>
          </a:bodyPr>
          <a:lstStyle/>
          <a:p>
            <a:pPr algn="ctr"/>
            <a:r>
              <a:rPr lang="tr-TR" sz="2000" dirty="0" smtClean="0">
                <a:solidFill>
                  <a:srgbClr val="FF0000"/>
                </a:solidFill>
                <a:latin typeface="Bahnschrift Light" pitchFamily="34" charset="0"/>
              </a:rPr>
              <a:t>Friedrich Ratzel</a:t>
            </a:r>
            <a:endParaRPr lang="tr-TR" sz="2000" dirty="0">
              <a:latin typeface="Bahnschrift Light" pitchFamily="34" charset="0"/>
            </a:endParaRPr>
          </a:p>
        </p:txBody>
      </p:sp>
      <p:sp>
        <p:nvSpPr>
          <p:cNvPr id="6" name="5 Metin kutusu"/>
          <p:cNvSpPr txBox="1"/>
          <p:nvPr/>
        </p:nvSpPr>
        <p:spPr>
          <a:xfrm>
            <a:off x="2267744" y="5805264"/>
            <a:ext cx="1800200" cy="400110"/>
          </a:xfrm>
          <a:prstGeom prst="rect">
            <a:avLst/>
          </a:prstGeom>
          <a:noFill/>
        </p:spPr>
        <p:txBody>
          <a:bodyPr wrap="square" rtlCol="0">
            <a:spAutoFit/>
          </a:bodyPr>
          <a:lstStyle/>
          <a:p>
            <a:pPr algn="ctr"/>
            <a:r>
              <a:rPr lang="tr-TR" sz="2000" dirty="0" smtClean="0">
                <a:solidFill>
                  <a:srgbClr val="FF0000"/>
                </a:solidFill>
                <a:latin typeface="Bahnschrift Light" pitchFamily="34" charset="0"/>
              </a:rPr>
              <a:t>Carl Ritter</a:t>
            </a:r>
            <a:endParaRPr lang="tr-TR" sz="2000" dirty="0">
              <a:latin typeface="Bahnschrift Light" pitchFamily="34" charset="0"/>
            </a:endParaRPr>
          </a:p>
        </p:txBody>
      </p:sp>
      <p:sp>
        <p:nvSpPr>
          <p:cNvPr id="7" name="6 Metin kutusu"/>
          <p:cNvSpPr txBox="1"/>
          <p:nvPr/>
        </p:nvSpPr>
        <p:spPr>
          <a:xfrm>
            <a:off x="4355976" y="5805264"/>
            <a:ext cx="2952328" cy="400110"/>
          </a:xfrm>
          <a:prstGeom prst="rect">
            <a:avLst/>
          </a:prstGeom>
          <a:noFill/>
        </p:spPr>
        <p:txBody>
          <a:bodyPr wrap="square" rtlCol="0">
            <a:spAutoFit/>
          </a:bodyPr>
          <a:lstStyle/>
          <a:p>
            <a:pPr algn="ctr"/>
            <a:r>
              <a:rPr lang="tr-TR" sz="2000" dirty="0" smtClean="0">
                <a:solidFill>
                  <a:srgbClr val="FF0000"/>
                </a:solidFill>
                <a:latin typeface="Bahnschrift Light" pitchFamily="34" charset="0"/>
              </a:rPr>
              <a:t>Paul Vidal De La Blache</a:t>
            </a:r>
            <a:endParaRPr lang="tr-TR" sz="2000" dirty="0">
              <a:latin typeface="Bahnschrift 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1" name="Picture 3"/>
          <p:cNvPicPr>
            <a:picLocks noChangeAspect="1" noChangeArrowheads="1"/>
          </p:cNvPicPr>
          <p:nvPr/>
        </p:nvPicPr>
        <p:blipFill>
          <a:blip r:embed="rId3" cstate="print"/>
          <a:srcRect/>
          <a:stretch>
            <a:fillRect/>
          </a:stretch>
        </p:blipFill>
        <p:spPr bwMode="auto">
          <a:xfrm>
            <a:off x="0" y="0"/>
            <a:ext cx="903649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descr="Alexander von Humboldt - Vikipedi"/>
          <p:cNvPicPr>
            <a:picLocks noChangeAspect="1" noChangeArrowheads="1"/>
          </p:cNvPicPr>
          <p:nvPr/>
        </p:nvPicPr>
        <p:blipFill>
          <a:blip r:embed="rId3" cstate="print"/>
          <a:srcRect/>
          <a:stretch>
            <a:fillRect/>
          </a:stretch>
        </p:blipFill>
        <p:spPr bwMode="auto">
          <a:xfrm>
            <a:off x="179512" y="116632"/>
            <a:ext cx="8784976" cy="6552728"/>
          </a:xfrm>
          <a:prstGeom prst="rect">
            <a:avLst/>
          </a:prstGeom>
          <a:noFill/>
        </p:spPr>
      </p:pic>
      <p:sp>
        <p:nvSpPr>
          <p:cNvPr id="3" name="2 Metin kutusu"/>
          <p:cNvSpPr txBox="1"/>
          <p:nvPr/>
        </p:nvSpPr>
        <p:spPr>
          <a:xfrm>
            <a:off x="251520" y="0"/>
            <a:ext cx="8640960" cy="1125244"/>
          </a:xfrm>
          <a:prstGeom prst="rect">
            <a:avLst/>
          </a:prstGeom>
          <a:noFill/>
        </p:spPr>
        <p:txBody>
          <a:bodyPr wrap="square" rtlCol="0">
            <a:spAutoFit/>
          </a:bodyPr>
          <a:lstStyle/>
          <a:p>
            <a:pPr>
              <a:lnSpc>
                <a:spcPct val="150000"/>
              </a:lnSpc>
            </a:pPr>
            <a:r>
              <a:rPr lang="tr-TR" sz="2400" dirty="0" smtClean="0">
                <a:solidFill>
                  <a:schemeClr val="bg1"/>
                </a:solidFill>
                <a:latin typeface="Bahnschrift SemiLight" pitchFamily="34" charset="0"/>
              </a:rPr>
              <a:t>Modern coğrafyanın en önemli temsilcisi olan A.Humbolt fiziki coğrafyanın kurucusudur.</a:t>
            </a:r>
            <a:endParaRPr lang="tr-TR" sz="2400" dirty="0">
              <a:solidFill>
                <a:schemeClr val="bg1"/>
              </a:solidFill>
              <a:latin typeface="Bahnschrift SemiLight" pitchFamily="34" charset="0"/>
            </a:endParaRPr>
          </a:p>
        </p:txBody>
      </p:sp>
      <p:sp>
        <p:nvSpPr>
          <p:cNvPr id="4" name="3 Dikdörtgen"/>
          <p:cNvSpPr/>
          <p:nvPr/>
        </p:nvSpPr>
        <p:spPr>
          <a:xfrm>
            <a:off x="323528" y="1556792"/>
            <a:ext cx="4320480" cy="3416320"/>
          </a:xfrm>
          <a:prstGeom prst="rect">
            <a:avLst/>
          </a:prstGeom>
        </p:spPr>
        <p:txBody>
          <a:bodyPr wrap="square">
            <a:spAutoFit/>
          </a:bodyPr>
          <a:lstStyle/>
          <a:p>
            <a:pPr>
              <a:lnSpc>
                <a:spcPct val="150000"/>
              </a:lnSpc>
            </a:pPr>
            <a:r>
              <a:rPr lang="tr-TR" sz="2400" dirty="0" smtClean="0">
                <a:solidFill>
                  <a:schemeClr val="bg1"/>
                </a:solidFill>
                <a:latin typeface="Bahnschrift SemiLight" pitchFamily="34" charset="0"/>
              </a:rPr>
              <a:t>Varlıklı ve saygın bir aileden gelen A.</a:t>
            </a:r>
            <a:r>
              <a:rPr lang="tr-TR" sz="2400" dirty="0" err="1" smtClean="0">
                <a:solidFill>
                  <a:schemeClr val="bg1"/>
                </a:solidFill>
                <a:latin typeface="Bahnschrift SemiLight" pitchFamily="34" charset="0"/>
              </a:rPr>
              <a:t>Von</a:t>
            </a:r>
            <a:r>
              <a:rPr lang="tr-TR" sz="2400" dirty="0" smtClean="0">
                <a:solidFill>
                  <a:schemeClr val="bg1"/>
                </a:solidFill>
                <a:latin typeface="Bahnschrift SemiLight" pitchFamily="34" charset="0"/>
              </a:rPr>
              <a:t> Humbolt masa başı işini terk ederek kendini ve ailesinden kalan zengin mirası doğayı keşfetmeye,</a:t>
            </a:r>
          </a:p>
          <a:p>
            <a:pPr>
              <a:lnSpc>
                <a:spcPct val="150000"/>
              </a:lnSpc>
            </a:pPr>
            <a:r>
              <a:rPr lang="tr-TR" sz="2400" dirty="0" smtClean="0">
                <a:solidFill>
                  <a:schemeClr val="bg1"/>
                </a:solidFill>
                <a:latin typeface="Bahnschrift SemiLight" pitchFamily="34" charset="0"/>
              </a:rPr>
              <a:t>keşif gezilerine adamıştır.</a:t>
            </a:r>
          </a:p>
        </p:txBody>
      </p:sp>
      <p:sp>
        <p:nvSpPr>
          <p:cNvPr id="5" name="4 Dikdörtgen"/>
          <p:cNvSpPr/>
          <p:nvPr/>
        </p:nvSpPr>
        <p:spPr>
          <a:xfrm>
            <a:off x="323528" y="5445224"/>
            <a:ext cx="8820472" cy="1200329"/>
          </a:xfrm>
          <a:prstGeom prst="rect">
            <a:avLst/>
          </a:prstGeom>
        </p:spPr>
        <p:txBody>
          <a:bodyPr wrap="square">
            <a:spAutoFit/>
          </a:bodyPr>
          <a:lstStyle/>
          <a:p>
            <a:pPr>
              <a:lnSpc>
                <a:spcPct val="150000"/>
              </a:lnSpc>
            </a:pPr>
            <a:r>
              <a:rPr lang="tr-TR" sz="2400" dirty="0" smtClean="0">
                <a:solidFill>
                  <a:schemeClr val="bg1"/>
                </a:solidFill>
                <a:latin typeface="Bahnschrift SemiLight" pitchFamily="34" charset="0"/>
              </a:rPr>
              <a:t>Ekoloji, jeoloji, kimya, fizik, volkanoloji, botanik, okyanus </a:t>
            </a:r>
          </a:p>
          <a:p>
            <a:pPr>
              <a:lnSpc>
                <a:spcPct val="150000"/>
              </a:lnSpc>
            </a:pPr>
            <a:r>
              <a:rPr lang="tr-TR" sz="2400" dirty="0" smtClean="0">
                <a:solidFill>
                  <a:schemeClr val="bg1"/>
                </a:solidFill>
                <a:latin typeface="Bahnschrift SemiLight" pitchFamily="34" charset="0"/>
              </a:rPr>
              <a:t>bilimi, iktisadi coğrafya, etnoloji alanlarının kurucusudur. </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2" descr="Sırrı Erinç Kimdir,Hayatı ve Eserleri - Hakkında Bilgi"/>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5805264"/>
            <a:ext cx="8712968" cy="830997"/>
          </a:xfrm>
          <a:prstGeom prst="rect">
            <a:avLst/>
          </a:prstGeom>
          <a:noFill/>
        </p:spPr>
        <p:txBody>
          <a:bodyPr wrap="square" rtlCol="0">
            <a:spAutoFit/>
          </a:bodyPr>
          <a:lstStyle/>
          <a:p>
            <a:r>
              <a:rPr lang="tr-TR" sz="2400" dirty="0" smtClean="0">
                <a:latin typeface="Bahnschrift SemiLight" pitchFamily="34" charset="0"/>
              </a:rPr>
              <a:t>Ülkemizde coğrafyanın gelişmişine en fazla katkı sağlayan bilim insanı ,Hocaların hocası rahmetli Prof.Dr. Sırrı ERİNÇ</a:t>
            </a:r>
            <a:endParaRPr lang="tr-TR" sz="2400" dirty="0">
              <a:latin typeface="Bahnschrift SemiLight" pitchFamily="34" charset="0"/>
            </a:endParaRPr>
          </a:p>
        </p:txBody>
      </p:sp>
      <p:sp>
        <p:nvSpPr>
          <p:cNvPr id="4" name="3 Metin kutusu"/>
          <p:cNvSpPr txBox="1"/>
          <p:nvPr/>
        </p:nvSpPr>
        <p:spPr>
          <a:xfrm>
            <a:off x="251520" y="5373216"/>
            <a:ext cx="1728192" cy="461665"/>
          </a:xfrm>
          <a:prstGeom prst="rect">
            <a:avLst/>
          </a:prstGeom>
          <a:noFill/>
        </p:spPr>
        <p:txBody>
          <a:bodyPr wrap="square" rtlCol="0">
            <a:spAutoFit/>
          </a:bodyPr>
          <a:lstStyle/>
          <a:p>
            <a:r>
              <a:rPr lang="tr-TR" sz="2400" dirty="0" smtClean="0">
                <a:latin typeface="Bahnschrift SemiLight" pitchFamily="34" charset="0"/>
              </a:rPr>
              <a:t>1918-2002</a:t>
            </a:r>
            <a:endParaRPr lang="tr-TR" sz="2400" dirty="0">
              <a:latin typeface="Bahnschrift SemiLight"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COĞRAFYAYA KATKI SAĞLAYAN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BİLİM İNSANLARI KİMLERDİR?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cstate="print"/>
          <a:srcRect/>
          <a:stretch>
            <a:fillRect/>
          </a:stretch>
        </p:blipFill>
        <p:spPr bwMode="auto">
          <a:xfrm>
            <a:off x="1043608" y="0"/>
            <a:ext cx="698477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Resim" descr="Free-download-World-Map-HD-Wallpaper-1.jpg"/>
          <p:cNvPicPr>
            <a:picLocks noChangeAspect="1"/>
          </p:cNvPicPr>
          <p:nvPr/>
        </p:nvPicPr>
        <p:blipFill>
          <a:blip r:embed="rId3" cstate="print"/>
          <a:stretch>
            <a:fillRect/>
          </a:stretch>
        </p:blipFill>
        <p:spPr>
          <a:xfrm>
            <a:off x="179512" y="188640"/>
            <a:ext cx="8784976" cy="6480720"/>
          </a:xfrm>
          <a:prstGeom prst="rect">
            <a:avLst/>
          </a:prstGeom>
        </p:spPr>
      </p:pic>
      <p:sp>
        <p:nvSpPr>
          <p:cNvPr id="3" name="2 Dikdörtgen"/>
          <p:cNvSpPr/>
          <p:nvPr/>
        </p:nvSpPr>
        <p:spPr>
          <a:xfrm>
            <a:off x="179512" y="188640"/>
            <a:ext cx="8712968" cy="646331"/>
          </a:xfrm>
          <a:prstGeom prst="rect">
            <a:avLst/>
          </a:prstGeom>
        </p:spPr>
        <p:txBody>
          <a:bodyPr wrap="square">
            <a:spAutoFit/>
          </a:bodyPr>
          <a:lstStyle/>
          <a:p>
            <a:pPr>
              <a:lnSpc>
                <a:spcPct val="150000"/>
              </a:lnSpc>
            </a:pPr>
            <a:r>
              <a:rPr lang="tr-TR" sz="2400" dirty="0" smtClean="0">
                <a:latin typeface="Bahnschrift SemiLight" pitchFamily="34" charset="0"/>
              </a:rPr>
              <a:t>  İLK ÇAĞ          ORTA ÇAĞ          YENİ ÇAĞ        YAKIN ÇAĞ</a:t>
            </a:r>
          </a:p>
        </p:txBody>
      </p:sp>
      <p:sp>
        <p:nvSpPr>
          <p:cNvPr id="35841" name="Text Box 1"/>
          <p:cNvSpPr txBox="1">
            <a:spLocks noChangeArrowheads="1"/>
          </p:cNvSpPr>
          <p:nvPr/>
        </p:nvSpPr>
        <p:spPr bwMode="auto">
          <a:xfrm>
            <a:off x="395536" y="764704"/>
            <a:ext cx="1944216" cy="460851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Platon</a:t>
            </a:r>
          </a:p>
          <a:p>
            <a:pPr marL="0" marR="0" lvl="0" indent="0" algn="l" defTabSz="914400" rtl="0" eaLnBrk="1" fontAlgn="base" latinLnBrk="0" hangingPunct="1">
              <a:lnSpc>
                <a:spcPct val="150000"/>
              </a:lnSpc>
              <a:spcBef>
                <a:spcPct val="0"/>
              </a:spcBef>
              <a:spcAft>
                <a:spcPct val="0"/>
              </a:spcAft>
              <a:buClrTx/>
              <a:buSzTx/>
              <a:buFontTx/>
              <a:buNone/>
              <a:tabLst/>
            </a:pPr>
            <a:r>
              <a:rPr lang="tr-TR" sz="1600" dirty="0" smtClean="0">
                <a:solidFill>
                  <a:srgbClr val="000000"/>
                </a:solidFill>
                <a:latin typeface="Bahnschrift SemiLight" pitchFamily="34" charset="0"/>
                <a:cs typeface="Arial" pitchFamily="34" charset="0"/>
              </a:rPr>
              <a:t>Aristo</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Tales </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Pisagor </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Herodot </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Strabon </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Batlamyus </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Hekatus </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Ksenefon</a:t>
            </a:r>
            <a:r>
              <a:rPr lang="tr-TR" sz="1600" dirty="0" smtClean="0">
                <a:solidFill>
                  <a:srgbClr val="000000"/>
                </a:solidFill>
                <a:latin typeface="Bahnschrift SemiLight" pitchFamily="34" charset="0"/>
                <a:cs typeface="Arial" pitchFamily="34" charset="0"/>
              </a:rPr>
              <a:t> </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Hipparchus</a:t>
            </a:r>
            <a:r>
              <a:rPr lang="tr-TR" sz="1600" dirty="0" smtClean="0">
                <a:solidFill>
                  <a:srgbClr val="000000"/>
                </a:solidFill>
                <a:latin typeface="Bahnschrift SemiLight" pitchFamily="34" charset="0"/>
                <a:cs typeface="Arial" pitchFamily="34" charset="0"/>
              </a:rPr>
              <a:t> </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Arkhımedes</a:t>
            </a:r>
            <a:r>
              <a:rPr lang="tr-TR" sz="1600" dirty="0" smtClean="0">
                <a:solidFill>
                  <a:srgbClr val="000000"/>
                </a:solidFill>
                <a:latin typeface="Bahnschrift SemiLight" pitchFamily="34" charset="0"/>
                <a:cs typeface="Arial" pitchFamily="34" charset="0"/>
              </a:rPr>
              <a:t> </a:t>
            </a:r>
          </a:p>
          <a:p>
            <a:pPr lvl="0" fontAlgn="base">
              <a:lnSpc>
                <a:spcPct val="150000"/>
              </a:lnSpc>
              <a:spcBef>
                <a:spcPct val="0"/>
              </a:spcBef>
              <a:spcAft>
                <a:spcPct val="0"/>
              </a:spcAft>
            </a:pPr>
            <a:r>
              <a:rPr lang="tr-TR" sz="1600" dirty="0" smtClean="0">
                <a:solidFill>
                  <a:srgbClr val="000000"/>
                </a:solidFill>
                <a:latin typeface="Bahnschrift SemiLight" pitchFamily="34" charset="0"/>
                <a:cs typeface="Arial" pitchFamily="34" charset="0"/>
              </a:rPr>
              <a:t>Eratosthenes </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Anaksimendros</a:t>
            </a:r>
            <a:endParaRPr lang="tr-TR" sz="1600" dirty="0" smtClean="0">
              <a:solidFill>
                <a:srgbClr val="000000"/>
              </a:solidFill>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300" b="0" i="1" u="none" strike="noStrike" cap="none" normalizeH="0" baseline="0" dirty="0" smtClean="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300" b="0" i="1" u="none" strike="noStrike" cap="none" normalizeH="0" baseline="0" dirty="0" smtClean="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0" i="1" u="none" strike="noStrike" cap="none" normalizeH="0" baseline="0" dirty="0" smtClean="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2" name="Text Box 2"/>
          <p:cNvSpPr txBox="1">
            <a:spLocks noChangeArrowheads="1"/>
          </p:cNvSpPr>
          <p:nvPr/>
        </p:nvSpPr>
        <p:spPr bwMode="auto">
          <a:xfrm>
            <a:off x="8063880" y="4869160"/>
            <a:ext cx="2160240" cy="324725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0" i="1" u="none" strike="noStrike" cap="none" normalizeH="0" baseline="0" dirty="0" smtClean="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Dikdörtgen"/>
          <p:cNvSpPr/>
          <p:nvPr/>
        </p:nvSpPr>
        <p:spPr>
          <a:xfrm>
            <a:off x="2339752" y="764704"/>
            <a:ext cx="1584176" cy="4524315"/>
          </a:xfrm>
          <a:prstGeom prst="rect">
            <a:avLst/>
          </a:prstGeom>
        </p:spPr>
        <p:txBody>
          <a:bodyPr wrap="square">
            <a:spAutoFit/>
          </a:bodyPr>
          <a:lstStyle/>
          <a:p>
            <a:pPr lvl="0" fontAlgn="base">
              <a:lnSpc>
                <a:spcPct val="150000"/>
              </a:lnSpc>
              <a:spcBef>
                <a:spcPct val="0"/>
              </a:spcBef>
              <a:spcAft>
                <a:spcPct val="0"/>
              </a:spcAft>
            </a:pPr>
            <a:r>
              <a:rPr lang="tr-TR" sz="1600" dirty="0" smtClean="0">
                <a:solidFill>
                  <a:srgbClr val="000000"/>
                </a:solidFill>
                <a:latin typeface="Bahnschrift SemiLight" pitchFamily="34" charset="0"/>
                <a:cs typeface="Arial" pitchFamily="34" charset="0"/>
              </a:rPr>
              <a:t>İdrisi</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Marco</a:t>
            </a:r>
            <a:r>
              <a:rPr lang="tr-TR" sz="1600" dirty="0" smtClean="0">
                <a:solidFill>
                  <a:srgbClr val="000000"/>
                </a:solidFill>
                <a:latin typeface="Bahnschrift SemiLight" pitchFamily="34" charset="0"/>
                <a:cs typeface="Arial" pitchFamily="34" charset="0"/>
              </a:rPr>
              <a:t> Polo</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Mesudi</a:t>
            </a:r>
            <a:endParaRPr lang="tr-TR" sz="1600" dirty="0" smtClean="0">
              <a:solidFill>
                <a:srgbClr val="000000"/>
              </a:solidFill>
              <a:latin typeface="Bahnschrift SemiLight" pitchFamily="34" charset="0"/>
              <a:cs typeface="Arial" pitchFamily="34" charset="0"/>
            </a:endParaRP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İbn</a:t>
            </a:r>
            <a:r>
              <a:rPr lang="tr-TR" sz="1600" dirty="0" smtClean="0">
                <a:solidFill>
                  <a:srgbClr val="000000"/>
                </a:solidFill>
                <a:latin typeface="Bahnschrift SemiLight" pitchFamily="34" charset="0"/>
                <a:cs typeface="Arial" pitchFamily="34" charset="0"/>
              </a:rPr>
              <a:t> </a:t>
            </a:r>
            <a:r>
              <a:rPr lang="tr-TR" sz="1600" dirty="0" err="1" smtClean="0">
                <a:solidFill>
                  <a:srgbClr val="000000"/>
                </a:solidFill>
                <a:latin typeface="Bahnschrift SemiLight" pitchFamily="34" charset="0"/>
                <a:cs typeface="Arial" pitchFamily="34" charset="0"/>
              </a:rPr>
              <a:t>Batuta</a:t>
            </a:r>
            <a:endParaRPr lang="tr-TR" sz="1600" dirty="0" smtClean="0">
              <a:solidFill>
                <a:srgbClr val="000000"/>
              </a:solidFill>
              <a:latin typeface="Bahnschrift SemiLight" pitchFamily="34" charset="0"/>
              <a:cs typeface="Arial" pitchFamily="34" charset="0"/>
            </a:endParaRP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İbn</a:t>
            </a:r>
            <a:r>
              <a:rPr lang="tr-TR" sz="1600" dirty="0" smtClean="0">
                <a:solidFill>
                  <a:srgbClr val="000000"/>
                </a:solidFill>
                <a:latin typeface="Bahnschrift SemiLight" pitchFamily="34" charset="0"/>
                <a:cs typeface="Arial" pitchFamily="34" charset="0"/>
              </a:rPr>
              <a:t> Haldun</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Makdisi</a:t>
            </a:r>
            <a:endParaRPr lang="tr-TR" sz="1600" dirty="0" smtClean="0">
              <a:solidFill>
                <a:srgbClr val="000000"/>
              </a:solidFill>
              <a:latin typeface="Bahnschrift SemiLight" pitchFamily="34" charset="0"/>
              <a:cs typeface="Arial" pitchFamily="34" charset="0"/>
            </a:endParaRPr>
          </a:p>
          <a:p>
            <a:pPr lvl="0" fontAlgn="base">
              <a:lnSpc>
                <a:spcPct val="150000"/>
              </a:lnSpc>
              <a:spcBef>
                <a:spcPct val="0"/>
              </a:spcBef>
              <a:spcAft>
                <a:spcPct val="0"/>
              </a:spcAft>
            </a:pPr>
            <a:r>
              <a:rPr lang="tr-TR" sz="1600" dirty="0" smtClean="0">
                <a:solidFill>
                  <a:srgbClr val="000000"/>
                </a:solidFill>
                <a:latin typeface="Bahnschrift SemiLight" pitchFamily="34" charset="0"/>
                <a:cs typeface="Arial" pitchFamily="34" charset="0"/>
              </a:rPr>
              <a:t>Biruni</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İbn</a:t>
            </a:r>
            <a:r>
              <a:rPr lang="tr-TR" sz="1600" dirty="0" smtClean="0">
                <a:solidFill>
                  <a:srgbClr val="000000"/>
                </a:solidFill>
                <a:latin typeface="Bahnschrift SemiLight" pitchFamily="34" charset="0"/>
                <a:cs typeface="Arial" pitchFamily="34" charset="0"/>
              </a:rPr>
              <a:t> </a:t>
            </a:r>
            <a:r>
              <a:rPr lang="tr-TR" sz="1600" dirty="0" err="1" smtClean="0">
                <a:solidFill>
                  <a:srgbClr val="000000"/>
                </a:solidFill>
                <a:latin typeface="Bahnschrift SemiLight" pitchFamily="34" charset="0"/>
                <a:cs typeface="Arial" pitchFamily="34" charset="0"/>
              </a:rPr>
              <a:t>Hurdazbih</a:t>
            </a:r>
            <a:endParaRPr lang="tr-TR" sz="1600" dirty="0" smtClean="0">
              <a:solidFill>
                <a:srgbClr val="000000"/>
              </a:solidFill>
              <a:latin typeface="Bahnschrift SemiLight" pitchFamily="34" charset="0"/>
              <a:cs typeface="Arial" pitchFamily="34" charset="0"/>
            </a:endParaRPr>
          </a:p>
          <a:p>
            <a:pPr lvl="0" fontAlgn="base">
              <a:lnSpc>
                <a:spcPct val="150000"/>
              </a:lnSpc>
              <a:spcBef>
                <a:spcPct val="0"/>
              </a:spcBef>
              <a:spcAft>
                <a:spcPct val="0"/>
              </a:spcAft>
            </a:pPr>
            <a:r>
              <a:rPr lang="tr-TR" sz="1600" dirty="0" smtClean="0">
                <a:solidFill>
                  <a:srgbClr val="000000"/>
                </a:solidFill>
                <a:latin typeface="Bahnschrift SemiLight" pitchFamily="34" charset="0"/>
                <a:cs typeface="Arial" pitchFamily="34" charset="0"/>
              </a:rPr>
              <a:t>Kaşgarlı Mahmut </a:t>
            </a:r>
          </a:p>
          <a:p>
            <a:pPr lvl="0" fontAlgn="base">
              <a:lnSpc>
                <a:spcPct val="150000"/>
              </a:lnSpc>
              <a:spcBef>
                <a:spcPct val="0"/>
              </a:spcBef>
              <a:spcAft>
                <a:spcPct val="0"/>
              </a:spcAft>
            </a:pPr>
            <a:r>
              <a:rPr lang="tr-TR" sz="1600" dirty="0" err="1" smtClean="0">
                <a:solidFill>
                  <a:srgbClr val="000000"/>
                </a:solidFill>
                <a:latin typeface="Bahnschrift SemiLight" pitchFamily="34" charset="0"/>
                <a:cs typeface="Arial" pitchFamily="34" charset="0"/>
              </a:rPr>
              <a:t>Uluğ</a:t>
            </a:r>
            <a:r>
              <a:rPr lang="tr-TR" sz="1600" dirty="0" smtClean="0">
                <a:solidFill>
                  <a:srgbClr val="000000"/>
                </a:solidFill>
                <a:latin typeface="Bahnschrift SemiLight" pitchFamily="34" charset="0"/>
                <a:cs typeface="Arial" pitchFamily="34" charset="0"/>
              </a:rPr>
              <a:t> Bey</a:t>
            </a:r>
          </a:p>
          <a:p>
            <a:pPr lvl="0" fontAlgn="base">
              <a:lnSpc>
                <a:spcPct val="150000"/>
              </a:lnSpc>
              <a:spcBef>
                <a:spcPct val="0"/>
              </a:spcBef>
              <a:spcAft>
                <a:spcPct val="0"/>
              </a:spcAft>
            </a:pPr>
            <a:endParaRPr lang="tr-TR" sz="1600" dirty="0" smtClean="0">
              <a:solidFill>
                <a:srgbClr val="000000"/>
              </a:solidFill>
              <a:latin typeface="Bahnschrift SemiLight" pitchFamily="34" charset="0"/>
              <a:cs typeface="Arial" pitchFamily="34" charset="0"/>
            </a:endParaRPr>
          </a:p>
        </p:txBody>
      </p:sp>
      <p:sp>
        <p:nvSpPr>
          <p:cNvPr id="35843" name="Text Box 3"/>
          <p:cNvSpPr txBox="1">
            <a:spLocks noChangeArrowheads="1"/>
          </p:cNvSpPr>
          <p:nvPr/>
        </p:nvSpPr>
        <p:spPr bwMode="auto">
          <a:xfrm>
            <a:off x="4572000" y="764704"/>
            <a:ext cx="1885950" cy="432048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Ali Kuşçu</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Seydi</a:t>
            </a: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 Ali Reis</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Kepler</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Galilei</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Copernicus</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Takiyüddin</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Piri Reis</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Ali Macar Reis</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Evliya Çelebi</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Katip Çelebi</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Mercator</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4" name="Text Box 4"/>
          <p:cNvSpPr txBox="1">
            <a:spLocks noChangeArrowheads="1"/>
          </p:cNvSpPr>
          <p:nvPr/>
        </p:nvSpPr>
        <p:spPr bwMode="auto">
          <a:xfrm>
            <a:off x="6516216" y="764704"/>
            <a:ext cx="2347714" cy="609329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Carl Ritter</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James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Cook</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Alfred Wegener</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Friedrich Ratzel</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Alexander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Von</a:t>
            </a: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 Humbolt</a:t>
            </a:r>
          </a:p>
          <a:p>
            <a:pPr marL="0" marR="0" lvl="0" indent="0" algn="l" defTabSz="914400" rtl="0" eaLnBrk="1" fontAlgn="base" latinLnBrk="0" hangingPunct="1">
              <a:lnSpc>
                <a:spcPct val="150000"/>
              </a:lnSpc>
              <a:spcBef>
                <a:spcPct val="0"/>
              </a:spcBef>
              <a:spcAft>
                <a:spcPct val="0"/>
              </a:spcAft>
              <a:buClrTx/>
              <a:buSzTx/>
              <a:buFontTx/>
              <a:buNone/>
              <a:tabLst/>
            </a:pPr>
            <a:r>
              <a:rPr lang="tr-TR" sz="1600" dirty="0" smtClean="0">
                <a:solidFill>
                  <a:srgbClr val="000000"/>
                </a:solidFill>
                <a:latin typeface="Bahnschrift SemiLight" pitchFamily="34" charset="0"/>
                <a:cs typeface="Arial" pitchFamily="34" charset="0"/>
              </a:rPr>
              <a:t>P.Vidal De La Blache</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İbrahim Hakkı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Akyol</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Ali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Tanoğlu</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Sırrı Erinç</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İsmail Yalçınlar</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Besim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Darkot</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Faik Sabri Duran</a:t>
            </a: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Hayati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Doğanay</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Reşat </a:t>
            </a:r>
            <a:r>
              <a:rPr kumimoji="0" lang="tr-TR" sz="1600" b="0" u="none" strike="noStrike" cap="none" normalizeH="0" baseline="0" dirty="0" err="1" smtClean="0">
                <a:ln>
                  <a:noFill/>
                </a:ln>
                <a:solidFill>
                  <a:srgbClr val="000000"/>
                </a:solidFill>
                <a:effectLst/>
                <a:latin typeface="Bahnschrift SemiLight" pitchFamily="34" charset="0"/>
                <a:cs typeface="Arial" pitchFamily="34" charset="0"/>
              </a:rPr>
              <a:t>İzbırak</a:t>
            </a: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tr-TR" sz="1600" b="0" u="none" strike="noStrike" cap="none" normalizeH="0" baseline="0" dirty="0" smtClean="0">
                <a:ln>
                  <a:noFill/>
                </a:ln>
                <a:solidFill>
                  <a:srgbClr val="000000"/>
                </a:solidFill>
                <a:effectLst/>
                <a:latin typeface="Bahnschrift SemiLight" pitchFamily="34" charset="0"/>
                <a:cs typeface="Arial" pitchFamily="34" charset="0"/>
              </a:rPr>
              <a:t>Oğuz Erol</a:t>
            </a:r>
          </a:p>
          <a:p>
            <a:pPr marL="0" marR="0" lvl="0" indent="0" algn="l" defTabSz="914400" rtl="0" eaLnBrk="1" fontAlgn="base" latinLnBrk="0" hangingPunct="1">
              <a:lnSpc>
                <a:spcPct val="150000"/>
              </a:lnSpc>
              <a:spcBef>
                <a:spcPct val="0"/>
              </a:spcBef>
              <a:spcAft>
                <a:spcPct val="0"/>
              </a:spcAft>
              <a:buClrTx/>
              <a:buSzTx/>
              <a:buFontTx/>
              <a:buNone/>
              <a:tabLst/>
            </a:pP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tr-TR" sz="1600" b="0" u="none" strike="noStrike" cap="none" normalizeH="0" baseline="0" dirty="0" smtClean="0">
              <a:ln>
                <a:noFill/>
              </a:ln>
              <a:solidFill>
                <a:srgbClr val="000000"/>
              </a:solidFill>
              <a:effectLst/>
              <a:latin typeface="Bahnschrift SemiLight"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9.1.1-9.1.2-  9.1.3 (2020-2021)-09.jpg"/>
          <p:cNvPicPr>
            <a:picLocks noChangeAspect="1"/>
          </p:cNvPicPr>
          <p:nvPr/>
        </p:nvPicPr>
        <p:blipFill>
          <a:blip r:embed="rId3" cstate="print"/>
          <a:srcRect l="1963" t="3228" r="1963" b="4341"/>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352928" cy="6048672"/>
          </a:xfrm>
        </p:spPr>
        <p:txBody>
          <a:bodyPr>
            <a:noAutofit/>
          </a:bodyPr>
          <a:lstStyle/>
          <a:p>
            <a:pPr algn="l"/>
            <a:r>
              <a:rPr lang="tr-TR" sz="3200" b="1" dirty="0" smtClean="0"/>
              <a:t/>
            </a:r>
            <a:br>
              <a:rPr lang="tr-TR" sz="3200" b="1"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4" name="1 Başlık"/>
          <p:cNvSpPr txBox="1">
            <a:spLocks/>
          </p:cNvSpPr>
          <p:nvPr/>
        </p:nvSpPr>
        <p:spPr>
          <a:xfrm>
            <a:off x="395536" y="476672"/>
            <a:ext cx="8352928"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800" dirty="0" smtClean="0">
                <a:solidFill>
                  <a:schemeClr val="bg1"/>
                </a:solidFill>
                <a:latin typeface="+mj-lt"/>
                <a:ea typeface="+mj-ea"/>
                <a:cs typeface="+mj-cs"/>
              </a:rPr>
              <a:t>İLK ÇAĞDA COĞRAFYA</a:t>
            </a:r>
            <a:endParaRPr kumimoji="0" lang="tr-TR" sz="5400" b="0" i="0" u="none" strike="noStrike" kern="1200" cap="none" spc="0" normalizeH="0" baseline="0" noProof="0" dirty="0">
              <a:ln>
                <a:noFill/>
              </a:ln>
              <a:solidFill>
                <a:schemeClr val="bg1"/>
              </a:solidFill>
              <a:effectLst/>
              <a:uLnTx/>
              <a:uFillTx/>
              <a:latin typeface="+mj-lt"/>
              <a:ea typeface="+mj-ea"/>
              <a:cs typeface="+mj-cs"/>
            </a:endParaRPr>
          </a:p>
        </p:txBody>
      </p:sp>
      <p:pic>
        <p:nvPicPr>
          <p:cNvPr id="402434" name="Picture 2" descr="C:\Users\PC\Desktop\DOĞA VE İNSAN\DOĞA VE İNSA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5 Metin kutusu"/>
          <p:cNvSpPr txBox="1"/>
          <p:nvPr/>
        </p:nvSpPr>
        <p:spPr>
          <a:xfrm>
            <a:off x="1403648" y="1268761"/>
            <a:ext cx="1728192" cy="615553"/>
          </a:xfrm>
          <a:prstGeom prst="rect">
            <a:avLst/>
          </a:prstGeom>
          <a:noFill/>
        </p:spPr>
        <p:txBody>
          <a:bodyPr wrap="square" rtlCol="0">
            <a:spAutoFit/>
          </a:bodyPr>
          <a:lstStyle/>
          <a:p>
            <a:pPr algn="ctr"/>
            <a:r>
              <a:rPr lang="tr-TR" sz="1600" dirty="0" smtClean="0"/>
              <a:t>STRABON</a:t>
            </a:r>
          </a:p>
          <a:p>
            <a:pPr algn="ctr"/>
            <a:endParaRPr lang="tr-TR" dirty="0"/>
          </a:p>
        </p:txBody>
      </p:sp>
      <p:sp>
        <p:nvSpPr>
          <p:cNvPr id="7" name="6 Metin kutusu"/>
          <p:cNvSpPr txBox="1"/>
          <p:nvPr/>
        </p:nvSpPr>
        <p:spPr>
          <a:xfrm>
            <a:off x="3203848" y="1412776"/>
            <a:ext cx="1728192" cy="615553"/>
          </a:xfrm>
          <a:prstGeom prst="rect">
            <a:avLst/>
          </a:prstGeom>
          <a:noFill/>
        </p:spPr>
        <p:txBody>
          <a:bodyPr wrap="square" rtlCol="0">
            <a:spAutoFit/>
          </a:bodyPr>
          <a:lstStyle/>
          <a:p>
            <a:pPr algn="ctr"/>
            <a:r>
              <a:rPr lang="tr-TR" sz="1600" dirty="0" smtClean="0"/>
              <a:t>BATLAMYUS</a:t>
            </a:r>
          </a:p>
          <a:p>
            <a:pPr algn="ctr"/>
            <a:endParaRPr lang="tr-TR" dirty="0"/>
          </a:p>
        </p:txBody>
      </p:sp>
      <p:sp>
        <p:nvSpPr>
          <p:cNvPr id="8" name="7 Metin kutusu"/>
          <p:cNvSpPr txBox="1"/>
          <p:nvPr/>
        </p:nvSpPr>
        <p:spPr>
          <a:xfrm>
            <a:off x="1547664" y="2852936"/>
            <a:ext cx="1728192" cy="615553"/>
          </a:xfrm>
          <a:prstGeom prst="rect">
            <a:avLst/>
          </a:prstGeom>
          <a:noFill/>
        </p:spPr>
        <p:txBody>
          <a:bodyPr wrap="square" rtlCol="0">
            <a:spAutoFit/>
          </a:bodyPr>
          <a:lstStyle/>
          <a:p>
            <a:pPr algn="ctr"/>
            <a:r>
              <a:rPr lang="tr-TR" sz="1600" dirty="0" smtClean="0"/>
              <a:t>ERATOSTHENES</a:t>
            </a:r>
          </a:p>
          <a:p>
            <a:pPr algn="ctr"/>
            <a:endParaRPr lang="tr-TR" dirty="0"/>
          </a:p>
        </p:txBody>
      </p:sp>
      <p:sp>
        <p:nvSpPr>
          <p:cNvPr id="9" name="8 Metin kutusu"/>
          <p:cNvSpPr txBox="1"/>
          <p:nvPr/>
        </p:nvSpPr>
        <p:spPr>
          <a:xfrm>
            <a:off x="4283968" y="2780928"/>
            <a:ext cx="1728192" cy="615553"/>
          </a:xfrm>
          <a:prstGeom prst="rect">
            <a:avLst/>
          </a:prstGeom>
          <a:noFill/>
        </p:spPr>
        <p:txBody>
          <a:bodyPr wrap="square" rtlCol="0">
            <a:spAutoFit/>
          </a:bodyPr>
          <a:lstStyle/>
          <a:p>
            <a:pPr algn="ctr"/>
            <a:r>
              <a:rPr lang="tr-TR" sz="1600" dirty="0" smtClean="0"/>
              <a:t>RATZEL</a:t>
            </a:r>
          </a:p>
          <a:p>
            <a:pPr algn="ctr"/>
            <a:endParaRPr lang="tr-TR" dirty="0"/>
          </a:p>
        </p:txBody>
      </p:sp>
      <p:sp>
        <p:nvSpPr>
          <p:cNvPr id="10" name="9 Metin kutusu"/>
          <p:cNvSpPr txBox="1"/>
          <p:nvPr/>
        </p:nvSpPr>
        <p:spPr>
          <a:xfrm>
            <a:off x="6012160" y="2924944"/>
            <a:ext cx="1728192" cy="615553"/>
          </a:xfrm>
          <a:prstGeom prst="rect">
            <a:avLst/>
          </a:prstGeom>
          <a:noFill/>
        </p:spPr>
        <p:txBody>
          <a:bodyPr wrap="square" rtlCol="0">
            <a:spAutoFit/>
          </a:bodyPr>
          <a:lstStyle/>
          <a:p>
            <a:pPr algn="ctr"/>
            <a:r>
              <a:rPr lang="tr-TR" sz="1600" dirty="0" smtClean="0"/>
              <a:t>BİRUNİ</a:t>
            </a:r>
          </a:p>
          <a:p>
            <a:pPr algn="ctr"/>
            <a:endParaRPr lang="tr-TR" dirty="0"/>
          </a:p>
        </p:txBody>
      </p:sp>
      <p:sp>
        <p:nvSpPr>
          <p:cNvPr id="11" name="10 Metin kutusu"/>
          <p:cNvSpPr txBox="1"/>
          <p:nvPr/>
        </p:nvSpPr>
        <p:spPr>
          <a:xfrm>
            <a:off x="4283968" y="4365104"/>
            <a:ext cx="1728192" cy="615553"/>
          </a:xfrm>
          <a:prstGeom prst="rect">
            <a:avLst/>
          </a:prstGeom>
          <a:noFill/>
        </p:spPr>
        <p:txBody>
          <a:bodyPr wrap="square" rtlCol="0">
            <a:spAutoFit/>
          </a:bodyPr>
          <a:lstStyle/>
          <a:p>
            <a:pPr algn="ctr"/>
            <a:r>
              <a:rPr lang="tr-TR" sz="1600" dirty="0" smtClean="0"/>
              <a:t>PİRİ REİS</a:t>
            </a:r>
          </a:p>
          <a:p>
            <a:pPr algn="ctr"/>
            <a:endParaRPr lang="tr-TR" dirty="0"/>
          </a:p>
        </p:txBody>
      </p:sp>
      <p:sp>
        <p:nvSpPr>
          <p:cNvPr id="12" name="11 Metin kutusu"/>
          <p:cNvSpPr txBox="1"/>
          <p:nvPr/>
        </p:nvSpPr>
        <p:spPr>
          <a:xfrm>
            <a:off x="1547664" y="4653136"/>
            <a:ext cx="1728192" cy="615553"/>
          </a:xfrm>
          <a:prstGeom prst="rect">
            <a:avLst/>
          </a:prstGeom>
          <a:noFill/>
        </p:spPr>
        <p:txBody>
          <a:bodyPr wrap="square" rtlCol="0">
            <a:spAutoFit/>
          </a:bodyPr>
          <a:lstStyle/>
          <a:p>
            <a:pPr algn="ctr"/>
            <a:r>
              <a:rPr lang="tr-TR" sz="1600" dirty="0" smtClean="0"/>
              <a:t>İDRİSİ</a:t>
            </a:r>
          </a:p>
          <a:p>
            <a:pPr algn="ctr"/>
            <a:endParaRPr lang="tr-TR" dirty="0"/>
          </a:p>
        </p:txBody>
      </p:sp>
      <p:sp>
        <p:nvSpPr>
          <p:cNvPr id="13" name="12 Metin kutusu"/>
          <p:cNvSpPr txBox="1"/>
          <p:nvPr/>
        </p:nvSpPr>
        <p:spPr>
          <a:xfrm>
            <a:off x="1547664" y="6021288"/>
            <a:ext cx="1728192" cy="615553"/>
          </a:xfrm>
          <a:prstGeom prst="rect">
            <a:avLst/>
          </a:prstGeom>
          <a:noFill/>
        </p:spPr>
        <p:txBody>
          <a:bodyPr wrap="square" rtlCol="0">
            <a:spAutoFit/>
          </a:bodyPr>
          <a:lstStyle/>
          <a:p>
            <a:pPr algn="ctr"/>
            <a:r>
              <a:rPr lang="tr-TR" sz="1600" dirty="0" smtClean="0"/>
              <a:t>EVLİYA ÇELEBİ</a:t>
            </a:r>
          </a:p>
          <a:p>
            <a:pPr algn="ctr"/>
            <a:endParaRPr lang="tr-TR" dirty="0"/>
          </a:p>
        </p:txBody>
      </p:sp>
      <p:sp>
        <p:nvSpPr>
          <p:cNvPr id="14" name="13 Metin kutusu"/>
          <p:cNvSpPr txBox="1"/>
          <p:nvPr/>
        </p:nvSpPr>
        <p:spPr>
          <a:xfrm>
            <a:off x="3347864" y="5949280"/>
            <a:ext cx="1728192" cy="615553"/>
          </a:xfrm>
          <a:prstGeom prst="rect">
            <a:avLst/>
          </a:prstGeom>
          <a:noFill/>
        </p:spPr>
        <p:txBody>
          <a:bodyPr wrap="square" rtlCol="0">
            <a:spAutoFit/>
          </a:bodyPr>
          <a:lstStyle/>
          <a:p>
            <a:pPr algn="ctr"/>
            <a:r>
              <a:rPr lang="tr-TR" sz="1600" dirty="0" smtClean="0"/>
              <a:t>SIRRI ERİNÇ</a:t>
            </a:r>
          </a:p>
          <a:p>
            <a:pPr algn="ctr"/>
            <a:endParaRPr lang="tr-TR" dirty="0"/>
          </a:p>
        </p:txBody>
      </p:sp>
      <p:sp>
        <p:nvSpPr>
          <p:cNvPr id="15" name="14 Metin kutusu"/>
          <p:cNvSpPr txBox="1"/>
          <p:nvPr/>
        </p:nvSpPr>
        <p:spPr>
          <a:xfrm>
            <a:off x="6084168" y="5949280"/>
            <a:ext cx="1728192" cy="615553"/>
          </a:xfrm>
          <a:prstGeom prst="rect">
            <a:avLst/>
          </a:prstGeom>
          <a:noFill/>
        </p:spPr>
        <p:txBody>
          <a:bodyPr wrap="square" rtlCol="0">
            <a:spAutoFit/>
          </a:bodyPr>
          <a:lstStyle/>
          <a:p>
            <a:pPr algn="ctr"/>
            <a:r>
              <a:rPr lang="tr-TR" sz="1600" dirty="0" smtClean="0"/>
              <a:t>WEGENER</a:t>
            </a:r>
          </a:p>
          <a:p>
            <a:pPr algn="ctr"/>
            <a:endParaRPr lang="tr-TR" dirty="0"/>
          </a:p>
        </p:txBody>
      </p:sp>
      <p:sp>
        <p:nvSpPr>
          <p:cNvPr id="16" name="15 Metin kutusu"/>
          <p:cNvSpPr txBox="1"/>
          <p:nvPr/>
        </p:nvSpPr>
        <p:spPr>
          <a:xfrm>
            <a:off x="6084168" y="4509120"/>
            <a:ext cx="1728192" cy="615553"/>
          </a:xfrm>
          <a:prstGeom prst="rect">
            <a:avLst/>
          </a:prstGeom>
          <a:noFill/>
        </p:spPr>
        <p:txBody>
          <a:bodyPr wrap="square" rtlCol="0">
            <a:spAutoFit/>
          </a:bodyPr>
          <a:lstStyle/>
          <a:p>
            <a:pPr algn="ctr"/>
            <a:r>
              <a:rPr lang="tr-TR" sz="1600" dirty="0" smtClean="0"/>
              <a:t>PİSAGOR</a:t>
            </a:r>
          </a:p>
          <a:p>
            <a:pPr algn="ct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NEDEN COĞRAFYA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ÖĞRENMELİYİZ?</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ChangeAspect="1" noChangeArrowheads="1"/>
          </p:cNvPicPr>
          <p:nvPr/>
        </p:nvPicPr>
        <p:blipFill>
          <a:blip r:embed="rId3" cstate="print"/>
          <a:srcRect l="3089" t="7068" r="6557" b="15644"/>
          <a:stretch>
            <a:fillRect/>
          </a:stretch>
        </p:blipFill>
        <p:spPr bwMode="auto">
          <a:xfrm>
            <a:off x="179512" y="188640"/>
            <a:ext cx="8784976" cy="6480720"/>
          </a:xfrm>
          <a:prstGeom prst="rect">
            <a:avLst/>
          </a:prstGeom>
          <a:noFill/>
          <a:ln w="9525">
            <a:noFill/>
            <a:miter lim="800000"/>
            <a:headEnd/>
            <a:tailEnd/>
          </a:ln>
        </p:spPr>
      </p:pic>
      <p:sp>
        <p:nvSpPr>
          <p:cNvPr id="3" name="2 Metin kutusu"/>
          <p:cNvSpPr txBox="1"/>
          <p:nvPr/>
        </p:nvSpPr>
        <p:spPr>
          <a:xfrm>
            <a:off x="323528" y="116632"/>
            <a:ext cx="8640960" cy="1679242"/>
          </a:xfrm>
          <a:prstGeom prst="rect">
            <a:avLst/>
          </a:prstGeom>
          <a:noFill/>
        </p:spPr>
        <p:txBody>
          <a:bodyPr wrap="square" rtlCol="0">
            <a:spAutoFit/>
          </a:bodyPr>
          <a:lstStyle/>
          <a:p>
            <a:pPr>
              <a:lnSpc>
                <a:spcPct val="150000"/>
              </a:lnSpc>
            </a:pPr>
            <a:r>
              <a:rPr lang="tr-TR" sz="2400" dirty="0" smtClean="0">
                <a:solidFill>
                  <a:schemeClr val="bg1"/>
                </a:solidFill>
                <a:latin typeface="Bahnschrift SemiLight" pitchFamily="34" charset="0"/>
              </a:rPr>
              <a:t>Coğrafya insanoğlunun yaşadığı ortamı,evini tanıma,doğayı anlama çabası sonucunda ortaya çıkmıştır.Coğrafya dersinin hedefleri şunlardır;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3" name="2 Metin kutusu"/>
          <p:cNvSpPr txBox="1"/>
          <p:nvPr/>
        </p:nvSpPr>
        <p:spPr>
          <a:xfrm>
            <a:off x="323528" y="116632"/>
            <a:ext cx="8640960" cy="646331"/>
          </a:xfrm>
          <a:prstGeom prst="rect">
            <a:avLst/>
          </a:prstGeom>
          <a:noFill/>
        </p:spPr>
        <p:txBody>
          <a:bodyPr wrap="square" rtlCol="0">
            <a:spAutoFit/>
          </a:bodyPr>
          <a:lstStyle/>
          <a:p>
            <a:pPr>
              <a:lnSpc>
                <a:spcPct val="150000"/>
              </a:lnSpc>
            </a:pPr>
            <a:r>
              <a:rPr lang="tr-TR" sz="2400" dirty="0" smtClean="0">
                <a:solidFill>
                  <a:schemeClr val="bg1"/>
                </a:solidFill>
                <a:latin typeface="Bahnschrift SemiLight" pitchFamily="34" charset="0"/>
              </a:rPr>
              <a:t>Doğal ve beşeri sistemlerin işleyişini ve değişimini kavrama,</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miro.medium.com/max/2600/1*t9csvyckJRTFaVcV6YULlw.jpe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332656"/>
            <a:ext cx="8640960" cy="1125244"/>
          </a:xfrm>
          <a:prstGeom prst="rect">
            <a:avLst/>
          </a:prstGeom>
          <a:noFill/>
        </p:spPr>
        <p:txBody>
          <a:bodyPr wrap="square" rtlCol="0">
            <a:spAutoFit/>
          </a:bodyPr>
          <a:lstStyle/>
          <a:p>
            <a:pPr algn="ctr">
              <a:lnSpc>
                <a:spcPct val="150000"/>
              </a:lnSpc>
            </a:pPr>
            <a:r>
              <a:rPr lang="tr-TR" sz="2400" dirty="0" smtClean="0">
                <a:solidFill>
                  <a:schemeClr val="bg1"/>
                </a:solidFill>
                <a:latin typeface="Bahnschrift SemiLight" pitchFamily="34" charset="0"/>
              </a:rPr>
              <a:t>İnsan doğa ilişkisi çerçevesinde coğrafi beceriler kazanma,</a:t>
            </a:r>
          </a:p>
          <a:p>
            <a:pPr algn="ctr">
              <a:lnSpc>
                <a:spcPct val="150000"/>
              </a:lnSpc>
            </a:pPr>
            <a:r>
              <a:rPr lang="tr-TR" sz="2400" dirty="0" smtClean="0">
                <a:solidFill>
                  <a:schemeClr val="bg1"/>
                </a:solidFill>
                <a:latin typeface="Bahnschrift SemiLight" pitchFamily="34" charset="0"/>
              </a:rPr>
              <a:t>doğa ile uyumlu ve sürdürülebilir bir yaşam inşa edebilme,</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3" name="2 Metin kutusu"/>
          <p:cNvSpPr txBox="1"/>
          <p:nvPr/>
        </p:nvSpPr>
        <p:spPr>
          <a:xfrm>
            <a:off x="323528" y="116632"/>
            <a:ext cx="8640960" cy="571247"/>
          </a:xfrm>
          <a:prstGeom prst="rect">
            <a:avLst/>
          </a:prstGeom>
          <a:noFill/>
        </p:spPr>
        <p:txBody>
          <a:bodyPr wrap="square" rtlCol="0">
            <a:spAutoFit/>
          </a:bodyPr>
          <a:lstStyle/>
          <a:p>
            <a:pPr>
              <a:lnSpc>
                <a:spcPct val="150000"/>
              </a:lnSpc>
            </a:pPr>
            <a:r>
              <a:rPr lang="tr-TR" sz="2400" dirty="0" smtClean="0">
                <a:latin typeface="Bahnschrift SemiLight" pitchFamily="34" charset="0"/>
              </a:rPr>
              <a:t>Evrene ait temel unsurları hayat ile ilişkilendirme,</a:t>
            </a:r>
            <a:endParaRPr lang="tr-TR" sz="2400" dirty="0">
              <a:latin typeface="Bahnschrift SemiLight"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www.gmdergi.com/wp-content/uploads/2017/09/turizm-1024x746.png"/>
          <p:cNvPicPr>
            <a:picLocks noChangeAspect="1" noChangeArrowheads="1"/>
          </p:cNvPicPr>
          <p:nvPr/>
        </p:nvPicPr>
        <p:blipFill>
          <a:blip r:embed="rId3" cstate="print"/>
          <a:srcRect/>
          <a:stretch>
            <a:fillRect/>
          </a:stretch>
        </p:blipFill>
        <p:spPr bwMode="auto">
          <a:xfrm>
            <a:off x="611560" y="1340768"/>
            <a:ext cx="7848872" cy="5373216"/>
          </a:xfrm>
          <a:prstGeom prst="rect">
            <a:avLst/>
          </a:prstGeom>
          <a:noFill/>
        </p:spPr>
      </p:pic>
      <p:sp>
        <p:nvSpPr>
          <p:cNvPr id="3" name="2 Metin kutusu"/>
          <p:cNvSpPr txBox="1"/>
          <p:nvPr/>
        </p:nvSpPr>
        <p:spPr>
          <a:xfrm>
            <a:off x="179512" y="0"/>
            <a:ext cx="8784976" cy="1795874"/>
          </a:xfrm>
          <a:prstGeom prst="rect">
            <a:avLst/>
          </a:prstGeom>
          <a:noFill/>
        </p:spPr>
        <p:txBody>
          <a:bodyPr wrap="square" rtlCol="0">
            <a:spAutoFit/>
          </a:bodyPr>
          <a:lstStyle/>
          <a:p>
            <a:pPr algn="just">
              <a:lnSpc>
                <a:spcPct val="150000"/>
              </a:lnSpc>
            </a:pPr>
            <a:r>
              <a:rPr lang="tr-TR" sz="2400" dirty="0" smtClean="0">
                <a:latin typeface="Bahnschrift SemiLight" pitchFamily="34" charset="0"/>
              </a:rPr>
              <a:t>Yakın çevresinden başlayarak ülkesine ve dünyaya ait mekânsal değerleri anlama ve bu değerlere sahip çıkma bilinci geliştirme</a:t>
            </a:r>
            <a:r>
              <a:rPr lang="tr-TR" sz="2400" dirty="0" smtClean="0">
                <a:latin typeface="Bahnschrift Light" pitchFamily="34" charset="0"/>
              </a:rPr>
              <a:t>,</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3" name="2 Metin kutusu"/>
          <p:cNvSpPr txBox="1"/>
          <p:nvPr/>
        </p:nvSpPr>
        <p:spPr>
          <a:xfrm>
            <a:off x="323528" y="116632"/>
            <a:ext cx="8496944" cy="1200329"/>
          </a:xfrm>
          <a:prstGeom prst="rect">
            <a:avLst/>
          </a:prstGeom>
          <a:noFill/>
        </p:spPr>
        <p:txBody>
          <a:bodyPr wrap="square" rtlCol="0">
            <a:spAutoFit/>
          </a:bodyPr>
          <a:lstStyle/>
          <a:p>
            <a:pPr algn="just">
              <a:lnSpc>
                <a:spcPct val="150000"/>
              </a:lnSpc>
            </a:pPr>
            <a:r>
              <a:rPr lang="tr-TR" sz="2400" dirty="0" smtClean="0">
                <a:solidFill>
                  <a:schemeClr val="bg1"/>
                </a:solidFill>
                <a:latin typeface="Bahnschrift SemiLight" pitchFamily="34" charset="0"/>
              </a:rPr>
              <a:t>Doğa ve insanın uyumlu birlikteliği ve sürekliliği için mekânsal planlamanın önemini kavrama,</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3" name="2 Metin kutusu"/>
          <p:cNvSpPr txBox="1"/>
          <p:nvPr/>
        </p:nvSpPr>
        <p:spPr>
          <a:xfrm>
            <a:off x="323528" y="116632"/>
            <a:ext cx="8496944" cy="1200329"/>
          </a:xfrm>
          <a:prstGeom prst="rect">
            <a:avLst/>
          </a:prstGeom>
          <a:noFill/>
        </p:spPr>
        <p:txBody>
          <a:bodyPr wrap="square" rtlCol="0">
            <a:spAutoFit/>
          </a:bodyPr>
          <a:lstStyle/>
          <a:p>
            <a:pPr algn="just">
              <a:lnSpc>
                <a:spcPct val="150000"/>
              </a:lnSpc>
            </a:pPr>
            <a:r>
              <a:rPr lang="tr-TR" sz="2400" dirty="0" smtClean="0">
                <a:solidFill>
                  <a:schemeClr val="bg1"/>
                </a:solidFill>
                <a:latin typeface="Bahnschrift SemiLight" pitchFamily="34" charset="0"/>
              </a:rPr>
              <a:t>Doğal ve beşerî kaynakların kullanımında “tasarruf bilinci” geliştirme,</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https://bakis.bg/wp-content/uploads/2019/12/Isvicre-Alpleri.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323528" y="116632"/>
            <a:ext cx="8496944" cy="1200329"/>
          </a:xfrm>
          <a:prstGeom prst="rect">
            <a:avLst/>
          </a:prstGeom>
          <a:noFill/>
        </p:spPr>
        <p:txBody>
          <a:bodyPr wrap="square" rtlCol="0">
            <a:spAutoFit/>
          </a:bodyPr>
          <a:lstStyle/>
          <a:p>
            <a:pPr algn="just">
              <a:lnSpc>
                <a:spcPct val="150000"/>
              </a:lnSpc>
            </a:pPr>
            <a:r>
              <a:rPr lang="tr-TR" sz="2400" dirty="0" smtClean="0">
                <a:solidFill>
                  <a:schemeClr val="bg1"/>
                </a:solidFill>
                <a:latin typeface="Bahnschrift SemiLight" pitchFamily="34" charset="0"/>
              </a:rPr>
              <a:t>Kalkınma süreçlerinin doğayla uyumlu kılınmasının önemini kavrama</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COĞRAFYANIN BÖLÜMLERİ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NELERDİR?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l="24904" t="27850" r="21966" b="4281"/>
          <a:stretch>
            <a:fillRect/>
          </a:stretch>
        </p:blipFill>
        <p:spPr bwMode="auto">
          <a:xfrm>
            <a:off x="323528" y="0"/>
            <a:ext cx="8568952" cy="5085184"/>
          </a:xfrm>
          <a:prstGeom prst="rect">
            <a:avLst/>
          </a:prstGeom>
          <a:noFill/>
          <a:ln w="9525">
            <a:noFill/>
            <a:miter lim="800000"/>
            <a:headEnd/>
            <a:tailEnd/>
          </a:ln>
        </p:spPr>
      </p:pic>
      <p:pic>
        <p:nvPicPr>
          <p:cNvPr id="4" name="Picture 2" descr="Resim"/>
          <p:cNvPicPr>
            <a:picLocks noChangeAspect="1" noChangeArrowheads="1"/>
          </p:cNvPicPr>
          <p:nvPr/>
        </p:nvPicPr>
        <p:blipFill>
          <a:blip r:embed="rId4" cstate="print"/>
          <a:srcRect r="13333" b="67070"/>
          <a:stretch>
            <a:fillRect/>
          </a:stretch>
        </p:blipFill>
        <p:spPr bwMode="auto">
          <a:xfrm>
            <a:off x="467544" y="5013176"/>
            <a:ext cx="8064896" cy="1656184"/>
          </a:xfrm>
          <a:prstGeom prst="rect">
            <a:avLst/>
          </a:prstGeom>
          <a:noFill/>
        </p:spPr>
      </p:pic>
      <p:sp>
        <p:nvSpPr>
          <p:cNvPr id="3" name="2 Metin kutusu"/>
          <p:cNvSpPr txBox="1"/>
          <p:nvPr/>
        </p:nvSpPr>
        <p:spPr>
          <a:xfrm>
            <a:off x="755576" y="332656"/>
            <a:ext cx="5256584" cy="2308324"/>
          </a:xfrm>
          <a:prstGeom prst="rect">
            <a:avLst/>
          </a:prstGeom>
          <a:noFill/>
        </p:spPr>
        <p:txBody>
          <a:bodyPr wrap="square" rtlCol="0">
            <a:spAutoFit/>
          </a:bodyPr>
          <a:lstStyle/>
          <a:p>
            <a:pPr algn="just">
              <a:lnSpc>
                <a:spcPct val="150000"/>
              </a:lnSpc>
            </a:pPr>
            <a:r>
              <a:rPr lang="tr-TR" sz="2400" dirty="0" smtClean="0">
                <a:latin typeface="Bahnschrift SemiLight" pitchFamily="34" charset="0"/>
              </a:rPr>
              <a:t>Doğal afetler ve çevre sorunlarını değerlendirerek bunlardan korunma ve önlem alma yollarına yönelik uygulamalar geliştirme,</a:t>
            </a:r>
            <a:endParaRPr lang="tr-TR" sz="2400" dirty="0">
              <a:latin typeface="Bahnschrift SemiLight"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ce çekilmiş şaşırtıcı uydu fotoğrafları"/>
          <p:cNvPicPr>
            <a:picLocks noChangeAspect="1" noChangeArrowheads="1"/>
          </p:cNvPicPr>
          <p:nvPr/>
        </p:nvPicPr>
        <p:blipFill>
          <a:blip r:embed="rId3" cstate="print"/>
          <a:srcRect/>
          <a:stretch>
            <a:fillRect/>
          </a:stretch>
        </p:blipFill>
        <p:spPr bwMode="auto">
          <a:xfrm>
            <a:off x="179512" y="188641"/>
            <a:ext cx="8784976" cy="6480720"/>
          </a:xfrm>
          <a:prstGeom prst="rect">
            <a:avLst/>
          </a:prstGeom>
          <a:noFill/>
        </p:spPr>
      </p:pic>
      <p:sp>
        <p:nvSpPr>
          <p:cNvPr id="3" name="2 Metin kutusu"/>
          <p:cNvSpPr txBox="1"/>
          <p:nvPr/>
        </p:nvSpPr>
        <p:spPr>
          <a:xfrm>
            <a:off x="323528" y="116632"/>
            <a:ext cx="8496944" cy="1754326"/>
          </a:xfrm>
          <a:prstGeom prst="rect">
            <a:avLst/>
          </a:prstGeom>
          <a:noFill/>
        </p:spPr>
        <p:txBody>
          <a:bodyPr wrap="square" rtlCol="0">
            <a:spAutoFit/>
          </a:bodyPr>
          <a:lstStyle/>
          <a:p>
            <a:pPr algn="just">
              <a:lnSpc>
                <a:spcPct val="150000"/>
              </a:lnSpc>
            </a:pPr>
            <a:r>
              <a:rPr lang="tr-TR" sz="2400" dirty="0" smtClean="0">
                <a:solidFill>
                  <a:schemeClr val="bg1"/>
                </a:solidFill>
                <a:latin typeface="Bahnschrift SemiLight" pitchFamily="34" charset="0"/>
              </a:rPr>
              <a:t>Türkiye’nin bölgesel ve küresel ilişkiler açısından konum özelliklerini kavrayarak ülkesinin sahip olduğu potansiyelin bilincine varma,</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pbs.twimg.com/media/EfUfogzXYAAM45T.jpg:large"/>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5229200"/>
            <a:ext cx="8640960" cy="1200329"/>
          </a:xfrm>
          <a:prstGeom prst="rect">
            <a:avLst/>
          </a:prstGeom>
          <a:noFill/>
        </p:spPr>
        <p:txBody>
          <a:bodyPr wrap="square" rtlCol="0">
            <a:spAutoFit/>
          </a:bodyPr>
          <a:lstStyle/>
          <a:p>
            <a:pPr algn="just">
              <a:lnSpc>
                <a:spcPct val="150000"/>
              </a:lnSpc>
            </a:pPr>
            <a:r>
              <a:rPr lang="tr-TR" sz="2400" dirty="0" smtClean="0">
                <a:latin typeface="Bahnschrift SemiLight" pitchFamily="34" charset="0"/>
              </a:rPr>
              <a:t>Coğrafi bilgilerin “vatan bilinci” kazanılmasındaki önemini kavramak coğrafya dersinin hedeflerindendir.</a:t>
            </a:r>
            <a:endParaRPr lang="tr-TR" sz="2400" dirty="0">
              <a:latin typeface="Bahnschrift SemiLight"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3" name="Picture 1" descr="fiziki"/>
          <p:cNvPicPr>
            <a:picLocks noChangeAspect="1" noChangeArrowheads="1"/>
          </p:cNvPicPr>
          <p:nvPr/>
        </p:nvPicPr>
        <p:blipFill>
          <a:blip r:embed="rId4" cstate="print"/>
          <a:srcRect/>
          <a:stretch>
            <a:fillRect/>
          </a:stretch>
        </p:blipFill>
        <p:spPr bwMode="auto">
          <a:xfrm>
            <a:off x="323528" y="1556792"/>
            <a:ext cx="459051" cy="432048"/>
          </a:xfrm>
          <a:prstGeom prst="rect">
            <a:avLst/>
          </a:prstGeom>
          <a:noFill/>
          <a:ln w="9525" algn="in">
            <a:noFill/>
            <a:miter lim="800000"/>
            <a:headEnd/>
            <a:tailEnd/>
          </a:ln>
        </p:spPr>
      </p:pic>
      <p:pic>
        <p:nvPicPr>
          <p:cNvPr id="9" name="Picture 1" descr="fiziki"/>
          <p:cNvPicPr>
            <a:picLocks noChangeAspect="1" noChangeArrowheads="1"/>
          </p:cNvPicPr>
          <p:nvPr/>
        </p:nvPicPr>
        <p:blipFill>
          <a:blip r:embed="rId4" cstate="print"/>
          <a:srcRect/>
          <a:stretch>
            <a:fillRect/>
          </a:stretch>
        </p:blipFill>
        <p:spPr bwMode="auto">
          <a:xfrm>
            <a:off x="323528" y="2060848"/>
            <a:ext cx="459051" cy="432048"/>
          </a:xfrm>
          <a:prstGeom prst="rect">
            <a:avLst/>
          </a:prstGeom>
          <a:noFill/>
          <a:ln w="9525" algn="in">
            <a:noFill/>
            <a:miter lim="800000"/>
            <a:headEnd/>
            <a:tailEnd/>
          </a:ln>
        </p:spPr>
      </p:pic>
      <p:pic>
        <p:nvPicPr>
          <p:cNvPr id="10" name="Picture 1" descr="fiziki"/>
          <p:cNvPicPr>
            <a:picLocks noChangeAspect="1" noChangeArrowheads="1"/>
          </p:cNvPicPr>
          <p:nvPr/>
        </p:nvPicPr>
        <p:blipFill>
          <a:blip r:embed="rId4" cstate="print"/>
          <a:srcRect/>
          <a:stretch>
            <a:fillRect/>
          </a:stretch>
        </p:blipFill>
        <p:spPr bwMode="auto">
          <a:xfrm>
            <a:off x="323528" y="2636912"/>
            <a:ext cx="459051" cy="432048"/>
          </a:xfrm>
          <a:prstGeom prst="rect">
            <a:avLst/>
          </a:prstGeom>
          <a:noFill/>
          <a:ln w="9525" algn="in">
            <a:noFill/>
            <a:miter lim="800000"/>
            <a:headEnd/>
            <a:tailEnd/>
          </a:ln>
        </p:spPr>
      </p:pic>
      <p:pic>
        <p:nvPicPr>
          <p:cNvPr id="11" name="Picture 1" descr="fiziki"/>
          <p:cNvPicPr>
            <a:picLocks noChangeAspect="1" noChangeArrowheads="1"/>
          </p:cNvPicPr>
          <p:nvPr/>
        </p:nvPicPr>
        <p:blipFill>
          <a:blip r:embed="rId4" cstate="print"/>
          <a:srcRect/>
          <a:stretch>
            <a:fillRect/>
          </a:stretch>
        </p:blipFill>
        <p:spPr bwMode="auto">
          <a:xfrm>
            <a:off x="323528" y="3140968"/>
            <a:ext cx="459051" cy="432048"/>
          </a:xfrm>
          <a:prstGeom prst="rect">
            <a:avLst/>
          </a:prstGeom>
          <a:noFill/>
          <a:ln w="9525" algn="in">
            <a:noFill/>
            <a:miter lim="800000"/>
            <a:headEnd/>
            <a:tailEnd/>
          </a:ln>
        </p:spPr>
      </p:pic>
      <p:pic>
        <p:nvPicPr>
          <p:cNvPr id="12" name="Picture 1" descr="fiziki"/>
          <p:cNvPicPr>
            <a:picLocks noChangeAspect="1" noChangeArrowheads="1"/>
          </p:cNvPicPr>
          <p:nvPr/>
        </p:nvPicPr>
        <p:blipFill>
          <a:blip r:embed="rId4" cstate="print"/>
          <a:srcRect/>
          <a:stretch>
            <a:fillRect/>
          </a:stretch>
        </p:blipFill>
        <p:spPr bwMode="auto">
          <a:xfrm>
            <a:off x="323528" y="5229200"/>
            <a:ext cx="459051" cy="432048"/>
          </a:xfrm>
          <a:prstGeom prst="rect">
            <a:avLst/>
          </a:prstGeom>
          <a:noFill/>
          <a:ln w="9525" algn="in">
            <a:noFill/>
            <a:miter lim="800000"/>
            <a:headEnd/>
            <a:tailEnd/>
          </a:ln>
        </p:spPr>
      </p:pic>
      <p:pic>
        <p:nvPicPr>
          <p:cNvPr id="13" name="Picture 1" descr="fiziki"/>
          <p:cNvPicPr>
            <a:picLocks noChangeAspect="1" noChangeArrowheads="1"/>
          </p:cNvPicPr>
          <p:nvPr/>
        </p:nvPicPr>
        <p:blipFill>
          <a:blip r:embed="rId4" cstate="print"/>
          <a:srcRect/>
          <a:stretch>
            <a:fillRect/>
          </a:stretch>
        </p:blipFill>
        <p:spPr bwMode="auto">
          <a:xfrm>
            <a:off x="323528" y="3645024"/>
            <a:ext cx="459051" cy="432048"/>
          </a:xfrm>
          <a:prstGeom prst="rect">
            <a:avLst/>
          </a:prstGeom>
          <a:noFill/>
          <a:ln w="9525" algn="i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6" name="Picture 4" descr="https://www.haritaciyiz.com/wp-content/uploads/2019/05/cbs.jpg"/>
          <p:cNvPicPr>
            <a:picLocks noChangeAspect="1" noChangeArrowheads="1"/>
          </p:cNvPicPr>
          <p:nvPr/>
        </p:nvPicPr>
        <p:blipFill>
          <a:blip r:embed="rId3" cstate="print"/>
          <a:srcRect b="8571"/>
          <a:stretch>
            <a:fillRect/>
          </a:stretch>
        </p:blipFill>
        <p:spPr bwMode="auto">
          <a:xfrm>
            <a:off x="0" y="1844824"/>
            <a:ext cx="9144000" cy="4752528"/>
          </a:xfrm>
          <a:prstGeom prst="rect">
            <a:avLst/>
          </a:prstGeom>
          <a:noFill/>
        </p:spPr>
      </p:pic>
      <p:sp>
        <p:nvSpPr>
          <p:cNvPr id="14" name="13 Metin kutusu"/>
          <p:cNvSpPr txBox="1"/>
          <p:nvPr/>
        </p:nvSpPr>
        <p:spPr>
          <a:xfrm>
            <a:off x="179512" y="116632"/>
            <a:ext cx="8640960" cy="2787238"/>
          </a:xfrm>
          <a:prstGeom prst="rect">
            <a:avLst/>
          </a:prstGeom>
          <a:noFill/>
        </p:spPr>
        <p:txBody>
          <a:bodyPr wrap="square" rtlCol="0">
            <a:spAutoFit/>
          </a:bodyPr>
          <a:lstStyle/>
          <a:p>
            <a:pPr algn="just">
              <a:lnSpc>
                <a:spcPct val="150000"/>
              </a:lnSpc>
            </a:pPr>
            <a:r>
              <a:rPr lang="tr-TR" sz="2400" dirty="0" smtClean="0">
                <a:latin typeface="Bahnschrift SemiLight" pitchFamily="34" charset="0"/>
              </a:rPr>
              <a:t>İklim değişikliği,küresel kirlilik,sınırlı kaynakların kullanımı , afetler,yapay zeka,mekansal veri,veri madenciliği,coğrafi bilgi sistemleri gibi başlıklar günümüzde olduğu gibi  gelecekte de coğrafya dersinin öneminin daha da artacağını bizlere göstermektedir.</a:t>
            </a:r>
            <a:endParaRPr lang="tr-TR" sz="2400" dirty="0">
              <a:latin typeface="Bahnschrift SemiLight"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DabSyAFW0AAM-5N.jpg:large"/>
          <p:cNvPicPr>
            <a:picLocks noChangeAspect="1" noChangeArrowheads="1"/>
          </p:cNvPicPr>
          <p:nvPr/>
        </p:nvPicPr>
        <p:blipFill>
          <a:blip r:embed="rId3" cstate="print"/>
          <a:srcRect/>
          <a:stretch>
            <a:fillRect/>
          </a:stretch>
        </p:blipFill>
        <p:spPr bwMode="auto">
          <a:xfrm>
            <a:off x="251520" y="188640"/>
            <a:ext cx="8712968" cy="6480720"/>
          </a:xfrm>
          <a:prstGeom prst="rect">
            <a:avLst/>
          </a:prstGeom>
          <a:noFill/>
        </p:spPr>
      </p:pic>
      <p:sp>
        <p:nvSpPr>
          <p:cNvPr id="5" name="4 Metin kutusu"/>
          <p:cNvSpPr txBox="1"/>
          <p:nvPr/>
        </p:nvSpPr>
        <p:spPr>
          <a:xfrm>
            <a:off x="251520" y="188640"/>
            <a:ext cx="4355976"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Coğrafyalı Kitaplar Öneri-2</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DOĞA VE İNSAN-4.jpg"/>
          <p:cNvPicPr>
            <a:picLocks noChangeAspect="1"/>
          </p:cNvPicPr>
          <p:nvPr/>
        </p:nvPicPr>
        <p:blipFill>
          <a:blip r:embed="rId3" cstate="print"/>
          <a:stretch>
            <a:fillRect/>
          </a:stretch>
        </p:blipFill>
        <p:spPr>
          <a:xfrm>
            <a:off x="0" y="195957"/>
            <a:ext cx="9144000" cy="646608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3543</TotalTime>
  <Words>1276</Words>
  <Application>Microsoft Office PowerPoint</Application>
  <PresentationFormat>Ekran Gösterisi (4:3)</PresentationFormat>
  <Paragraphs>352</Paragraphs>
  <Slides>85</Slides>
  <Notes>72</Notes>
  <HiddenSlides>0</HiddenSlides>
  <MMClips>0</MMClips>
  <ScaleCrop>false</ScaleCrop>
  <HeadingPairs>
    <vt:vector size="4" baseType="variant">
      <vt:variant>
        <vt:lpstr>Tema</vt:lpstr>
      </vt:variant>
      <vt:variant>
        <vt:i4>1</vt:i4>
      </vt:variant>
      <vt:variant>
        <vt:lpstr>Slayt Başlıkları</vt:lpstr>
      </vt:variant>
      <vt:variant>
        <vt:i4>85</vt:i4>
      </vt:variant>
    </vt:vector>
  </HeadingPairs>
  <TitlesOfParts>
    <vt:vector size="86" baseType="lpstr">
      <vt:lpstr>Ofis Teması</vt:lpstr>
      <vt:lpstr>COĞRAFYA-9</vt:lpstr>
      <vt:lpstr>COĞRAFYA BİLİMİ</vt:lpstr>
      <vt:lpstr>COĞRAFYA NEDİR?</vt:lpstr>
      <vt:lpstr>Sözcük anlamı “yerin tasvir edilmesi” (geo+graphein) olarak belirtilen coğrafya; yeryüzündeki fiziki ve beşerî olayların oluşum sebeplerini, sonuçlarını ve yeryüzüne dağılışını inceleyen bilim dalına denir.</vt:lpstr>
      <vt:lpstr>Slayt 5</vt:lpstr>
      <vt:lpstr>COĞRAFYANIN  5 TEMASI  (5 ANA KONUSU) NEDİR?</vt:lpstr>
      <vt:lpstr>Slayt 7</vt:lpstr>
      <vt:lpstr>COĞRAFYANIN BÖLÜMLERİ  NELERDİR? </vt:lpstr>
      <vt:lpstr>Slayt 9</vt:lpstr>
      <vt:lpstr>Slayt 10</vt:lpstr>
      <vt:lpstr>COĞRAFYAYA YARDIMCI  OLAN BİLİMLER HANGİLERİDİR? </vt:lpstr>
      <vt:lpstr>  Jeoloji: Yer kabuğunun oluşumunu ve yapısını inceler.  Jeofizik: Yer kürenin fiziksel özelliklerini inceler. Jeodezi: Yer ölçme bilimi. Astronomi: Uzayda yer alan galaksi, nebula, yıldız, gezegen, uydu, göktaşı gibi gök cisimlerinin konumlarını hareketlerini, kimyasal yapılarını ve gelişimlerini inceleyen bilim dalıdır. Meteoroloji: Atmosfer olaylarını inceler.</vt:lpstr>
      <vt:lpstr>Slayt 13</vt:lpstr>
      <vt:lpstr>Slayt 14</vt:lpstr>
      <vt:lpstr>Slayt 15</vt:lpstr>
      <vt:lpstr>Slayt 16</vt:lpstr>
      <vt:lpstr>Slayt 17</vt:lpstr>
      <vt:lpstr> Hidroloji: Suyu inceleyen bilim dalıdır. Etnoloji: İnsanların ırklara ayrılışını, ırkların kökenini, oluşumunu, yeryüzüne yayılışını, aralarındaki bağlantıları ve bunların töre, dil, kültür özelliklerini inceleyen bilim dalıdır. Petrografi: Taşları inceleyen bilim dalıdır. Sosyoloji: Toplum bilimi. </vt:lpstr>
      <vt:lpstr>Slayt 19</vt:lpstr>
      <vt:lpstr>Slayt 20</vt:lpstr>
      <vt:lpstr>Slayt 21</vt:lpstr>
      <vt:lpstr>Slayt 22</vt:lpstr>
      <vt:lpstr>    Pedoloji: Toprak ve oluşumunu inceler. İstatistik: Çeşitli olayları ve nesneleri düzenli olarak tespit edip rakamlarla ifade eden bilim dalıdır. Tarih: Geçmişte yaşayan toplumların hayatlarını yer ve zaman göstererek anlatan bilim dalıdır. Biyoloji: Canlıları inceleyen bilim dalıdır. Botanik: Bitkileri inceleyen bilim dalıdır. Zooloji: Hayvanları inceleyen bilim dalıdır</vt:lpstr>
      <vt:lpstr>Slayt 24</vt:lpstr>
      <vt:lpstr>Slayt 25</vt:lpstr>
      <vt:lpstr>Slayt 26</vt:lpstr>
      <vt:lpstr>Slayt 27</vt:lpstr>
      <vt:lpstr>Slayt 28</vt:lpstr>
      <vt:lpstr>Slayt 29</vt:lpstr>
      <vt:lpstr>Slayt 30</vt:lpstr>
      <vt:lpstr>Slayt 31</vt:lpstr>
      <vt:lpstr>COĞRAFYA BİLİMİNİN  GELİŞİMİ NASILDIR?</vt:lpstr>
      <vt:lpstr>      Coğrafya dersi insanoğlunun doğaya ayak bastığı andan itibaren yaşadığı ortamı (evini) tanıması,merak etmesi ile başlamıştır. Coğrafya bilimi soru sorma,merak etme ve problem çözme üzerine kurulmuş bir bilimdir. Coğrafyanın tarihi, insanoğlunun dünyayı ve doğayı anlama çabasının da tarihidir.    .   </vt:lpstr>
      <vt:lpstr>       Coğrafya dersinin başlangıcı çok eskilere dayansa da bu işin adını koymak Eratosthenes’e nasip olmuştur.M.Ö. 3.yüzyılda Eratosthenes İlk kez coğrafya ismini  “geographica” şeklinde kullanmıştır.    .   </vt:lpstr>
      <vt:lpstr>    </vt:lpstr>
      <vt:lpstr>Slayt 36</vt:lpstr>
      <vt:lpstr>Slayt 37</vt:lpstr>
      <vt:lpstr>Slayt 38</vt:lpstr>
      <vt:lpstr>Slayt 39</vt:lpstr>
      <vt:lpstr>Slayt 40</vt:lpstr>
      <vt:lpstr>Slayt 41</vt:lpstr>
      <vt:lpstr>    </vt:lpstr>
      <vt:lpstr>Slayt 43</vt:lpstr>
      <vt:lpstr>Slayt 44</vt:lpstr>
      <vt:lpstr>Slayt 45</vt:lpstr>
      <vt:lpstr>Slayt 46</vt:lpstr>
      <vt:lpstr>Slayt 47</vt:lpstr>
      <vt:lpstr>Slayt 48</vt:lpstr>
      <vt:lpstr>Slayt 49</vt:lpstr>
      <vt:lpstr>Slayt 50</vt:lpstr>
      <vt:lpstr>Slayt 51</vt:lpstr>
      <vt:lpstr>    </vt:lpstr>
      <vt:lpstr>Slayt 53</vt:lpstr>
      <vt:lpstr>Slayt 54</vt:lpstr>
      <vt:lpstr>Slayt 55</vt:lpstr>
      <vt:lpstr> AT SIRTINDA 50 YIL 47 ÜLKE 257 ŞEHİR</vt:lpstr>
      <vt:lpstr>Slayt 57</vt:lpstr>
      <vt:lpstr>Slayt 58</vt:lpstr>
      <vt:lpstr>Slayt 59</vt:lpstr>
      <vt:lpstr>Slayt 60</vt:lpstr>
      <vt:lpstr>    </vt:lpstr>
      <vt:lpstr>MODERN COĞRAFYANIN  ÖNCÜLERİ KİMLERDİR? </vt:lpstr>
      <vt:lpstr>Slayt 63</vt:lpstr>
      <vt:lpstr>Slayt 64</vt:lpstr>
      <vt:lpstr>Slayt 65</vt:lpstr>
      <vt:lpstr>Slayt 66</vt:lpstr>
      <vt:lpstr>COĞRAFYAYA KATKI SAĞLAYAN  BİLİM İNSANLARI KİMLERDİR?</vt:lpstr>
      <vt:lpstr>Slayt 68</vt:lpstr>
      <vt:lpstr>Slayt 69</vt:lpstr>
      <vt:lpstr>    </vt:lpstr>
      <vt:lpstr>NEDEN COĞRAFYA  ÖĞRENMELİYİZ?</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www.cografyasever.com</dc:title>
  <dc:subject>2020-9.SINIF DERS SUNULARI</dc:subject>
  <dc:creator>MUSTAFA SEVER</dc:creator>
  <cp:lastModifiedBy>PC</cp:lastModifiedBy>
  <cp:revision>448</cp:revision>
  <dcterms:created xsi:type="dcterms:W3CDTF">2015-10-10T12:56:15Z</dcterms:created>
  <dcterms:modified xsi:type="dcterms:W3CDTF">2020-10-08T18:47:14Z</dcterms:modified>
</cp:coreProperties>
</file>