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3"/>
  </p:notesMasterIdLst>
  <p:sldIdLst>
    <p:sldId id="780" r:id="rId2"/>
    <p:sldId id="781" r:id="rId3"/>
    <p:sldId id="782" r:id="rId4"/>
    <p:sldId id="583" r:id="rId5"/>
    <p:sldId id="411" r:id="rId6"/>
    <p:sldId id="783" r:id="rId7"/>
    <p:sldId id="643" r:id="rId8"/>
    <p:sldId id="654" r:id="rId9"/>
    <p:sldId id="653" r:id="rId10"/>
    <p:sldId id="784" r:id="rId11"/>
    <p:sldId id="786" r:id="rId12"/>
    <p:sldId id="695" r:id="rId13"/>
    <p:sldId id="785" r:id="rId14"/>
    <p:sldId id="696" r:id="rId15"/>
    <p:sldId id="694" r:id="rId16"/>
    <p:sldId id="661" r:id="rId17"/>
    <p:sldId id="675" r:id="rId18"/>
    <p:sldId id="673" r:id="rId19"/>
    <p:sldId id="658" r:id="rId20"/>
    <p:sldId id="674" r:id="rId21"/>
    <p:sldId id="666" r:id="rId22"/>
    <p:sldId id="667" r:id="rId23"/>
    <p:sldId id="663" r:id="rId24"/>
    <p:sldId id="669" r:id="rId25"/>
    <p:sldId id="668" r:id="rId26"/>
    <p:sldId id="677" r:id="rId27"/>
    <p:sldId id="676" r:id="rId28"/>
    <p:sldId id="679" r:id="rId29"/>
    <p:sldId id="680" r:id="rId30"/>
    <p:sldId id="678" r:id="rId31"/>
    <p:sldId id="787" r:id="rId32"/>
    <p:sldId id="734" r:id="rId33"/>
    <p:sldId id="697" r:id="rId34"/>
    <p:sldId id="778" r:id="rId35"/>
    <p:sldId id="769" r:id="rId36"/>
    <p:sldId id="774" r:id="rId37"/>
    <p:sldId id="771" r:id="rId38"/>
    <p:sldId id="779" r:id="rId39"/>
    <p:sldId id="772" r:id="rId40"/>
    <p:sldId id="773" r:id="rId41"/>
    <p:sldId id="776" r:id="rId42"/>
    <p:sldId id="777" r:id="rId43"/>
    <p:sldId id="775" r:id="rId44"/>
    <p:sldId id="722" r:id="rId45"/>
    <p:sldId id="723" r:id="rId46"/>
    <p:sldId id="790" r:id="rId47"/>
    <p:sldId id="717" r:id="rId48"/>
    <p:sldId id="725" r:id="rId49"/>
    <p:sldId id="789" r:id="rId50"/>
    <p:sldId id="687" r:id="rId51"/>
    <p:sldId id="727" r:id="rId52"/>
    <p:sldId id="728" r:id="rId53"/>
    <p:sldId id="705" r:id="rId54"/>
    <p:sldId id="726" r:id="rId55"/>
    <p:sldId id="791" r:id="rId56"/>
    <p:sldId id="796" r:id="rId57"/>
    <p:sldId id="798" r:id="rId58"/>
    <p:sldId id="797" r:id="rId59"/>
    <p:sldId id="792" r:id="rId60"/>
    <p:sldId id="800" r:id="rId61"/>
    <p:sldId id="799" r:id="rId62"/>
    <p:sldId id="802" r:id="rId63"/>
    <p:sldId id="803" r:id="rId64"/>
    <p:sldId id="724" r:id="rId65"/>
    <p:sldId id="699" r:id="rId66"/>
    <p:sldId id="733" r:id="rId67"/>
    <p:sldId id="729" r:id="rId68"/>
    <p:sldId id="688" r:id="rId69"/>
    <p:sldId id="684" r:id="rId70"/>
    <p:sldId id="764" r:id="rId71"/>
    <p:sldId id="806" r:id="rId72"/>
    <p:sldId id="807" r:id="rId73"/>
    <p:sldId id="788" r:id="rId74"/>
    <p:sldId id="736" r:id="rId75"/>
    <p:sldId id="689" r:id="rId76"/>
    <p:sldId id="740" r:id="rId77"/>
    <p:sldId id="685" r:id="rId78"/>
    <p:sldId id="739" r:id="rId79"/>
    <p:sldId id="738" r:id="rId80"/>
    <p:sldId id="701" r:id="rId81"/>
    <p:sldId id="730" r:id="rId82"/>
    <p:sldId id="742" r:id="rId83"/>
    <p:sldId id="702" r:id="rId84"/>
    <p:sldId id="751" r:id="rId85"/>
    <p:sldId id="804" r:id="rId86"/>
    <p:sldId id="711" r:id="rId87"/>
    <p:sldId id="719" r:id="rId88"/>
    <p:sldId id="715" r:id="rId89"/>
    <p:sldId id="710" r:id="rId90"/>
    <p:sldId id="709" r:id="rId91"/>
    <p:sldId id="810" r:id="rId92"/>
    <p:sldId id="703" r:id="rId93"/>
    <p:sldId id="743" r:id="rId94"/>
    <p:sldId id="704" r:id="rId95"/>
    <p:sldId id="731" r:id="rId96"/>
    <p:sldId id="745" r:id="rId97"/>
    <p:sldId id="647" r:id="rId98"/>
    <p:sldId id="746" r:id="rId99"/>
    <p:sldId id="732" r:id="rId100"/>
    <p:sldId id="805" r:id="rId101"/>
    <p:sldId id="748" r:id="rId102"/>
    <p:sldId id="750" r:id="rId103"/>
    <p:sldId id="749" r:id="rId104"/>
    <p:sldId id="752" r:id="rId105"/>
    <p:sldId id="756" r:id="rId106"/>
    <p:sldId id="754" r:id="rId107"/>
    <p:sldId id="768" r:id="rId108"/>
    <p:sldId id="758" r:id="rId109"/>
    <p:sldId id="761" r:id="rId110"/>
    <p:sldId id="766" r:id="rId111"/>
    <p:sldId id="759" r:id="rId112"/>
    <p:sldId id="762" r:id="rId113"/>
    <p:sldId id="767" r:id="rId114"/>
    <p:sldId id="760" r:id="rId115"/>
    <p:sldId id="763" r:id="rId116"/>
    <p:sldId id="811" r:id="rId117"/>
    <p:sldId id="808" r:id="rId118"/>
    <p:sldId id="812" r:id="rId119"/>
    <p:sldId id="813" r:id="rId120"/>
    <p:sldId id="765" r:id="rId121"/>
    <p:sldId id="809" r:id="rId12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934C"/>
  </p:clrMru>
</p:presentationPr>
</file>

<file path=ppt/tableStyles.xml><?xml version="1.0" encoding="utf-8"?>
<a:tblStyleLst xmlns:a="http://schemas.openxmlformats.org/drawingml/2006/main" def="{5C22544A-7EE6-4342-B048-85BDC9FD1C3A}">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ema Uygulanmış Stil 1 - Vurgu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ema Uygulanmış Stil 1 - Vurgu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ema Uygulanmış Stil 1 - Vurgu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ema Uygulanmış Stil 1 - Vurgu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ema Uygulanmış Stil 1 - Vurgu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Açık Stil 2 - Vurgu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Açık Stil 2 - Vurgu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Koyu Stil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113A9D2-9D6B-4929-AA2D-F23B5EE8CBE7}" styleName="Tema Uygulanmış Stil 2 - Vurgu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ema Uygulanmış Stil 2 - Vurgu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ema Uygulanmış Stil 2 - Vurgu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ema Uygulanmış Stil 2 - Vurgu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ema Uygulanmış Stil 2 - Vurgu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Açık Stil 1 - Vurgu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Açık Stil 1 - Vurgu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Açık Stil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93D81CF-94F2-401A-BA57-92F5A7B2D0C5}" styleName="Orta Stil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676" autoAdjust="0"/>
    <p:restoredTop sz="94660"/>
  </p:normalViewPr>
  <p:slideViewPr>
    <p:cSldViewPr>
      <p:cViewPr>
        <p:scale>
          <a:sx n="70" d="100"/>
          <a:sy n="70" d="100"/>
        </p:scale>
        <p:origin x="-158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272"/>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6ED4C1-1F92-4E2B-AD0A-67BA5CE738C6}" type="datetimeFigureOut">
              <a:rPr lang="tr-TR" smtClean="0"/>
              <a:pPr/>
              <a:t>13.4.2021</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ABF2E7-576C-452D-B8B1-B199661CA903}"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3</a:t>
            </a:fld>
            <a:endParaRPr lang="tr-T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116</a:t>
            </a:fld>
            <a:endParaRPr lang="tr-T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6</a:t>
            </a:fld>
            <a:endParaRPr lang="tr-T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10</a:t>
            </a:fld>
            <a:endParaRPr lang="tr-T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31</a:t>
            </a:fld>
            <a:endParaRPr lang="tr-T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49</a:t>
            </a:fld>
            <a:endParaRPr lang="tr-T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73</a:t>
            </a:fld>
            <a:endParaRPr lang="tr-T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7ABF2E7-576C-452D-B8B1-B199661CA903}" type="slidenum">
              <a:rPr lang="tr-TR" smtClean="0"/>
              <a:pPr/>
              <a:t>80</a:t>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F7ABF2E7-576C-452D-B8B1-B199661CA903}" type="slidenum">
              <a:rPr lang="tr-TR" smtClean="0"/>
              <a:pPr/>
              <a:t>91</a:t>
            </a:fld>
            <a:endParaRPr lang="tr-T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smtClean="0"/>
          </a:p>
          <a:p>
            <a:endParaRPr lang="tr-TR" dirty="0"/>
          </a:p>
        </p:txBody>
      </p:sp>
      <p:sp>
        <p:nvSpPr>
          <p:cNvPr id="4" name="3 Slayt Numarası Yer Tutucusu"/>
          <p:cNvSpPr>
            <a:spLocks noGrp="1"/>
          </p:cNvSpPr>
          <p:nvPr>
            <p:ph type="sldNum" sz="quarter" idx="10"/>
          </p:nvPr>
        </p:nvSpPr>
        <p:spPr/>
        <p:txBody>
          <a:bodyPr/>
          <a:lstStyle/>
          <a:p>
            <a:fld id="{5DBA870B-585E-452E-8F0D-C81DF1346CFB}" type="slidenum">
              <a:rPr lang="tr-TR" smtClean="0"/>
              <a:pPr/>
              <a:t>100</a:t>
            </a:fld>
            <a:endParaRPr lang="tr-T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13.4.2021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13.4.2021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13.4.2021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13.4.2021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13.4.2021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D9F75050-0E15-4C5B-92B0-66D068882F1F}" type="datetimeFigureOut">
              <a:rPr lang="tr-TR" smtClean="0"/>
              <a:pPr/>
              <a:t>13.4.2021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D9F75050-0E15-4C5B-92B0-66D068882F1F}" type="datetimeFigureOut">
              <a:rPr lang="tr-TR" smtClean="0"/>
              <a:pPr/>
              <a:t>13.4.2021</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D9F75050-0E15-4C5B-92B0-66D068882F1F}" type="datetimeFigureOut">
              <a:rPr lang="tr-TR" smtClean="0"/>
              <a:pPr/>
              <a:t>13.4.2021</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13.4.2021</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13.4.2021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13.4.2021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5050-0E15-4C5B-92B0-66D068882F1F}" type="datetimeFigureOut">
              <a:rPr lang="tr-TR" smtClean="0"/>
              <a:pPr/>
              <a:t>13.4.2021</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8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hyperlink" Target="https://h5p.org/node/1106392"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467544" y="620688"/>
            <a:ext cx="8352928" cy="1728192"/>
          </a:xfrm>
        </p:spPr>
        <p:txBody>
          <a:bodyPr>
            <a:normAutofit/>
          </a:bodyPr>
          <a:lstStyle/>
          <a:p>
            <a:r>
              <a:rPr lang="tr-TR" sz="10500" spc="300" dirty="0" smtClean="0">
                <a:solidFill>
                  <a:schemeClr val="bg1"/>
                </a:solidFill>
                <a:effectLst>
                  <a:outerShdw blurRad="38100" dist="38100" dir="2700000" algn="tl">
                    <a:srgbClr val="000000">
                      <a:alpha val="43137"/>
                    </a:srgbClr>
                  </a:outerShdw>
                </a:effectLst>
                <a:latin typeface="Calibri Light" pitchFamily="34" charset="0"/>
                <a:cs typeface="Calibri Light" pitchFamily="34" charset="0"/>
              </a:rPr>
              <a:t>COĞRAFYA-9</a:t>
            </a:r>
            <a:endParaRPr lang="tr-TR" sz="10500" spc="300" dirty="0">
              <a:solidFill>
                <a:schemeClr val="bg1"/>
              </a:solidFill>
              <a:effectLst>
                <a:outerShdw blurRad="38100" dist="38100" dir="2700000" algn="tl">
                  <a:srgbClr val="000000">
                    <a:alpha val="43137"/>
                  </a:srgbClr>
                </a:outerShdw>
              </a:effectLst>
              <a:latin typeface="Calibri Light" pitchFamily="34" charset="0"/>
              <a:cs typeface="Calibri Light" pitchFamily="34" charset="0"/>
            </a:endParaRPr>
          </a:p>
        </p:txBody>
      </p:sp>
      <p:pic>
        <p:nvPicPr>
          <p:cNvPr id="307201" name="Picture 1" descr="fiziki"/>
          <p:cNvPicPr>
            <a:picLocks noChangeAspect="1" noChangeArrowheads="1"/>
          </p:cNvPicPr>
          <p:nvPr/>
        </p:nvPicPr>
        <p:blipFill>
          <a:blip r:embed="rId3" cstate="print"/>
          <a:srcRect/>
          <a:stretch>
            <a:fillRect/>
          </a:stretch>
        </p:blipFill>
        <p:spPr bwMode="auto">
          <a:xfrm>
            <a:off x="2915816" y="2348880"/>
            <a:ext cx="3366374" cy="3168352"/>
          </a:xfrm>
          <a:prstGeom prst="rect">
            <a:avLst/>
          </a:prstGeom>
          <a:noFill/>
          <a:ln w="9525" algn="in">
            <a:noFill/>
            <a:miter lim="800000"/>
            <a:headEnd/>
            <a:tailEnd/>
          </a:ln>
        </p:spPr>
      </p:pic>
      <p:sp>
        <p:nvSpPr>
          <p:cNvPr id="7" name="1 Başlık"/>
          <p:cNvSpPr txBox="1">
            <a:spLocks/>
          </p:cNvSpPr>
          <p:nvPr/>
        </p:nvSpPr>
        <p:spPr>
          <a:xfrm>
            <a:off x="395536" y="6093296"/>
            <a:ext cx="8352928" cy="432048"/>
          </a:xfrm>
          <a:prstGeom prst="rect">
            <a:avLst/>
          </a:prstGeom>
        </p:spPr>
        <p:txBody>
          <a:bodyPr vert="horz" lIns="91440" tIns="45720" rIns="91440" bIns="45720" rtlCol="0" anchor="ctr">
            <a:normAutofit fontScale="25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10500" i="0" u="none" strike="noStrike" kern="1200" cap="none" spc="300" normalizeH="0" baseline="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cografyasever.com</a:t>
            </a:r>
            <a:r>
              <a:rPr kumimoji="0" lang="tr-TR" sz="10500" i="0" u="none" strike="noStrike" kern="1200" cap="none" spc="300" normalizeH="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 2021              </a:t>
            </a:r>
            <a:r>
              <a:rPr kumimoji="0" lang="tr-TR" sz="10500" i="0" u="none" strike="noStrike" kern="1200" cap="none" spc="300" normalizeH="0" baseline="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@cgrfysvr</a:t>
            </a:r>
            <a:endParaRPr kumimoji="0" lang="tr-TR" sz="10500"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332656"/>
            <a:ext cx="9144000" cy="1196752"/>
          </a:xfrm>
        </p:spPr>
        <p:txBody>
          <a:bodyPr>
            <a:noAutofit/>
          </a:bodyPr>
          <a:lstStyle/>
          <a:p>
            <a:r>
              <a:rPr lang="tr-TR" b="1" dirty="0" smtClean="0">
                <a:latin typeface="Calibri Light" pitchFamily="34" charset="0"/>
                <a:cs typeface="Calibri Light" pitchFamily="34" charset="0"/>
              </a:rPr>
              <a:t>DÜNYANIN EN SICAK YERİ NERESİDİR?</a:t>
            </a:r>
            <a:endParaRPr lang="tr-TR"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332656"/>
            <a:ext cx="9144000" cy="1196752"/>
          </a:xfrm>
        </p:spPr>
        <p:txBody>
          <a:bodyPr>
            <a:noAutofit/>
          </a:bodyPr>
          <a:lstStyle/>
          <a:p>
            <a:r>
              <a:rPr lang="tr-TR" b="1" dirty="0" smtClean="0">
                <a:latin typeface="Calibri Light" pitchFamily="34" charset="0"/>
                <a:cs typeface="Calibri Light" pitchFamily="34" charset="0"/>
              </a:rPr>
              <a:t>DÜNYADA SICAKLIĞIN </a:t>
            </a:r>
            <a:br>
              <a:rPr lang="tr-TR" b="1" dirty="0" smtClean="0">
                <a:latin typeface="Calibri Light" pitchFamily="34" charset="0"/>
                <a:cs typeface="Calibri Light" pitchFamily="34" charset="0"/>
              </a:rPr>
            </a:br>
            <a:r>
              <a:rPr lang="tr-TR" b="1" dirty="0" smtClean="0">
                <a:latin typeface="Calibri Light" pitchFamily="34" charset="0"/>
                <a:cs typeface="Calibri Light" pitchFamily="34" charset="0"/>
              </a:rPr>
              <a:t>DAĞILIŞI NASILDIR?</a:t>
            </a:r>
            <a:endParaRPr lang="tr-TR"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611560" y="620688"/>
            <a:ext cx="7920880" cy="5616624"/>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3600" i="1" dirty="0" smtClean="0">
                <a:solidFill>
                  <a:schemeClr val="bg1"/>
                </a:solidFill>
              </a:rPr>
              <a:t>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100" dirty="0" smtClean="0">
                <a:solidFill>
                  <a:schemeClr val="bg1"/>
                </a:solidFill>
                <a:latin typeface="Bahnschrift SemiLight" pitchFamily="34" charset="0"/>
              </a:rPr>
              <a:t>Sıcaklık değeri aynı olan noktaların birleştirilmesi ile elde edilen eğrilere izoterm (eş sıcaklık eğrisi) denir. Yeryüzünde sıcaklığın dağılışı izoterm eğrileri ile gösterilir.</a:t>
            </a:r>
            <a:r>
              <a:rPr lang="tr-TR" sz="3100" dirty="0" smtClean="0">
                <a:latin typeface="Bahnschrift SemiLight" pitchFamily="34" charset="0"/>
              </a:rPr>
              <a:t/>
            </a:r>
            <a:br>
              <a:rPr lang="tr-TR" sz="3100" dirty="0" smtClean="0">
                <a:latin typeface="Bahnschrift SemiLight" pitchFamily="34" charset="0"/>
              </a:rPr>
            </a:br>
            <a:r>
              <a:rPr lang="tr-TR" sz="2800" dirty="0" smtClean="0"/>
              <a:t/>
            </a:r>
            <a:br>
              <a:rPr lang="tr-TR" sz="2800" dirty="0" smtClean="0"/>
            </a:br>
            <a:r>
              <a:rPr lang="tr-TR" sz="3100" dirty="0" smtClean="0"/>
              <a:t/>
            </a:r>
            <a:br>
              <a:rPr lang="tr-TR" sz="3100" dirty="0" smtClean="0"/>
            </a:br>
            <a:r>
              <a:rPr lang="tr-TR" sz="3200" dirty="0" smtClean="0"/>
              <a:t> </a:t>
            </a:r>
            <a:br>
              <a:rPr lang="tr-TR" sz="3200" dirty="0" smtClean="0"/>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dirty="0" smtClean="0">
                <a:solidFill>
                  <a:schemeClr val="bg1"/>
                </a:solidFill>
              </a:rPr>
              <a:t/>
            </a:r>
            <a:br>
              <a:rPr lang="tr-TR" dirty="0" smtClean="0">
                <a:solidFill>
                  <a:schemeClr val="bg1"/>
                </a:solidFill>
              </a:rPr>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
        <p:nvSpPr>
          <p:cNvPr id="5" name="4 Dikdörtgen"/>
          <p:cNvSpPr/>
          <p:nvPr/>
        </p:nvSpPr>
        <p:spPr>
          <a:xfrm>
            <a:off x="395536" y="1052736"/>
            <a:ext cx="8280920" cy="830997"/>
          </a:xfrm>
          <a:prstGeom prst="rect">
            <a:avLst/>
          </a:prstGeom>
        </p:spPr>
        <p:txBody>
          <a:bodyPr wrap="square">
            <a:spAutoFit/>
          </a:bodyPr>
          <a:lstStyle/>
          <a:p>
            <a:pPr algn="ctr"/>
            <a:r>
              <a:rPr lang="tr-TR" sz="4400" dirty="0" smtClean="0">
                <a:solidFill>
                  <a:srgbClr val="00B0F0"/>
                </a:solidFill>
                <a:latin typeface="Bahnschrift SemiLight" pitchFamily="34" charset="0"/>
              </a:rPr>
              <a:t>İzoterm</a:t>
            </a:r>
            <a:r>
              <a:rPr lang="tr-TR" sz="4800" dirty="0" smtClean="0">
                <a:solidFill>
                  <a:srgbClr val="00B0F0"/>
                </a:solidFill>
                <a:latin typeface="Bahnschrift SemiLight" pitchFamily="34" charset="0"/>
              </a:rPr>
              <a:t> </a:t>
            </a:r>
            <a:endParaRPr lang="tr-TR" sz="4800" dirty="0">
              <a:solidFill>
                <a:srgbClr val="00B0F0"/>
              </a:solidFill>
              <a:latin typeface="Bahnschrift SemiLight" pitchFamily="34"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17762" name="Picture 2" descr="Isotherm2-1"/>
          <p:cNvPicPr>
            <a:picLocks noChangeAspect="1" noChangeArrowheads="1"/>
          </p:cNvPicPr>
          <p:nvPr/>
        </p:nvPicPr>
        <p:blipFill>
          <a:blip r:embed="rId3" cstate="print"/>
          <a:srcRect l="2788" t="6158" r="9683" b="12317"/>
          <a:stretch>
            <a:fillRect/>
          </a:stretch>
        </p:blipFill>
        <p:spPr bwMode="auto">
          <a:xfrm>
            <a:off x="323528" y="332656"/>
            <a:ext cx="8496944" cy="6264696"/>
          </a:xfrm>
          <a:prstGeom prst="rect">
            <a:avLst/>
          </a:prstGeom>
          <a:noFill/>
          <a:ln w="9525" algn="in">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16738" name="Picture 2" descr="Isotherm2-8"/>
          <p:cNvPicPr>
            <a:picLocks noChangeAspect="1" noChangeArrowheads="1"/>
          </p:cNvPicPr>
          <p:nvPr/>
        </p:nvPicPr>
        <p:blipFill>
          <a:blip r:embed="rId3" cstate="print"/>
          <a:srcRect l="1205" t="4681" r="3580" b="12627"/>
          <a:stretch>
            <a:fillRect/>
          </a:stretch>
        </p:blipFill>
        <p:spPr bwMode="auto">
          <a:xfrm>
            <a:off x="323528" y="332656"/>
            <a:ext cx="8496944" cy="6264696"/>
          </a:xfrm>
          <a:prstGeom prst="rect">
            <a:avLst/>
          </a:prstGeom>
          <a:noFill/>
          <a:ln w="9525" algn="in">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611560" y="620688"/>
            <a:ext cx="7920880" cy="5616624"/>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3600" i="1" dirty="0" smtClean="0">
                <a:solidFill>
                  <a:schemeClr val="bg1"/>
                </a:solidFill>
              </a:rPr>
              <a:t>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200" b="1" i="1" dirty="0" smtClean="0"/>
              <a:t> </a:t>
            </a:r>
            <a:r>
              <a:rPr lang="tr-TR" sz="3200" dirty="0" smtClean="0"/>
              <a:t/>
            </a:r>
            <a:br>
              <a:rPr lang="tr-TR" sz="3200" dirty="0" smtClean="0"/>
            </a:br>
            <a:r>
              <a:rPr lang="tr-TR" sz="3200" i="1" dirty="0" smtClean="0"/>
              <a:t/>
            </a:r>
            <a:br>
              <a:rPr lang="tr-TR" sz="3200" i="1" dirty="0" smtClean="0"/>
            </a:br>
            <a:r>
              <a:rPr lang="tr-TR" sz="3200" i="1" dirty="0" smtClean="0"/>
              <a:t/>
            </a:r>
            <a:br>
              <a:rPr lang="tr-TR" sz="3200" i="1" dirty="0" smtClean="0"/>
            </a:br>
            <a:r>
              <a:rPr lang="tr-TR" sz="3200" i="1" dirty="0" smtClean="0"/>
              <a:t/>
            </a:r>
            <a:br>
              <a:rPr lang="tr-TR" sz="3200" i="1" dirty="0" smtClean="0"/>
            </a:br>
            <a:r>
              <a:rPr lang="tr-TR" sz="3200" i="1" dirty="0" smtClean="0"/>
              <a:t/>
            </a:r>
            <a:br>
              <a:rPr lang="tr-TR" sz="3200" i="1" dirty="0" smtClean="0"/>
            </a:br>
            <a:r>
              <a:rPr lang="tr-TR" sz="3200" i="1" dirty="0" smtClean="0"/>
              <a:t/>
            </a:r>
            <a:br>
              <a:rPr lang="tr-TR" sz="3200" i="1" dirty="0" smtClean="0"/>
            </a:br>
            <a:r>
              <a:rPr lang="tr-TR" sz="3200" i="1" dirty="0" smtClean="0"/>
              <a:t/>
            </a:r>
            <a:br>
              <a:rPr lang="tr-TR" sz="3200" i="1" dirty="0" smtClean="0"/>
            </a:br>
            <a:r>
              <a:rPr lang="tr-TR" sz="3100" dirty="0" smtClean="0">
                <a:solidFill>
                  <a:schemeClr val="bg1"/>
                </a:solidFill>
                <a:latin typeface="Bahnschrift SemiLight" pitchFamily="34" charset="0"/>
              </a:rPr>
              <a:t>Yükselti değerleri her yerde 0 metre kabul edilerek çizilen haritalardır.Sıcaklığın dağılışında etkili olan enlem,denizellik karasallık gibi faktörlerin etkisini daha net ortaya koymak için oluşturulan haritalardır.İndirgenmiş haritalarda yükselti hesaba katılmaz.</a:t>
            </a:r>
            <a:r>
              <a:rPr lang="tr-TR" sz="3600" dirty="0" smtClean="0">
                <a:solidFill>
                  <a:schemeClr val="bg1"/>
                </a:solidFill>
              </a:rPr>
              <a:t/>
            </a:r>
            <a:br>
              <a:rPr lang="tr-TR" sz="3600" dirty="0" smtClean="0">
                <a:solidFill>
                  <a:schemeClr val="bg1"/>
                </a:solidFill>
              </a:rPr>
            </a:br>
            <a:r>
              <a:rPr lang="tr-TR" sz="3200" dirty="0" smtClean="0"/>
              <a:t/>
            </a:r>
            <a:br>
              <a:rPr lang="tr-TR" sz="3200" dirty="0" smtClean="0"/>
            </a:br>
            <a:r>
              <a:rPr lang="tr-TR" sz="3200" i="1" dirty="0" smtClean="0"/>
              <a:t> </a:t>
            </a:r>
            <a:r>
              <a:rPr lang="tr-TR" sz="3200" dirty="0" smtClean="0"/>
              <a:t/>
            </a:r>
            <a:br>
              <a:rPr lang="tr-TR" sz="3200" dirty="0" smtClean="0"/>
            </a:br>
            <a:r>
              <a:rPr lang="tr-TR" sz="3200" dirty="0" smtClean="0"/>
              <a:t/>
            </a:r>
            <a:br>
              <a:rPr lang="tr-TR" sz="3200" dirty="0" smtClean="0"/>
            </a:br>
            <a:r>
              <a:rPr lang="tr-TR" sz="3200" i="1" dirty="0" smtClean="0"/>
              <a:t> </a:t>
            </a:r>
            <a:r>
              <a:rPr lang="tr-TR" sz="3200" dirty="0" smtClean="0"/>
              <a:t/>
            </a:r>
            <a:br>
              <a:rPr lang="tr-TR" sz="3200" dirty="0" smtClean="0"/>
            </a:br>
            <a:r>
              <a:rPr lang="tr-TR" sz="3200" dirty="0" smtClean="0"/>
              <a:t> </a:t>
            </a:r>
            <a:br>
              <a:rPr lang="tr-TR" sz="3200" dirty="0" smtClean="0"/>
            </a:br>
            <a:r>
              <a:rPr lang="tr-TR" sz="2400" dirty="0" smtClean="0"/>
              <a:t/>
            </a:r>
            <a:br>
              <a:rPr lang="tr-TR" sz="2400" dirty="0" smtClean="0"/>
            </a:br>
            <a:r>
              <a:rPr lang="tr-TR" sz="2800" dirty="0" smtClean="0"/>
              <a:t/>
            </a:r>
            <a:br>
              <a:rPr lang="tr-TR" sz="2800" dirty="0" smtClean="0"/>
            </a:br>
            <a:r>
              <a:rPr lang="tr-TR" sz="3100" dirty="0" smtClean="0"/>
              <a:t/>
            </a:r>
            <a:br>
              <a:rPr lang="tr-TR" sz="3100" dirty="0" smtClean="0"/>
            </a:br>
            <a:r>
              <a:rPr lang="tr-TR" sz="3200" dirty="0" smtClean="0"/>
              <a:t> </a:t>
            </a:r>
            <a:br>
              <a:rPr lang="tr-TR" sz="3200" dirty="0" smtClean="0"/>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dirty="0" smtClean="0">
                <a:solidFill>
                  <a:schemeClr val="bg1"/>
                </a:solidFill>
              </a:rPr>
              <a:t/>
            </a:r>
            <a:br>
              <a:rPr lang="tr-TR" dirty="0" smtClean="0">
                <a:solidFill>
                  <a:schemeClr val="bg1"/>
                </a:solidFill>
              </a:rPr>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
        <p:nvSpPr>
          <p:cNvPr id="5" name="4 Dikdörtgen"/>
          <p:cNvSpPr/>
          <p:nvPr/>
        </p:nvSpPr>
        <p:spPr>
          <a:xfrm>
            <a:off x="539552" y="764704"/>
            <a:ext cx="8280920" cy="646331"/>
          </a:xfrm>
          <a:prstGeom prst="rect">
            <a:avLst/>
          </a:prstGeom>
        </p:spPr>
        <p:txBody>
          <a:bodyPr wrap="square">
            <a:spAutoFit/>
          </a:bodyPr>
          <a:lstStyle/>
          <a:p>
            <a:pPr algn="ctr"/>
            <a:r>
              <a:rPr lang="tr-TR" sz="3600" dirty="0" smtClean="0">
                <a:solidFill>
                  <a:srgbClr val="00B0F0"/>
                </a:solidFill>
                <a:latin typeface="Bahnschrift SemiLight" pitchFamily="34" charset="0"/>
              </a:rPr>
              <a:t>İndirgenmiş İzoterm Haritaları </a:t>
            </a:r>
            <a:endParaRPr lang="tr-TR" sz="3600" dirty="0">
              <a:solidFill>
                <a:srgbClr val="00B0F0"/>
              </a:solidFill>
              <a:latin typeface="Bahnschrift SemiLight" pitchFamily="34"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0" y="332656"/>
            <a:ext cx="9144000" cy="707886"/>
          </a:xfrm>
          <a:prstGeom prst="rect">
            <a:avLst/>
          </a:prstGeom>
        </p:spPr>
        <p:txBody>
          <a:bodyPr wrap="square">
            <a:spAutoFit/>
          </a:bodyPr>
          <a:lstStyle/>
          <a:p>
            <a:pPr algn="ctr"/>
            <a:r>
              <a:rPr lang="tr-TR" sz="4000" dirty="0" smtClean="0">
                <a:latin typeface="Bahnschrift SemiLight" pitchFamily="34" charset="0"/>
              </a:rPr>
              <a:t>Gerçek İzoterm Haritası </a:t>
            </a:r>
            <a:endParaRPr lang="tr-TR" sz="4000" dirty="0">
              <a:latin typeface="Bahnschrift SemiLight" pitchFamily="34" charset="0"/>
            </a:endParaRPr>
          </a:p>
        </p:txBody>
      </p:sp>
      <p:pic>
        <p:nvPicPr>
          <p:cNvPr id="4" name="Picture 2" descr="13"/>
          <p:cNvPicPr>
            <a:picLocks noChangeAspect="1" noChangeArrowheads="1"/>
          </p:cNvPicPr>
          <p:nvPr/>
        </p:nvPicPr>
        <p:blipFill>
          <a:blip r:embed="rId2" cstate="print"/>
          <a:srcRect/>
          <a:stretch>
            <a:fillRect/>
          </a:stretch>
        </p:blipFill>
        <p:spPr bwMode="auto">
          <a:xfrm>
            <a:off x="251520" y="1268760"/>
            <a:ext cx="8712968" cy="4393797"/>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7" name="Picture 3" descr="3"/>
          <p:cNvPicPr>
            <a:picLocks noChangeAspect="1" noChangeArrowheads="1"/>
          </p:cNvPicPr>
          <p:nvPr/>
        </p:nvPicPr>
        <p:blipFill>
          <a:blip r:embed="rId2" cstate="print"/>
          <a:srcRect/>
          <a:stretch>
            <a:fillRect/>
          </a:stretch>
        </p:blipFill>
        <p:spPr bwMode="auto">
          <a:xfrm>
            <a:off x="251520" y="1340768"/>
            <a:ext cx="8682503" cy="4392488"/>
          </a:xfrm>
          <a:prstGeom prst="rect">
            <a:avLst/>
          </a:prstGeom>
          <a:noFill/>
          <a:ln w="9525" algn="ctr">
            <a:noFill/>
            <a:miter lim="800000"/>
            <a:headEnd/>
            <a:tailEnd/>
          </a:ln>
        </p:spPr>
      </p:pic>
      <p:sp>
        <p:nvSpPr>
          <p:cNvPr id="5" name="4 Dikdörtgen"/>
          <p:cNvSpPr/>
          <p:nvPr/>
        </p:nvSpPr>
        <p:spPr>
          <a:xfrm>
            <a:off x="0" y="332656"/>
            <a:ext cx="9144000" cy="707886"/>
          </a:xfrm>
          <a:prstGeom prst="rect">
            <a:avLst/>
          </a:prstGeom>
        </p:spPr>
        <p:txBody>
          <a:bodyPr wrap="square">
            <a:spAutoFit/>
          </a:bodyPr>
          <a:lstStyle/>
          <a:p>
            <a:pPr algn="ctr"/>
            <a:r>
              <a:rPr lang="tr-TR" sz="4000" dirty="0" smtClean="0">
                <a:latin typeface="Bahnschrift SemiLight" pitchFamily="34" charset="0"/>
              </a:rPr>
              <a:t>İndirgenmiş İzoterm Haritası </a:t>
            </a:r>
            <a:endParaRPr lang="tr-TR" sz="4000" dirty="0">
              <a:latin typeface="Bahnschrift SemiLight" pitchFamily="34"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0" y="188640"/>
            <a:ext cx="9144000" cy="523220"/>
          </a:xfrm>
          <a:prstGeom prst="rect">
            <a:avLst/>
          </a:prstGeom>
        </p:spPr>
        <p:txBody>
          <a:bodyPr wrap="square">
            <a:spAutoFit/>
          </a:bodyPr>
          <a:lstStyle/>
          <a:p>
            <a:pPr algn="ctr"/>
            <a:r>
              <a:rPr lang="tr-TR" sz="2800" dirty="0" smtClean="0">
                <a:latin typeface="Bahnschrift SemiLight" pitchFamily="34" charset="0"/>
              </a:rPr>
              <a:t>MEB Ders Kitabı Sayfa 102</a:t>
            </a:r>
            <a:endParaRPr lang="tr-TR" sz="2800" dirty="0">
              <a:latin typeface="Bahnschrift SemiLight" pitchFamily="34" charset="0"/>
            </a:endParaRPr>
          </a:p>
        </p:txBody>
      </p:sp>
      <p:pic>
        <p:nvPicPr>
          <p:cNvPr id="5122" name="Picture 2"/>
          <p:cNvPicPr>
            <a:picLocks noChangeAspect="1" noChangeArrowheads="1"/>
          </p:cNvPicPr>
          <p:nvPr/>
        </p:nvPicPr>
        <p:blipFill>
          <a:blip r:embed="rId2" cstate="print"/>
          <a:srcRect l="5549"/>
          <a:stretch>
            <a:fillRect/>
          </a:stretch>
        </p:blipFill>
        <p:spPr bwMode="auto">
          <a:xfrm>
            <a:off x="0" y="1340768"/>
            <a:ext cx="8964488" cy="41764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0" y="188640"/>
            <a:ext cx="9144000" cy="584775"/>
          </a:xfrm>
          <a:prstGeom prst="rect">
            <a:avLst/>
          </a:prstGeom>
        </p:spPr>
        <p:txBody>
          <a:bodyPr wrap="square">
            <a:spAutoFit/>
          </a:bodyPr>
          <a:lstStyle/>
          <a:p>
            <a:pPr algn="ctr"/>
            <a:r>
              <a:rPr lang="tr-TR" sz="3200" dirty="0" smtClean="0">
                <a:latin typeface="Bahnschrift SemiLight" pitchFamily="34" charset="0"/>
              </a:rPr>
              <a:t>Dünya Yıllık Ortalama Sıcaklık Haritası</a:t>
            </a:r>
            <a:endParaRPr lang="tr-TR" sz="3200" dirty="0">
              <a:latin typeface="Bahnschrift SemiLight" pitchFamily="34" charset="0"/>
            </a:endParaRPr>
          </a:p>
        </p:txBody>
      </p:sp>
      <p:pic>
        <p:nvPicPr>
          <p:cNvPr id="4" name="Picture 2"/>
          <p:cNvPicPr>
            <a:picLocks noChangeAspect="1" noChangeArrowheads="1"/>
          </p:cNvPicPr>
          <p:nvPr/>
        </p:nvPicPr>
        <p:blipFill>
          <a:blip r:embed="rId2" cstate="print"/>
          <a:srcRect/>
          <a:stretch>
            <a:fillRect/>
          </a:stretch>
        </p:blipFill>
        <p:spPr bwMode="auto">
          <a:xfrm>
            <a:off x="467544" y="1124744"/>
            <a:ext cx="8352928" cy="5328592"/>
          </a:xfrm>
          <a:prstGeom prst="rect">
            <a:avLst/>
          </a:prstGeom>
          <a:noFill/>
          <a:ln w="9525" algn="in">
            <a:noFill/>
            <a:miter lim="800000"/>
            <a:headEnd/>
            <a:tailEnd/>
          </a:ln>
          <a:effec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611560" y="1484784"/>
            <a:ext cx="7920880" cy="5040560"/>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3600" i="1" dirty="0" smtClean="0">
                <a:solidFill>
                  <a:schemeClr val="bg1"/>
                </a:solidFill>
              </a:rPr>
              <a:t>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2900" i="1" dirty="0" smtClean="0">
                <a:solidFill>
                  <a:schemeClr val="bg1"/>
                </a:solidFill>
              </a:rPr>
              <a:t> </a:t>
            </a:r>
            <a:r>
              <a:rPr lang="tr-TR" sz="2900" dirty="0" smtClean="0">
                <a:solidFill>
                  <a:schemeClr val="bg1"/>
                </a:solidFill>
                <a:latin typeface="Bahnschrift SemiLight" pitchFamily="34" charset="0"/>
              </a:rPr>
              <a:t>#</a:t>
            </a:r>
            <a:r>
              <a:rPr lang="tr-TR" sz="2900" dirty="0" smtClean="0">
                <a:latin typeface="Bahnschrift SemiLight" pitchFamily="34" charset="0"/>
              </a:rPr>
              <a:t> </a:t>
            </a:r>
            <a:r>
              <a:rPr lang="tr-TR" sz="2900" dirty="0" smtClean="0">
                <a:solidFill>
                  <a:schemeClr val="bg1"/>
                </a:solidFill>
                <a:latin typeface="Bahnschrift SemiLight" pitchFamily="34" charset="0"/>
              </a:rPr>
              <a:t>Sıcaklık ekvatordan kutuplara doğru azalır.</a:t>
            </a:r>
            <a:br>
              <a:rPr lang="tr-TR" sz="2900" dirty="0" smtClean="0">
                <a:solidFill>
                  <a:schemeClr val="bg1"/>
                </a:solidFill>
                <a:latin typeface="Bahnschrift SemiLight" pitchFamily="34" charset="0"/>
              </a:rPr>
            </a:br>
            <a:r>
              <a:rPr lang="tr-TR" sz="2900" dirty="0" smtClean="0">
                <a:solidFill>
                  <a:schemeClr val="bg1"/>
                </a:solidFill>
                <a:latin typeface="Bahnschrift SemiLight" pitchFamily="34" charset="0"/>
              </a:rPr>
              <a:t> # En yüksek sıcaklıklar dönence çölleri üzerindedir.</a:t>
            </a:r>
            <a:br>
              <a:rPr lang="tr-TR" sz="2900" dirty="0" smtClean="0">
                <a:solidFill>
                  <a:schemeClr val="bg1"/>
                </a:solidFill>
                <a:latin typeface="Bahnschrift SemiLight" pitchFamily="34" charset="0"/>
              </a:rPr>
            </a:br>
            <a:r>
              <a:rPr lang="tr-TR" sz="2900" dirty="0" smtClean="0">
                <a:solidFill>
                  <a:schemeClr val="bg1"/>
                </a:solidFill>
                <a:latin typeface="Bahnschrift SemiLight" pitchFamily="34" charset="0"/>
              </a:rPr>
              <a:t> # En düşük sıcaklıklar  kutuplar çevresindedir.</a:t>
            </a:r>
            <a:br>
              <a:rPr lang="tr-TR" sz="2900" dirty="0" smtClean="0">
                <a:solidFill>
                  <a:schemeClr val="bg1"/>
                </a:solidFill>
                <a:latin typeface="Bahnschrift SemiLight" pitchFamily="34" charset="0"/>
              </a:rPr>
            </a:br>
            <a:r>
              <a:rPr lang="tr-TR" sz="2900" dirty="0" smtClean="0">
                <a:solidFill>
                  <a:schemeClr val="bg1"/>
                </a:solidFill>
                <a:latin typeface="Bahnschrift SemiLight" pitchFamily="34" charset="0"/>
              </a:rPr>
              <a:t> # Yarım kürelerden KYK  daha sıcaktır.</a:t>
            </a:r>
            <a:br>
              <a:rPr lang="tr-TR" sz="2900" dirty="0" smtClean="0">
                <a:solidFill>
                  <a:schemeClr val="bg1"/>
                </a:solidFill>
                <a:latin typeface="Bahnschrift SemiLight" pitchFamily="34" charset="0"/>
              </a:rPr>
            </a:br>
            <a:r>
              <a:rPr lang="tr-TR" sz="2900" dirty="0" smtClean="0">
                <a:solidFill>
                  <a:schemeClr val="bg1"/>
                </a:solidFill>
                <a:latin typeface="Bahnschrift SemiLight" pitchFamily="34" charset="0"/>
              </a:rPr>
              <a:t> # İzotermler GYK’de daha düz uzanmaktadır.</a:t>
            </a:r>
            <a:br>
              <a:rPr lang="tr-TR" sz="2900" dirty="0" smtClean="0">
                <a:solidFill>
                  <a:schemeClr val="bg1"/>
                </a:solidFill>
                <a:latin typeface="Bahnschrift SemiLight" pitchFamily="34" charset="0"/>
              </a:rPr>
            </a:br>
            <a:r>
              <a:rPr lang="tr-TR" sz="2900" dirty="0" smtClean="0">
                <a:solidFill>
                  <a:schemeClr val="bg1"/>
                </a:solidFill>
                <a:latin typeface="Bahnschrift SemiLight" pitchFamily="34" charset="0"/>
              </a:rPr>
              <a:t> # KYK’de kıtaların batı kıyıları ,doğu kıyılarından</a:t>
            </a:r>
            <a:br>
              <a:rPr lang="tr-TR" sz="2900" dirty="0" smtClean="0">
                <a:solidFill>
                  <a:schemeClr val="bg1"/>
                </a:solidFill>
                <a:latin typeface="Bahnschrift SemiLight" pitchFamily="34" charset="0"/>
              </a:rPr>
            </a:br>
            <a:r>
              <a:rPr lang="tr-TR" sz="2900" dirty="0" smtClean="0">
                <a:solidFill>
                  <a:schemeClr val="bg1"/>
                </a:solidFill>
                <a:latin typeface="Bahnschrift SemiLight" pitchFamily="34" charset="0"/>
              </a:rPr>
              <a:t>    daha sıcaktır.</a:t>
            </a:r>
            <a:br>
              <a:rPr lang="tr-TR" sz="2900" dirty="0" smtClean="0">
                <a:solidFill>
                  <a:schemeClr val="bg1"/>
                </a:solidFill>
                <a:latin typeface="Bahnschrift SemiLight" pitchFamily="34" charset="0"/>
              </a:rPr>
            </a:br>
            <a:r>
              <a:rPr lang="tr-TR" sz="2900" dirty="0" smtClean="0">
                <a:solidFill>
                  <a:schemeClr val="bg1"/>
                </a:solidFill>
                <a:latin typeface="Bahnschrift SemiLight" pitchFamily="34" charset="0"/>
              </a:rPr>
              <a:t> # Alçak enlemlerde karalar ,yükseklerde </a:t>
            </a:r>
            <a:br>
              <a:rPr lang="tr-TR" sz="2900" dirty="0" smtClean="0">
                <a:solidFill>
                  <a:schemeClr val="bg1"/>
                </a:solidFill>
                <a:latin typeface="Bahnschrift SemiLight" pitchFamily="34" charset="0"/>
              </a:rPr>
            </a:br>
            <a:r>
              <a:rPr lang="tr-TR" sz="2900" dirty="0" smtClean="0">
                <a:solidFill>
                  <a:schemeClr val="bg1"/>
                </a:solidFill>
                <a:latin typeface="Bahnschrift SemiLight" pitchFamily="34" charset="0"/>
              </a:rPr>
              <a:t>    denizler  daha sıcaktır.</a:t>
            </a:r>
            <a:r>
              <a:rPr lang="tr-TR" sz="3100" dirty="0" smtClean="0">
                <a:solidFill>
                  <a:schemeClr val="bg1"/>
                </a:solidFill>
                <a:latin typeface="Bahnschrift SemiLight" pitchFamily="34" charset="0"/>
              </a:rPr>
              <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 </a:t>
            </a:r>
            <a:r>
              <a:rPr lang="tr-TR" sz="3200" dirty="0" smtClean="0"/>
              <a:t/>
            </a:r>
            <a:br>
              <a:rPr lang="tr-TR" sz="3200" dirty="0" smtClean="0"/>
            </a:br>
            <a:r>
              <a:rPr lang="tr-TR" sz="2400" dirty="0" smtClean="0"/>
              <a:t/>
            </a:r>
            <a:br>
              <a:rPr lang="tr-TR" sz="2400" dirty="0" smtClean="0"/>
            </a:br>
            <a:r>
              <a:rPr lang="tr-TR" sz="2800" dirty="0" smtClean="0"/>
              <a:t/>
            </a:r>
            <a:br>
              <a:rPr lang="tr-TR" sz="2800" dirty="0" smtClean="0"/>
            </a:br>
            <a:r>
              <a:rPr lang="tr-TR" sz="3100" dirty="0" smtClean="0"/>
              <a:t/>
            </a:r>
            <a:br>
              <a:rPr lang="tr-TR" sz="3100" dirty="0" smtClean="0"/>
            </a:br>
            <a:r>
              <a:rPr lang="tr-TR" sz="3200" dirty="0" smtClean="0"/>
              <a:t> </a:t>
            </a:r>
            <a:br>
              <a:rPr lang="tr-TR" sz="3200" dirty="0" smtClean="0"/>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dirty="0" smtClean="0">
                <a:solidFill>
                  <a:schemeClr val="bg1"/>
                </a:solidFill>
              </a:rPr>
              <a:t/>
            </a:r>
            <a:br>
              <a:rPr lang="tr-TR" dirty="0" smtClean="0">
                <a:solidFill>
                  <a:schemeClr val="bg1"/>
                </a:solidFill>
              </a:rPr>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
        <p:nvSpPr>
          <p:cNvPr id="6" name="5 Dikdörtgen"/>
          <p:cNvSpPr/>
          <p:nvPr/>
        </p:nvSpPr>
        <p:spPr>
          <a:xfrm>
            <a:off x="395536" y="620688"/>
            <a:ext cx="8352928" cy="584775"/>
          </a:xfrm>
          <a:prstGeom prst="rect">
            <a:avLst/>
          </a:prstGeom>
        </p:spPr>
        <p:txBody>
          <a:bodyPr wrap="square">
            <a:spAutoFit/>
          </a:bodyPr>
          <a:lstStyle/>
          <a:p>
            <a:pPr algn="ctr"/>
            <a:r>
              <a:rPr lang="tr-TR" sz="3200" u="sng" dirty="0" smtClean="0">
                <a:solidFill>
                  <a:srgbClr val="00B0F0"/>
                </a:solidFill>
                <a:latin typeface="Bahnschrift SemiLight" pitchFamily="34" charset="0"/>
              </a:rPr>
              <a:t>Dünya Yıllık Ortalama Sıcaklık Haritası</a:t>
            </a:r>
            <a:endParaRPr lang="tr-TR" sz="3200" u="sng" dirty="0">
              <a:solidFill>
                <a:srgbClr val="00B0F0"/>
              </a:solidFill>
              <a:latin typeface="Bahnschrift SemiLight"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Earth's Hottest Temperature in Years Was Recorded in Death Valley"/>
          <p:cNvPicPr>
            <a:picLocks noChangeAspect="1" noChangeArrowheads="1"/>
          </p:cNvPicPr>
          <p:nvPr/>
        </p:nvPicPr>
        <p:blipFill>
          <a:blip r:embed="rId2" cstate="print"/>
          <a:srcRect/>
          <a:stretch>
            <a:fillRect/>
          </a:stretch>
        </p:blipFill>
        <p:spPr bwMode="auto">
          <a:xfrm>
            <a:off x="-76200" y="0"/>
            <a:ext cx="9220200" cy="6858000"/>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0" y="188640"/>
            <a:ext cx="9144000" cy="523220"/>
          </a:xfrm>
          <a:prstGeom prst="rect">
            <a:avLst/>
          </a:prstGeom>
        </p:spPr>
        <p:txBody>
          <a:bodyPr wrap="square">
            <a:spAutoFit/>
          </a:bodyPr>
          <a:lstStyle/>
          <a:p>
            <a:pPr algn="ctr"/>
            <a:r>
              <a:rPr lang="tr-TR" sz="2800" dirty="0" smtClean="0">
                <a:latin typeface="Bahnschrift SemiLight" pitchFamily="34" charset="0"/>
              </a:rPr>
              <a:t>MEB Ders Kitabı Sayfa 102</a:t>
            </a:r>
            <a:endParaRPr lang="tr-TR" sz="2800" dirty="0">
              <a:latin typeface="Bahnschrift SemiLight" pitchFamily="34" charset="0"/>
            </a:endParaRPr>
          </a:p>
        </p:txBody>
      </p:sp>
      <p:pic>
        <p:nvPicPr>
          <p:cNvPr id="3074" name="Picture 2"/>
          <p:cNvPicPr>
            <a:picLocks noChangeAspect="1" noChangeArrowheads="1"/>
          </p:cNvPicPr>
          <p:nvPr/>
        </p:nvPicPr>
        <p:blipFill>
          <a:blip r:embed="rId2" cstate="print">
            <a:lum contrast="10000"/>
          </a:blip>
          <a:srcRect/>
          <a:stretch>
            <a:fillRect/>
          </a:stretch>
        </p:blipFill>
        <p:spPr bwMode="auto">
          <a:xfrm>
            <a:off x="0" y="692696"/>
            <a:ext cx="8779274" cy="55446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0" y="188640"/>
            <a:ext cx="9144000" cy="584775"/>
          </a:xfrm>
          <a:prstGeom prst="rect">
            <a:avLst/>
          </a:prstGeom>
        </p:spPr>
        <p:txBody>
          <a:bodyPr wrap="square">
            <a:spAutoFit/>
          </a:bodyPr>
          <a:lstStyle/>
          <a:p>
            <a:pPr algn="ctr"/>
            <a:r>
              <a:rPr lang="tr-TR" sz="3200" dirty="0" smtClean="0">
                <a:latin typeface="Bahnschrift SemiLight" pitchFamily="34" charset="0"/>
              </a:rPr>
              <a:t>Dünya Ocak Ayı Ortalama Sıcaklık Haritası</a:t>
            </a:r>
            <a:endParaRPr lang="tr-TR" sz="3200" dirty="0">
              <a:latin typeface="Bahnschrift SemiLight" pitchFamily="34" charset="0"/>
            </a:endParaRPr>
          </a:p>
        </p:txBody>
      </p:sp>
      <p:pic>
        <p:nvPicPr>
          <p:cNvPr id="121858" name="Picture 2"/>
          <p:cNvPicPr>
            <a:picLocks noChangeAspect="1" noChangeArrowheads="1"/>
          </p:cNvPicPr>
          <p:nvPr/>
        </p:nvPicPr>
        <p:blipFill>
          <a:blip r:embed="rId2" cstate="print"/>
          <a:srcRect/>
          <a:stretch>
            <a:fillRect/>
          </a:stretch>
        </p:blipFill>
        <p:spPr bwMode="auto">
          <a:xfrm>
            <a:off x="467544" y="1124743"/>
            <a:ext cx="8352928" cy="5273919"/>
          </a:xfrm>
          <a:prstGeom prst="rect">
            <a:avLst/>
          </a:prstGeom>
          <a:noFill/>
          <a:ln w="9525" algn="in">
            <a:noFill/>
            <a:miter lim="800000"/>
            <a:headEnd/>
            <a:tailEnd/>
          </a:ln>
          <a:effec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611560" y="908720"/>
            <a:ext cx="7920880" cy="5040560"/>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3600" i="1" dirty="0" smtClean="0">
                <a:solidFill>
                  <a:schemeClr val="bg1"/>
                </a:solidFill>
              </a:rPr>
              <a:t>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100" dirty="0" smtClean="0">
                <a:solidFill>
                  <a:schemeClr val="bg1"/>
                </a:solidFill>
                <a:latin typeface="Bahnschrift SemiLight" pitchFamily="34" charset="0"/>
              </a:rPr>
              <a:t># Kuzey yarım kürede kış,Güney yarım kürede   </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    yaz mevsimi yaşanmaktadır.</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 En yüksek sıcaklıklar GYK’de Oğlak Dönencesi </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   civarındadır.</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 En düşük sıcaklıklar Sibirya,Kanada,Grönland </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   kuzeyindedir.</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 KYK’de denizler,GYK’de karalar daha sıcaktır.</a:t>
            </a:r>
            <a:r>
              <a:rPr lang="tr-TR" sz="3200" dirty="0" smtClean="0"/>
              <a:t/>
            </a:r>
            <a:br>
              <a:rPr lang="tr-TR" sz="3200" dirty="0" smtClean="0"/>
            </a:br>
            <a:r>
              <a:rPr lang="tr-TR" sz="3200" dirty="0" smtClean="0"/>
              <a:t> </a:t>
            </a:r>
            <a:br>
              <a:rPr lang="tr-TR" sz="3200" dirty="0" smtClean="0"/>
            </a:br>
            <a:r>
              <a:rPr lang="tr-TR" sz="3200" dirty="0" smtClean="0">
                <a:solidFill>
                  <a:schemeClr val="bg1"/>
                </a:solidFill>
              </a:rPr>
              <a:t/>
            </a:r>
            <a:br>
              <a:rPr lang="tr-TR" sz="3200" dirty="0" smtClean="0">
                <a:solidFill>
                  <a:schemeClr val="bg1"/>
                </a:solidFill>
              </a:rPr>
            </a:br>
            <a:r>
              <a:rPr lang="tr-TR" sz="3200" dirty="0" smtClean="0">
                <a:solidFill>
                  <a:schemeClr val="bg1"/>
                </a:solidFill>
              </a:rPr>
              <a:t> </a:t>
            </a:r>
            <a:r>
              <a:rPr lang="tr-TR" sz="3200" dirty="0" smtClean="0"/>
              <a:t/>
            </a:r>
            <a:br>
              <a:rPr lang="tr-TR" sz="3200" dirty="0" smtClean="0"/>
            </a:br>
            <a:r>
              <a:rPr lang="tr-TR" sz="2400" dirty="0" smtClean="0"/>
              <a:t/>
            </a:r>
            <a:br>
              <a:rPr lang="tr-TR" sz="2400" dirty="0" smtClean="0"/>
            </a:br>
            <a:r>
              <a:rPr lang="tr-TR" sz="2800" dirty="0" smtClean="0"/>
              <a:t/>
            </a:r>
            <a:br>
              <a:rPr lang="tr-TR" sz="2800" dirty="0" smtClean="0"/>
            </a:br>
            <a:r>
              <a:rPr lang="tr-TR" sz="3100" dirty="0" smtClean="0"/>
              <a:t/>
            </a:r>
            <a:br>
              <a:rPr lang="tr-TR" sz="3100" dirty="0" smtClean="0"/>
            </a:br>
            <a:r>
              <a:rPr lang="tr-TR" sz="3200" dirty="0" smtClean="0"/>
              <a:t> </a:t>
            </a:r>
            <a:br>
              <a:rPr lang="tr-TR" sz="3200" dirty="0" smtClean="0"/>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dirty="0" smtClean="0">
                <a:solidFill>
                  <a:schemeClr val="bg1"/>
                </a:solidFill>
              </a:rPr>
              <a:t/>
            </a:r>
            <a:br>
              <a:rPr lang="tr-TR" dirty="0" smtClean="0">
                <a:solidFill>
                  <a:schemeClr val="bg1"/>
                </a:solidFill>
              </a:rPr>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
        <p:nvSpPr>
          <p:cNvPr id="6" name="5 Dikdörtgen"/>
          <p:cNvSpPr/>
          <p:nvPr/>
        </p:nvSpPr>
        <p:spPr>
          <a:xfrm>
            <a:off x="467544" y="404664"/>
            <a:ext cx="8352928" cy="584775"/>
          </a:xfrm>
          <a:prstGeom prst="rect">
            <a:avLst/>
          </a:prstGeom>
        </p:spPr>
        <p:txBody>
          <a:bodyPr wrap="square">
            <a:spAutoFit/>
          </a:bodyPr>
          <a:lstStyle/>
          <a:p>
            <a:pPr algn="ctr"/>
            <a:r>
              <a:rPr lang="tr-TR" sz="3200" u="sng" dirty="0" smtClean="0">
                <a:solidFill>
                  <a:srgbClr val="00B0F0"/>
                </a:solidFill>
                <a:latin typeface="Bahnschrift SemiLight" pitchFamily="34" charset="0"/>
              </a:rPr>
              <a:t>Ocak Ayı Ortalama Sıcaklık Haritası</a:t>
            </a:r>
            <a:endParaRPr lang="tr-TR" sz="3200" u="sng" dirty="0">
              <a:solidFill>
                <a:srgbClr val="00B0F0"/>
              </a:solidFill>
              <a:latin typeface="Bahnschrift SemiLight" pitchFamily="34" charset="0"/>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0" y="188640"/>
            <a:ext cx="9144000" cy="523220"/>
          </a:xfrm>
          <a:prstGeom prst="rect">
            <a:avLst/>
          </a:prstGeom>
        </p:spPr>
        <p:txBody>
          <a:bodyPr wrap="square">
            <a:spAutoFit/>
          </a:bodyPr>
          <a:lstStyle/>
          <a:p>
            <a:pPr algn="ctr"/>
            <a:r>
              <a:rPr lang="tr-TR" sz="2800" dirty="0" smtClean="0">
                <a:latin typeface="Bahnschrift SemiLight" pitchFamily="34" charset="0"/>
              </a:rPr>
              <a:t>MEB Ders Kitabı Sayfa 102</a:t>
            </a:r>
            <a:endParaRPr lang="tr-TR" sz="2800" dirty="0">
              <a:latin typeface="Bahnschrift SemiLight" pitchFamily="34" charset="0"/>
            </a:endParaRPr>
          </a:p>
        </p:txBody>
      </p:sp>
      <p:pic>
        <p:nvPicPr>
          <p:cNvPr id="4098" name="Picture 2"/>
          <p:cNvPicPr>
            <a:picLocks noChangeAspect="1" noChangeArrowheads="1"/>
          </p:cNvPicPr>
          <p:nvPr/>
        </p:nvPicPr>
        <p:blipFill>
          <a:blip r:embed="rId2" cstate="print"/>
          <a:srcRect/>
          <a:stretch>
            <a:fillRect/>
          </a:stretch>
        </p:blipFill>
        <p:spPr bwMode="auto">
          <a:xfrm>
            <a:off x="0" y="1412776"/>
            <a:ext cx="8892480" cy="41764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0" y="188640"/>
            <a:ext cx="9144000" cy="584775"/>
          </a:xfrm>
          <a:prstGeom prst="rect">
            <a:avLst/>
          </a:prstGeom>
        </p:spPr>
        <p:txBody>
          <a:bodyPr wrap="square">
            <a:spAutoFit/>
          </a:bodyPr>
          <a:lstStyle/>
          <a:p>
            <a:pPr algn="ctr"/>
            <a:r>
              <a:rPr lang="tr-TR" sz="3200" dirty="0" smtClean="0">
                <a:latin typeface="Bahnschrift SemiLight" pitchFamily="34" charset="0"/>
              </a:rPr>
              <a:t>Temmuz Ayı Ortalama Sıcaklık Haritası</a:t>
            </a:r>
            <a:endParaRPr lang="tr-TR" sz="3200" dirty="0">
              <a:latin typeface="Bahnschrift SemiLight" pitchFamily="34" charset="0"/>
            </a:endParaRPr>
          </a:p>
        </p:txBody>
      </p:sp>
      <p:pic>
        <p:nvPicPr>
          <p:cNvPr id="122882" name="Picture 2"/>
          <p:cNvPicPr>
            <a:picLocks noChangeAspect="1" noChangeArrowheads="1"/>
          </p:cNvPicPr>
          <p:nvPr/>
        </p:nvPicPr>
        <p:blipFill>
          <a:blip r:embed="rId2" cstate="print"/>
          <a:srcRect/>
          <a:stretch>
            <a:fillRect/>
          </a:stretch>
        </p:blipFill>
        <p:spPr bwMode="auto">
          <a:xfrm>
            <a:off x="467544" y="980728"/>
            <a:ext cx="8280920" cy="5472608"/>
          </a:xfrm>
          <a:prstGeom prst="rect">
            <a:avLst/>
          </a:prstGeom>
          <a:noFill/>
          <a:ln w="9525" algn="in">
            <a:noFill/>
            <a:miter lim="800000"/>
            <a:headEnd/>
            <a:tailEnd/>
          </a:ln>
          <a:effec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611560" y="1340768"/>
            <a:ext cx="7920880" cy="5040560"/>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3600" i="1" dirty="0" smtClean="0">
                <a:solidFill>
                  <a:schemeClr val="bg1"/>
                </a:solidFill>
              </a:rPr>
              <a:t>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100" dirty="0" smtClean="0">
                <a:solidFill>
                  <a:schemeClr val="bg1"/>
                </a:solidFill>
                <a:latin typeface="Bahnschrift SemiLight" pitchFamily="34" charset="0"/>
              </a:rPr>
              <a:t># Kuzey yarım kürede yaz,Güney yarım kürede   </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    kış mevsimi yaşanmaktadır.</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 En yüksek sıcaklıklar KYK’de Yengeç  </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    Dönencesi  civarındadır.</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 En düşük sıcaklıklar GYK’de Antarktika’dadır.</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 KYK’de Karalar,GYK’de denizler daha sıcaktır</a:t>
            </a:r>
            <a:r>
              <a:rPr lang="tr-TR" sz="3600" i="1" dirty="0" smtClean="0">
                <a:solidFill>
                  <a:schemeClr val="bg1"/>
                </a:solidFill>
              </a:rPr>
              <a:t>.</a:t>
            </a:r>
            <a:r>
              <a:rPr lang="tr-TR" sz="3200" dirty="0" smtClean="0"/>
              <a:t/>
            </a:r>
            <a:br>
              <a:rPr lang="tr-TR" sz="3200" dirty="0" smtClean="0"/>
            </a:br>
            <a:r>
              <a:rPr lang="tr-TR" sz="3200" dirty="0" smtClean="0"/>
              <a:t> </a:t>
            </a:r>
            <a:br>
              <a:rPr lang="tr-TR" sz="3200" dirty="0" smtClean="0"/>
            </a:br>
            <a:r>
              <a:rPr lang="tr-TR" sz="3200" dirty="0" smtClean="0">
                <a:solidFill>
                  <a:schemeClr val="bg1"/>
                </a:solidFill>
              </a:rPr>
              <a:t/>
            </a:r>
            <a:br>
              <a:rPr lang="tr-TR" sz="3200" dirty="0" smtClean="0">
                <a:solidFill>
                  <a:schemeClr val="bg1"/>
                </a:solidFill>
              </a:rPr>
            </a:br>
            <a:r>
              <a:rPr lang="tr-TR" sz="3200" dirty="0" smtClean="0">
                <a:solidFill>
                  <a:schemeClr val="bg1"/>
                </a:solidFill>
              </a:rPr>
              <a:t> </a:t>
            </a:r>
            <a:r>
              <a:rPr lang="tr-TR" sz="3200" dirty="0" smtClean="0"/>
              <a:t/>
            </a:r>
            <a:br>
              <a:rPr lang="tr-TR" sz="3200" dirty="0" smtClean="0"/>
            </a:br>
            <a:r>
              <a:rPr lang="tr-TR" sz="2400" dirty="0" smtClean="0"/>
              <a:t/>
            </a:r>
            <a:br>
              <a:rPr lang="tr-TR" sz="2400" dirty="0" smtClean="0"/>
            </a:br>
            <a:r>
              <a:rPr lang="tr-TR" sz="2800" dirty="0" smtClean="0"/>
              <a:t/>
            </a:r>
            <a:br>
              <a:rPr lang="tr-TR" sz="2800" dirty="0" smtClean="0"/>
            </a:br>
            <a:r>
              <a:rPr lang="tr-TR" sz="3100" dirty="0" smtClean="0"/>
              <a:t/>
            </a:r>
            <a:br>
              <a:rPr lang="tr-TR" sz="3100" dirty="0" smtClean="0"/>
            </a:br>
            <a:r>
              <a:rPr lang="tr-TR" sz="3200" dirty="0" smtClean="0"/>
              <a:t> </a:t>
            </a:r>
            <a:br>
              <a:rPr lang="tr-TR" sz="3200" dirty="0" smtClean="0"/>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dirty="0" smtClean="0">
                <a:solidFill>
                  <a:schemeClr val="bg1"/>
                </a:solidFill>
              </a:rPr>
              <a:t/>
            </a:r>
            <a:br>
              <a:rPr lang="tr-TR" dirty="0" smtClean="0">
                <a:solidFill>
                  <a:schemeClr val="bg1"/>
                </a:solidFill>
              </a:rPr>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
        <p:nvSpPr>
          <p:cNvPr id="6" name="5 Dikdörtgen"/>
          <p:cNvSpPr/>
          <p:nvPr/>
        </p:nvSpPr>
        <p:spPr>
          <a:xfrm>
            <a:off x="323528" y="692696"/>
            <a:ext cx="8352928" cy="584775"/>
          </a:xfrm>
          <a:prstGeom prst="rect">
            <a:avLst/>
          </a:prstGeom>
        </p:spPr>
        <p:txBody>
          <a:bodyPr wrap="square">
            <a:spAutoFit/>
          </a:bodyPr>
          <a:lstStyle/>
          <a:p>
            <a:pPr algn="ctr"/>
            <a:r>
              <a:rPr lang="tr-TR" sz="3200" u="sng" dirty="0" smtClean="0">
                <a:solidFill>
                  <a:srgbClr val="00B0F0"/>
                </a:solidFill>
                <a:latin typeface="Bahnschrift SemiLight" pitchFamily="34" charset="0"/>
              </a:rPr>
              <a:t>Temmuz Ayı Ortalama Sıcaklık Haritası</a:t>
            </a:r>
            <a:endParaRPr lang="tr-TR" sz="3200" u="sng" dirty="0">
              <a:solidFill>
                <a:srgbClr val="00B0F0"/>
              </a:solidFill>
              <a:latin typeface="Bahnschrift SemiLight" pitchFamily="34"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332656"/>
            <a:ext cx="9144000" cy="1196752"/>
          </a:xfrm>
        </p:spPr>
        <p:txBody>
          <a:bodyPr>
            <a:noAutofit/>
          </a:bodyPr>
          <a:lstStyle/>
          <a:p>
            <a:r>
              <a:rPr lang="tr-TR" b="1" dirty="0" smtClean="0">
                <a:latin typeface="Calibri Light" pitchFamily="34" charset="0"/>
                <a:cs typeface="Calibri Light" pitchFamily="34" charset="0"/>
              </a:rPr>
              <a:t>SICAKLIK GRAFİKLERİ </a:t>
            </a:r>
            <a:br>
              <a:rPr lang="tr-TR" b="1" dirty="0" smtClean="0">
                <a:latin typeface="Calibri Light" pitchFamily="34" charset="0"/>
                <a:cs typeface="Calibri Light" pitchFamily="34" charset="0"/>
              </a:rPr>
            </a:br>
            <a:r>
              <a:rPr lang="tr-TR" b="1" dirty="0" smtClean="0">
                <a:latin typeface="Calibri Light" pitchFamily="34" charset="0"/>
                <a:cs typeface="Calibri Light" pitchFamily="34" charset="0"/>
              </a:rPr>
              <a:t>NASIL YORUMLANIR?</a:t>
            </a:r>
            <a:endParaRPr lang="tr-TR"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0" y="188640"/>
            <a:ext cx="9144000" cy="523220"/>
          </a:xfrm>
          <a:prstGeom prst="rect">
            <a:avLst/>
          </a:prstGeom>
        </p:spPr>
        <p:txBody>
          <a:bodyPr wrap="square">
            <a:spAutoFit/>
          </a:bodyPr>
          <a:lstStyle/>
          <a:p>
            <a:pPr algn="ctr"/>
            <a:r>
              <a:rPr lang="tr-TR" sz="2800" dirty="0" smtClean="0">
                <a:latin typeface="Bahnschrift SemiLight" pitchFamily="34" charset="0"/>
              </a:rPr>
              <a:t>MEB Ders Kitabı Sayfa 101</a:t>
            </a:r>
            <a:endParaRPr lang="tr-TR" sz="2800" dirty="0">
              <a:latin typeface="Bahnschrift SemiLight" pitchFamily="34" charset="0"/>
            </a:endParaRPr>
          </a:p>
        </p:txBody>
      </p:sp>
      <p:pic>
        <p:nvPicPr>
          <p:cNvPr id="2050" name="Picture 2"/>
          <p:cNvPicPr>
            <a:picLocks noChangeAspect="1" noChangeArrowheads="1"/>
          </p:cNvPicPr>
          <p:nvPr/>
        </p:nvPicPr>
        <p:blipFill>
          <a:blip r:embed="rId2" cstate="print">
            <a:lum bright="10000"/>
          </a:blip>
          <a:srcRect/>
          <a:stretch>
            <a:fillRect/>
          </a:stretch>
        </p:blipFill>
        <p:spPr bwMode="auto">
          <a:xfrm>
            <a:off x="827584" y="692696"/>
            <a:ext cx="7524944" cy="58728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lum bright="10000"/>
          </a:blip>
          <a:srcRect/>
          <a:stretch>
            <a:fillRect/>
          </a:stretch>
        </p:blipFill>
        <p:spPr bwMode="auto">
          <a:xfrm>
            <a:off x="611560" y="985119"/>
            <a:ext cx="7524944" cy="5872881"/>
          </a:xfrm>
          <a:prstGeom prst="rect">
            <a:avLst/>
          </a:prstGeom>
          <a:noFill/>
          <a:ln w="9525">
            <a:noFill/>
            <a:miter lim="800000"/>
            <a:headEnd/>
            <a:tailEnd/>
          </a:ln>
        </p:spPr>
      </p:pic>
      <p:sp>
        <p:nvSpPr>
          <p:cNvPr id="4" name="3 Dikdörtgen"/>
          <p:cNvSpPr/>
          <p:nvPr/>
        </p:nvSpPr>
        <p:spPr>
          <a:xfrm>
            <a:off x="323528" y="0"/>
            <a:ext cx="8640960" cy="953081"/>
          </a:xfrm>
          <a:prstGeom prst="rect">
            <a:avLst/>
          </a:prstGeom>
        </p:spPr>
        <p:txBody>
          <a:bodyPr wrap="square">
            <a:spAutoFit/>
          </a:bodyPr>
          <a:lstStyle/>
          <a:p>
            <a:pPr>
              <a:lnSpc>
                <a:spcPct val="150000"/>
              </a:lnSpc>
            </a:pPr>
            <a:r>
              <a:rPr lang="tr-TR" sz="2000" i="1" dirty="0" smtClean="0">
                <a:solidFill>
                  <a:srgbClr val="FF0000"/>
                </a:solidFill>
                <a:latin typeface="Bahnschrift SemiLight" pitchFamily="34" charset="0"/>
              </a:rPr>
              <a:t>Eğer grafiklerde en yüksek sıcaklıklar Haziran, Temmuz ve Ağustos </a:t>
            </a:r>
            <a:endParaRPr lang="tr-TR" sz="2000" i="1" dirty="0" smtClean="0">
              <a:solidFill>
                <a:srgbClr val="FF0000"/>
              </a:solidFill>
              <a:latin typeface="Bahnschrift SemiLight" pitchFamily="34" charset="0"/>
            </a:endParaRPr>
          </a:p>
          <a:p>
            <a:pPr>
              <a:lnSpc>
                <a:spcPct val="150000"/>
              </a:lnSpc>
            </a:pPr>
            <a:r>
              <a:rPr lang="tr-TR" sz="2000" i="1" dirty="0" smtClean="0">
                <a:solidFill>
                  <a:srgbClr val="FF0000"/>
                </a:solidFill>
                <a:latin typeface="Bahnschrift SemiLight" pitchFamily="34" charset="0"/>
              </a:rPr>
              <a:t>(</a:t>
            </a:r>
            <a:r>
              <a:rPr lang="tr-TR" sz="2000" i="1" dirty="0" smtClean="0">
                <a:solidFill>
                  <a:srgbClr val="FF0000"/>
                </a:solidFill>
                <a:latin typeface="Bahnschrift SemiLight" pitchFamily="34" charset="0"/>
              </a:rPr>
              <a:t>6. 7. ve 8. aylarda) ise bu grafik Kuzey Yarımküre’de bir yere aittir</a:t>
            </a:r>
            <a:r>
              <a:rPr lang="tr-TR" i="1" dirty="0" smtClean="0">
                <a:solidFill>
                  <a:srgbClr val="FF0000"/>
                </a:solidFill>
                <a:latin typeface="Bahnschrift SemiLight" pitchFamily="34" charset="0"/>
              </a:rPr>
              <a:t>.</a:t>
            </a:r>
            <a:endParaRPr lang="tr-TR" i="1" dirty="0">
              <a:solidFill>
                <a:srgbClr val="FF0000"/>
              </a:solidFill>
              <a:latin typeface="Bahnschrift SemiLight" pitchFamily="34" charset="0"/>
            </a:endParaRPr>
          </a:p>
        </p:txBody>
      </p:sp>
      <p:cxnSp>
        <p:nvCxnSpPr>
          <p:cNvPr id="7" name="6 Düz Ok Bağlayıcısı"/>
          <p:cNvCxnSpPr/>
          <p:nvPr/>
        </p:nvCxnSpPr>
        <p:spPr>
          <a:xfrm flipV="1">
            <a:off x="4788024" y="2132856"/>
            <a:ext cx="2232248" cy="864096"/>
          </a:xfrm>
          <a:prstGeom prst="straightConnector1">
            <a:avLst/>
          </a:prstGeom>
          <a:ln w="44450">
            <a:prstDash val="dash"/>
            <a:tailEnd type="arrow"/>
          </a:ln>
        </p:spPr>
        <p:style>
          <a:lnRef idx="2">
            <a:schemeClr val="dk1"/>
          </a:lnRef>
          <a:fillRef idx="0">
            <a:schemeClr val="dk1"/>
          </a:fillRef>
          <a:effectRef idx="1">
            <a:schemeClr val="dk1"/>
          </a:effectRef>
          <a:fontRef idx="minor">
            <a:schemeClr val="tx1"/>
          </a:fontRef>
        </p:style>
      </p:cxnSp>
      <p:sp>
        <p:nvSpPr>
          <p:cNvPr id="10" name="9 Dikdörtgen"/>
          <p:cNvSpPr/>
          <p:nvPr/>
        </p:nvSpPr>
        <p:spPr>
          <a:xfrm>
            <a:off x="7092280" y="1556792"/>
            <a:ext cx="1512168" cy="1107996"/>
          </a:xfrm>
          <a:prstGeom prst="rect">
            <a:avLst/>
          </a:prstGeom>
        </p:spPr>
        <p:txBody>
          <a:bodyPr wrap="square">
            <a:spAutoFit/>
          </a:bodyPr>
          <a:lstStyle/>
          <a:p>
            <a:pPr>
              <a:lnSpc>
                <a:spcPct val="150000"/>
              </a:lnSpc>
            </a:pPr>
            <a:r>
              <a:rPr lang="tr-TR" sz="4400" dirty="0" smtClean="0">
                <a:solidFill>
                  <a:srgbClr val="FF0000"/>
                </a:solidFill>
                <a:latin typeface="Bahnschrift SemiLight" pitchFamily="34" charset="0"/>
              </a:rPr>
              <a:t>KYK</a:t>
            </a:r>
            <a:endParaRPr lang="tr-TR" sz="4400" dirty="0">
              <a:solidFill>
                <a:srgbClr val="FF0000"/>
              </a:solidFill>
              <a:latin typeface="Bahnschrift SemiLight" pitchFamily="34" charset="0"/>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lum bright="10000"/>
          </a:blip>
          <a:srcRect/>
          <a:stretch>
            <a:fillRect/>
          </a:stretch>
        </p:blipFill>
        <p:spPr bwMode="auto">
          <a:xfrm>
            <a:off x="611560" y="985119"/>
            <a:ext cx="7524944" cy="5872881"/>
          </a:xfrm>
          <a:prstGeom prst="rect">
            <a:avLst/>
          </a:prstGeom>
          <a:noFill/>
          <a:ln w="9525">
            <a:noFill/>
            <a:miter lim="800000"/>
            <a:headEnd/>
            <a:tailEnd/>
          </a:ln>
        </p:spPr>
      </p:pic>
      <p:sp>
        <p:nvSpPr>
          <p:cNvPr id="4" name="3 Dikdörtgen"/>
          <p:cNvSpPr/>
          <p:nvPr/>
        </p:nvSpPr>
        <p:spPr>
          <a:xfrm>
            <a:off x="323528" y="188640"/>
            <a:ext cx="8640960" cy="953081"/>
          </a:xfrm>
          <a:prstGeom prst="rect">
            <a:avLst/>
          </a:prstGeom>
        </p:spPr>
        <p:txBody>
          <a:bodyPr wrap="square">
            <a:spAutoFit/>
          </a:bodyPr>
          <a:lstStyle/>
          <a:p>
            <a:pPr>
              <a:lnSpc>
                <a:spcPct val="150000"/>
              </a:lnSpc>
            </a:pPr>
            <a:r>
              <a:rPr lang="tr-TR" sz="2000" i="1" dirty="0" smtClean="0">
                <a:solidFill>
                  <a:srgbClr val="FF0000"/>
                </a:solidFill>
                <a:latin typeface="Bahnschrift SemiLight" pitchFamily="34" charset="0"/>
              </a:rPr>
              <a:t>Yıllık sıcaklık farkı, en sıcak ayın sıcaklık ortalaması ile en soğuk ayın sıcaklık ortalaması arasındaki farktır.</a:t>
            </a:r>
            <a:endParaRPr lang="tr-TR" sz="2000" i="1" dirty="0">
              <a:solidFill>
                <a:srgbClr val="FF0000"/>
              </a:solidFill>
              <a:latin typeface="Bahnschrift SemiLight" pitchFamily="34" charset="0"/>
            </a:endParaRPr>
          </a:p>
        </p:txBody>
      </p:sp>
      <p:cxnSp>
        <p:nvCxnSpPr>
          <p:cNvPr id="7" name="6 Düz Ok Bağlayıcısı"/>
          <p:cNvCxnSpPr/>
          <p:nvPr/>
        </p:nvCxnSpPr>
        <p:spPr>
          <a:xfrm>
            <a:off x="2123728" y="4365104"/>
            <a:ext cx="6048672" cy="0"/>
          </a:xfrm>
          <a:prstGeom prst="straightConnector1">
            <a:avLst/>
          </a:prstGeom>
          <a:ln w="44450">
            <a:prstDash val="dash"/>
            <a:tailEnd type="none"/>
          </a:ln>
        </p:spPr>
        <p:style>
          <a:lnRef idx="2">
            <a:schemeClr val="dk1"/>
          </a:lnRef>
          <a:fillRef idx="0">
            <a:schemeClr val="dk1"/>
          </a:fillRef>
          <a:effectRef idx="1">
            <a:schemeClr val="dk1"/>
          </a:effectRef>
          <a:fontRef idx="minor">
            <a:schemeClr val="tx1"/>
          </a:fontRef>
        </p:style>
      </p:cxnSp>
      <p:sp>
        <p:nvSpPr>
          <p:cNvPr id="10" name="9 Dikdörtgen"/>
          <p:cNvSpPr/>
          <p:nvPr/>
        </p:nvSpPr>
        <p:spPr>
          <a:xfrm>
            <a:off x="6876256" y="1556792"/>
            <a:ext cx="2267744" cy="923330"/>
          </a:xfrm>
          <a:prstGeom prst="rect">
            <a:avLst/>
          </a:prstGeom>
        </p:spPr>
        <p:txBody>
          <a:bodyPr wrap="square">
            <a:spAutoFit/>
          </a:bodyPr>
          <a:lstStyle/>
          <a:p>
            <a:pPr>
              <a:lnSpc>
                <a:spcPct val="150000"/>
              </a:lnSpc>
            </a:pPr>
            <a:r>
              <a:rPr lang="tr-TR" sz="3600" dirty="0" smtClean="0">
                <a:solidFill>
                  <a:srgbClr val="FF0000"/>
                </a:solidFill>
                <a:latin typeface="Bahnschrift SemiLight" pitchFamily="34" charset="0"/>
              </a:rPr>
              <a:t>21</a:t>
            </a:r>
            <a:r>
              <a:rPr lang="tr-TR" sz="3600" dirty="0" smtClean="0">
                <a:solidFill>
                  <a:srgbClr val="FF0000"/>
                </a:solidFill>
                <a:latin typeface="Bahnschrift SemiLight" pitchFamily="34" charset="0"/>
                <a:cs typeface="Times New Roman"/>
              </a:rPr>
              <a:t>ºC</a:t>
            </a:r>
            <a:r>
              <a:rPr lang="tr-TR" sz="3600" dirty="0" smtClean="0">
                <a:solidFill>
                  <a:srgbClr val="FF0000"/>
                </a:solidFill>
                <a:latin typeface="Bahnschrift SemiLight" pitchFamily="34" charset="0"/>
              </a:rPr>
              <a:t>-0</a:t>
            </a:r>
            <a:r>
              <a:rPr lang="tr-TR" sz="3600" dirty="0" smtClean="0">
                <a:solidFill>
                  <a:srgbClr val="FF0000"/>
                </a:solidFill>
                <a:latin typeface="Bahnschrift SemiLight" pitchFamily="34" charset="0"/>
                <a:cs typeface="Times New Roman"/>
              </a:rPr>
              <a:t>ºC</a:t>
            </a:r>
            <a:endParaRPr lang="tr-TR" sz="3600" dirty="0">
              <a:solidFill>
                <a:srgbClr val="FF0000"/>
              </a:solidFill>
              <a:latin typeface="Bahnschrift SemiLight" pitchFamily="34" charset="0"/>
            </a:endParaRPr>
          </a:p>
        </p:txBody>
      </p:sp>
      <p:cxnSp>
        <p:nvCxnSpPr>
          <p:cNvPr id="12" name="11 Düz Ok Bağlayıcısı"/>
          <p:cNvCxnSpPr/>
          <p:nvPr/>
        </p:nvCxnSpPr>
        <p:spPr>
          <a:xfrm flipV="1">
            <a:off x="8172400" y="2348880"/>
            <a:ext cx="0" cy="2016224"/>
          </a:xfrm>
          <a:prstGeom prst="straightConnector1">
            <a:avLst/>
          </a:prstGeom>
          <a:ln w="44450">
            <a:prstDash val="dash"/>
            <a:tailEnd type="arrow"/>
          </a:ln>
        </p:spPr>
        <p:style>
          <a:lnRef idx="2">
            <a:schemeClr val="dk1"/>
          </a:lnRef>
          <a:fillRef idx="0">
            <a:schemeClr val="dk1"/>
          </a:fillRef>
          <a:effectRef idx="1">
            <a:schemeClr val="dk1"/>
          </a:effectRef>
          <a:fontRef idx="minor">
            <a:schemeClr val="tx1"/>
          </a:fontRef>
        </p:style>
      </p:cxnSp>
      <p:cxnSp>
        <p:nvCxnSpPr>
          <p:cNvPr id="18" name="17 Düz Ok Bağlayıcısı"/>
          <p:cNvCxnSpPr/>
          <p:nvPr/>
        </p:nvCxnSpPr>
        <p:spPr>
          <a:xfrm>
            <a:off x="4716016" y="2996952"/>
            <a:ext cx="2448272" cy="0"/>
          </a:xfrm>
          <a:prstGeom prst="straightConnector1">
            <a:avLst/>
          </a:prstGeom>
          <a:ln w="44450">
            <a:prstDash val="dash"/>
            <a:tailEnd type="none"/>
          </a:ln>
        </p:spPr>
        <p:style>
          <a:lnRef idx="2">
            <a:schemeClr val="dk1"/>
          </a:lnRef>
          <a:fillRef idx="0">
            <a:schemeClr val="dk1"/>
          </a:fillRef>
          <a:effectRef idx="1">
            <a:schemeClr val="dk1"/>
          </a:effectRef>
          <a:fontRef idx="minor">
            <a:schemeClr val="tx1"/>
          </a:fontRef>
        </p:style>
      </p:cxnSp>
      <p:cxnSp>
        <p:nvCxnSpPr>
          <p:cNvPr id="20" name="19 Düz Ok Bağlayıcısı"/>
          <p:cNvCxnSpPr/>
          <p:nvPr/>
        </p:nvCxnSpPr>
        <p:spPr>
          <a:xfrm flipV="1">
            <a:off x="7164288" y="2348880"/>
            <a:ext cx="0" cy="648072"/>
          </a:xfrm>
          <a:prstGeom prst="straightConnector1">
            <a:avLst/>
          </a:prstGeom>
          <a:ln w="44450">
            <a:prstDash val="dash"/>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Death Valley ile ilgili görsel sonucu"/>
          <p:cNvPicPr>
            <a:picLocks noChangeAspect="1" noChangeArrowheads="1"/>
          </p:cNvPicPr>
          <p:nvPr/>
        </p:nvPicPr>
        <p:blipFill>
          <a:blip r:embed="rId2" cstate="print"/>
          <a:srcRect/>
          <a:stretch>
            <a:fillRect/>
          </a:stretch>
        </p:blipFill>
        <p:spPr bwMode="auto">
          <a:xfrm>
            <a:off x="-1484" y="0"/>
            <a:ext cx="9145484" cy="6858000"/>
          </a:xfrm>
          <a:prstGeom prst="rect">
            <a:avLst/>
          </a:prstGeom>
          <a:noFill/>
        </p:spPr>
      </p:pic>
      <p:sp>
        <p:nvSpPr>
          <p:cNvPr id="4" name="3 Dikdörtgen"/>
          <p:cNvSpPr/>
          <p:nvPr/>
        </p:nvSpPr>
        <p:spPr>
          <a:xfrm>
            <a:off x="323528" y="260648"/>
            <a:ext cx="8640960" cy="1015663"/>
          </a:xfrm>
          <a:prstGeom prst="rect">
            <a:avLst/>
          </a:prstGeom>
        </p:spPr>
        <p:txBody>
          <a:bodyPr wrap="square">
            <a:spAutoFit/>
          </a:bodyPr>
          <a:lstStyle/>
          <a:p>
            <a:pPr algn="just">
              <a:lnSpc>
                <a:spcPct val="150000"/>
              </a:lnSpc>
            </a:pPr>
            <a:r>
              <a:rPr lang="tr-TR" sz="2000" dirty="0" smtClean="0">
                <a:latin typeface="Bahnschrift SemiLight" pitchFamily="34" charset="0"/>
              </a:rPr>
              <a:t>10 Temmuz 1913 günü, Ölüm Vadisi’ndeki  Greenland Çiftlik istasyonunda 134 ° F  (56.6 °C)  sıcaklık </a:t>
            </a:r>
            <a:r>
              <a:rPr lang="tr-TR" sz="2000" dirty="0" err="1" smtClean="0">
                <a:latin typeface="Bahnschrift SemiLight" pitchFamily="34" charset="0"/>
              </a:rPr>
              <a:t>kaydedildilmiştir</a:t>
            </a:r>
            <a:r>
              <a:rPr lang="tr-TR" sz="2000" dirty="0" smtClean="0">
                <a:latin typeface="Bahnschrift SemiLight" pitchFamily="34" charset="0"/>
              </a:rPr>
              <a:t>.</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C:\Users\PC\Desktop\KİTAPLIK\33.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eath Valley, California [07-21-2020] : ParkRangers"/>
          <p:cNvPicPr>
            <a:picLocks noChangeAspect="1" noChangeArrowheads="1"/>
          </p:cNvPicPr>
          <p:nvPr/>
        </p:nvPicPr>
        <p:blipFill>
          <a:blip r:embed="rId2" cstate="print"/>
          <a:srcRect/>
          <a:stretch>
            <a:fillRect/>
          </a:stretch>
        </p:blipFill>
        <p:spPr bwMode="auto">
          <a:xfrm>
            <a:off x="-76200" y="0"/>
            <a:ext cx="9220200" cy="6858000"/>
          </a:xfrm>
          <a:prstGeom prst="rect">
            <a:avLst/>
          </a:prstGeom>
          <a:noFill/>
        </p:spPr>
      </p:pic>
      <p:sp>
        <p:nvSpPr>
          <p:cNvPr id="4" name="3 Dikdörtgen"/>
          <p:cNvSpPr/>
          <p:nvPr/>
        </p:nvSpPr>
        <p:spPr>
          <a:xfrm>
            <a:off x="251520" y="260648"/>
            <a:ext cx="8892480" cy="400110"/>
          </a:xfrm>
          <a:prstGeom prst="rect">
            <a:avLst/>
          </a:prstGeom>
        </p:spPr>
        <p:txBody>
          <a:bodyPr wrap="square">
            <a:spAutoFit/>
          </a:bodyPr>
          <a:lstStyle/>
          <a:p>
            <a:r>
              <a:rPr lang="tr-TR" sz="2000" dirty="0" smtClean="0">
                <a:latin typeface="Bahnschrift SemiLight" pitchFamily="34" charset="0"/>
              </a:rPr>
              <a:t>Dünyanın en sıcak yeri : Death Valley / Mojove Çölü / Güney Kaliforniya</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Death Valley ile ilgili görsel sonucu"/>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Death Valley ile ilgili görsel sonucu"/>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1" name="Picture 7" descr="C:\Users\PC\Desktop\sıcaklık - Kopya\d782b7b8-cdbe-e611-80cf-a0369f7d148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5 Dikdörtgen"/>
          <p:cNvSpPr/>
          <p:nvPr/>
        </p:nvSpPr>
        <p:spPr>
          <a:xfrm>
            <a:off x="179512" y="260648"/>
            <a:ext cx="8640960" cy="1107996"/>
          </a:xfrm>
          <a:prstGeom prst="rect">
            <a:avLst/>
          </a:prstGeom>
        </p:spPr>
        <p:txBody>
          <a:bodyPr wrap="square">
            <a:spAutoFit/>
          </a:bodyPr>
          <a:lstStyle/>
          <a:p>
            <a:pPr algn="just">
              <a:lnSpc>
                <a:spcPct val="150000"/>
              </a:lnSpc>
            </a:pPr>
            <a:r>
              <a:rPr lang="tr-TR" sz="2200" dirty="0" smtClean="0">
                <a:solidFill>
                  <a:schemeClr val="bg1"/>
                </a:solidFill>
                <a:latin typeface="Bahnschrift SemiLight" pitchFamily="34" charset="0"/>
              </a:rPr>
              <a:t>Dünyanın en soğuk yerleşim yeri olan Yakutistan'da -53 derece soğukluğa rağmen okullar tatil edilmiyor.</a:t>
            </a:r>
            <a:endParaRPr lang="tr-TR" sz="2200" dirty="0" smtClean="0">
              <a:latin typeface="Bahnschrift SemiLight"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80" name="Picture 16" descr="C:\Users\PC\Desktop\sıcaklık - Kopya\5d620927-cbbe-e611-80cf-a0369f7d148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7889" name="Rectangle 1"/>
          <p:cNvSpPr>
            <a:spLocks noChangeArrowheads="1"/>
          </p:cNvSpPr>
          <p:nvPr/>
        </p:nvSpPr>
        <p:spPr bwMode="auto">
          <a:xfrm>
            <a:off x="1547664" y="5629957"/>
            <a:ext cx="532859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tr-TR" sz="2000" b="0" u="none" strike="noStrike" cap="none" normalizeH="0" baseline="0" dirty="0" smtClean="0">
                <a:ln>
                  <a:noFill/>
                </a:ln>
                <a:solidFill>
                  <a:srgbClr val="FF0000"/>
                </a:solidFill>
                <a:effectLst/>
                <a:latin typeface="Bahnschrift SemiLight" pitchFamily="34" charset="0"/>
                <a:ea typeface="Calibri" pitchFamily="34" charset="0"/>
                <a:cs typeface="Segoe UI" pitchFamily="34" charset="0"/>
              </a:rPr>
              <a:t>Yakutistan'da sadece Batagai bölgesinde 15 yaşın altındaki çocukların dersleri iptal edildi.</a:t>
            </a:r>
            <a:endParaRPr kumimoji="0" lang="tr-TR" sz="2000" b="0" u="none" strike="noStrike" cap="none" normalizeH="0" baseline="0" dirty="0" smtClean="0">
              <a:ln>
                <a:noFill/>
              </a:ln>
              <a:solidFill>
                <a:srgbClr val="FF0000"/>
              </a:solidFill>
              <a:effectLst/>
              <a:latin typeface="Bahnschrift SemiLight"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81" name="Picture 17" descr="C:\Users\PC\Desktop\sıcaklık - Kopya\6befc05a-ccbe-e611-80cf-a0369f7d1486.jpg"/>
          <p:cNvPicPr>
            <a:picLocks noChangeAspect="1" noChangeArrowheads="1"/>
          </p:cNvPicPr>
          <p:nvPr/>
        </p:nvPicPr>
        <p:blipFill>
          <a:blip r:embed="rId2" cstate="print"/>
          <a:srcRect/>
          <a:stretch>
            <a:fillRect/>
          </a:stretch>
        </p:blipFill>
        <p:spPr bwMode="auto">
          <a:xfrm>
            <a:off x="-76200" y="0"/>
            <a:ext cx="9220200" cy="6858000"/>
          </a:xfrm>
          <a:prstGeom prst="rect">
            <a:avLst/>
          </a:prstGeom>
          <a:noFill/>
        </p:spPr>
      </p:pic>
      <p:sp>
        <p:nvSpPr>
          <p:cNvPr id="39937" name="Rectangle 1"/>
          <p:cNvSpPr>
            <a:spLocks noChangeArrowheads="1"/>
          </p:cNvSpPr>
          <p:nvPr/>
        </p:nvSpPr>
        <p:spPr bwMode="auto">
          <a:xfrm>
            <a:off x="5076056" y="260648"/>
            <a:ext cx="3851920" cy="167924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tr-TR" sz="2400" b="0" u="none" strike="noStrike" cap="none" normalizeH="0" baseline="0" dirty="0" smtClean="0">
                <a:ln>
                  <a:noFill/>
                </a:ln>
                <a:solidFill>
                  <a:srgbClr val="000000"/>
                </a:solidFill>
                <a:effectLst/>
                <a:latin typeface="Bahnschrift SemiLight" pitchFamily="34" charset="0"/>
                <a:ea typeface="Calibri" pitchFamily="34" charset="0"/>
                <a:cs typeface="Segoe UI" pitchFamily="34" charset="0"/>
              </a:rPr>
              <a:t>15 yaşın üstündeki çocuklar ise okullarına </a:t>
            </a:r>
          </a:p>
          <a:p>
            <a:pPr marL="0" marR="0" lvl="0" indent="0" algn="ctr" defTabSz="914400" rtl="0" eaLnBrk="1" fontAlgn="base" latinLnBrk="0" hangingPunct="1">
              <a:lnSpc>
                <a:spcPct val="150000"/>
              </a:lnSpc>
              <a:spcBef>
                <a:spcPct val="0"/>
              </a:spcBef>
              <a:spcAft>
                <a:spcPct val="0"/>
              </a:spcAft>
              <a:buClrTx/>
              <a:buSzTx/>
              <a:buFontTx/>
              <a:buNone/>
              <a:tabLst/>
            </a:pPr>
            <a:r>
              <a:rPr kumimoji="0" lang="tr-TR" sz="2400" b="0" u="none" strike="noStrike" cap="none" normalizeH="0" baseline="0" dirty="0" smtClean="0">
                <a:ln>
                  <a:noFill/>
                </a:ln>
                <a:solidFill>
                  <a:srgbClr val="000000"/>
                </a:solidFill>
                <a:effectLst/>
                <a:latin typeface="Bahnschrift SemiLight" pitchFamily="34" charset="0"/>
                <a:ea typeface="Calibri" pitchFamily="34" charset="0"/>
                <a:cs typeface="Segoe UI" pitchFamily="34" charset="0"/>
              </a:rPr>
              <a:t>gitmeye devam ediyor.</a:t>
            </a:r>
            <a:endParaRPr kumimoji="0" lang="tr-TR" sz="2400" b="0" u="none" strike="noStrike" cap="none" normalizeH="0" baseline="0" dirty="0" smtClean="0">
              <a:ln>
                <a:noFill/>
              </a:ln>
              <a:solidFill>
                <a:schemeClr val="tx1"/>
              </a:solidFill>
              <a:effectLst/>
              <a:latin typeface="Bahnschrift SemiLight" pitchFamily="34" charset="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descr="C:\Users\PC\Desktop\sıcaklık - Kopya\c35c62fb-cabe-e611-80cf-a0369f7d1486.jpg"/>
          <p:cNvPicPr>
            <a:picLocks noChangeAspect="1" noChangeArrowheads="1"/>
          </p:cNvPicPr>
          <p:nvPr/>
        </p:nvPicPr>
        <p:blipFill>
          <a:blip r:embed="rId2" cstate="print"/>
          <a:srcRect/>
          <a:stretch>
            <a:fillRect/>
          </a:stretch>
        </p:blipFill>
        <p:spPr bwMode="auto">
          <a:xfrm>
            <a:off x="-76200" y="0"/>
            <a:ext cx="9220200" cy="68580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467544" y="0"/>
            <a:ext cx="8352928" cy="2348880"/>
          </a:xfrm>
        </p:spPr>
        <p:txBody>
          <a:bodyPr>
            <a:noAutofit/>
          </a:bodyPr>
          <a:lstStyle/>
          <a:p>
            <a:r>
              <a:rPr lang="tr-TR" sz="6600" spc="300" dirty="0" smtClean="0">
                <a:solidFill>
                  <a:schemeClr val="bg1"/>
                </a:solidFill>
                <a:effectLst>
                  <a:outerShdw blurRad="38100" dist="38100" dir="2700000" algn="tl">
                    <a:srgbClr val="000000">
                      <a:alpha val="43137"/>
                    </a:srgbClr>
                  </a:outerShdw>
                </a:effectLst>
                <a:latin typeface="Calibri Light" pitchFamily="34" charset="0"/>
                <a:cs typeface="Calibri Light" pitchFamily="34" charset="0"/>
              </a:rPr>
              <a:t>SICAKLIK</a:t>
            </a:r>
            <a:endParaRPr lang="tr-TR" sz="6600" spc="300" dirty="0">
              <a:solidFill>
                <a:schemeClr val="bg1"/>
              </a:solidFill>
              <a:effectLst>
                <a:outerShdw blurRad="38100" dist="38100" dir="2700000" algn="tl">
                  <a:srgbClr val="000000">
                    <a:alpha val="43137"/>
                  </a:srgbClr>
                </a:outerShdw>
              </a:effectLst>
              <a:latin typeface="Calibri Light" pitchFamily="34" charset="0"/>
              <a:cs typeface="Calibri Light" pitchFamily="34" charset="0"/>
            </a:endParaRPr>
          </a:p>
        </p:txBody>
      </p:sp>
      <p:pic>
        <p:nvPicPr>
          <p:cNvPr id="307201" name="Picture 1" descr="fiziki"/>
          <p:cNvPicPr>
            <a:picLocks noChangeAspect="1" noChangeArrowheads="1"/>
          </p:cNvPicPr>
          <p:nvPr/>
        </p:nvPicPr>
        <p:blipFill>
          <a:blip r:embed="rId3" cstate="print"/>
          <a:srcRect/>
          <a:stretch>
            <a:fillRect/>
          </a:stretch>
        </p:blipFill>
        <p:spPr bwMode="auto">
          <a:xfrm>
            <a:off x="2771800" y="1988840"/>
            <a:ext cx="3366374" cy="3168352"/>
          </a:xfrm>
          <a:prstGeom prst="rect">
            <a:avLst/>
          </a:prstGeom>
          <a:noFill/>
          <a:ln w="9525" algn="in">
            <a:noFill/>
            <a:miter lim="800000"/>
            <a:headEnd/>
            <a:tailEnd/>
          </a:ln>
        </p:spPr>
      </p:pic>
      <p:sp>
        <p:nvSpPr>
          <p:cNvPr id="7" name="1 Başlık"/>
          <p:cNvSpPr txBox="1">
            <a:spLocks/>
          </p:cNvSpPr>
          <p:nvPr/>
        </p:nvSpPr>
        <p:spPr>
          <a:xfrm>
            <a:off x="395536" y="6093296"/>
            <a:ext cx="8352928" cy="432048"/>
          </a:xfrm>
          <a:prstGeom prst="rect">
            <a:avLst/>
          </a:prstGeom>
        </p:spPr>
        <p:txBody>
          <a:bodyPr vert="horz" lIns="91440" tIns="45720" rIns="91440" bIns="45720" rtlCol="0" anchor="ctr">
            <a:normAutofit fontScale="25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10500" i="0" u="none" strike="noStrike" kern="1200" cap="none" spc="300" normalizeH="0" baseline="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cografyasever.com / 2021</a:t>
            </a:r>
            <a:r>
              <a:rPr kumimoji="0" lang="tr-TR" sz="10500" i="0" u="none" strike="noStrike" kern="1200" cap="none" spc="300" normalizeH="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                 </a:t>
            </a:r>
            <a:r>
              <a:rPr kumimoji="0" lang="tr-TR" sz="10500" i="0" u="none" strike="noStrike" kern="1200" cap="none" spc="300" normalizeH="0" baseline="0" noProof="0" dirty="0" smtClean="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rPr>
              <a:t>@cgrfysvr</a:t>
            </a:r>
            <a:endParaRPr kumimoji="0" lang="tr-TR" sz="10500"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Berlin Sans FB" pitchFamily="34" charset="0"/>
              <a:ea typeface="+mj-ea"/>
              <a:cs typeface="Calibri Light"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9" name="Picture 15" descr="C:\Users\PC\Desktop\sıcaklık - Kopya\4c3818a0-ccbe-e611-80cf-a0369f7d148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 name="6 Dikdörtgen"/>
          <p:cNvSpPr/>
          <p:nvPr/>
        </p:nvSpPr>
        <p:spPr>
          <a:xfrm>
            <a:off x="179512" y="332656"/>
            <a:ext cx="8784976" cy="1015663"/>
          </a:xfrm>
          <a:prstGeom prst="rect">
            <a:avLst/>
          </a:prstGeom>
        </p:spPr>
        <p:txBody>
          <a:bodyPr wrap="square">
            <a:spAutoFit/>
          </a:bodyPr>
          <a:lstStyle/>
          <a:p>
            <a:pPr algn="just">
              <a:lnSpc>
                <a:spcPct val="150000"/>
              </a:lnSpc>
            </a:pPr>
            <a:r>
              <a:rPr lang="tr-TR" sz="2000" dirty="0" smtClean="0">
                <a:latin typeface="Bahnschrift SemiLight" pitchFamily="34" charset="0"/>
              </a:rPr>
              <a:t>Haziran'da ortalama sıcaklığın +30 derece olduğu Yakutistan'da yıl içerisinde neredeyse  100 dereceyi bulan sıcaklık farkı yaşanıyor.</a:t>
            </a:r>
            <a:endParaRPr lang="tr-TR" sz="2000" dirty="0">
              <a:latin typeface="Bahnschrift SemiLight"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8" name="Picture 14" descr="C:\Users\PC\Desktop\sıcaklık - Kopya\3c52a00e-cbbe-e611-80cf-a0369f7d1486.jpg"/>
          <p:cNvPicPr>
            <a:picLocks noChangeAspect="1" noChangeArrowheads="1"/>
          </p:cNvPicPr>
          <p:nvPr/>
        </p:nvPicPr>
        <p:blipFill>
          <a:blip r:embed="rId2" cstate="print"/>
          <a:srcRect/>
          <a:stretch>
            <a:fillRect/>
          </a:stretch>
        </p:blipFill>
        <p:spPr bwMode="auto">
          <a:xfrm>
            <a:off x="-76200" y="0"/>
            <a:ext cx="9220200" cy="6858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6" name="Picture 12" descr="C:\Users\PC\Desktop\sıcaklık - Kopya\1a37224e-ccbe-e611-80cf-a0369f7d148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0" name="Picture 6" descr="C:\Users\PC\Desktop\sıcaklık - Kopya\d90a27c0-ccbe-e611-80cf-a0369f7d148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7" name="Picture 13" descr="C:\Users\PC\Desktop\sıcaklık - Kopya\1abfd147-ccbe-e611-80cf-a0369f7d148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2" name="Picture 8" descr="C:\Users\PC\Desktop\sıcaklık - Kopya\d59103bf-cdbe-e611-80cf-a0369f7d148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PC\Desktop\sıcaklık - Kopya\91970cdc-0746-4faf-946e-97facc81654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2 Dikdörtgen"/>
          <p:cNvSpPr/>
          <p:nvPr/>
        </p:nvSpPr>
        <p:spPr>
          <a:xfrm>
            <a:off x="251520" y="332656"/>
            <a:ext cx="8892480" cy="3416320"/>
          </a:xfrm>
          <a:prstGeom prst="rect">
            <a:avLst/>
          </a:prstGeom>
        </p:spPr>
        <p:txBody>
          <a:bodyPr wrap="square">
            <a:spAutoFit/>
          </a:bodyPr>
          <a:lstStyle/>
          <a:p>
            <a:pPr algn="ctr">
              <a:lnSpc>
                <a:spcPct val="150000"/>
              </a:lnSpc>
            </a:pPr>
            <a:r>
              <a:rPr lang="tr-TR" sz="2400" dirty="0" smtClean="0">
                <a:solidFill>
                  <a:schemeClr val="bg1"/>
                </a:solidFill>
                <a:latin typeface="Bahnschrift SemiLight" pitchFamily="34" charset="0"/>
              </a:rPr>
              <a:t>Hava sıcaklığının gece sıfırın altında 33 dereceye kadar düştüğü Ardahan’da, 126 bin metrekare alana sahip Çıldır Gölü’nün üzerini buz tabakası kapladı. Aşırı soğuklar nedeniyle göl üzerinde 8-10 santimetre kalınlığında buz oluşurken, buz kütlesinin kalınlığının soğuklarla birlikte yarım metreye çıkabileceği belirtildi.</a:t>
            </a:r>
            <a:endParaRPr lang="tr-TR" sz="2400"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p:cNvPicPr>
            <a:picLocks noChangeAspect="1" noChangeArrowheads="1"/>
          </p:cNvPicPr>
          <p:nvPr/>
        </p:nvPicPr>
        <p:blipFill>
          <a:blip r:embed="rId2" cstate="print"/>
          <a:srcRect/>
          <a:stretch>
            <a:fillRect/>
          </a:stretch>
        </p:blipFill>
        <p:spPr bwMode="auto">
          <a:xfrm>
            <a:off x="155509" y="188640"/>
            <a:ext cx="8988491" cy="64807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descr="C:\Users\PC\Desktop\sıcaklık - Kopya\c23b4687-58e4-4dff-a4a9-a5c2b0b0c42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Users\PC\Desktop\sıcaklık - Kopya\a2e8c184-2322-4b20-ae81-2d1480b0941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332656"/>
            <a:ext cx="9144000" cy="1196752"/>
          </a:xfrm>
        </p:spPr>
        <p:txBody>
          <a:bodyPr>
            <a:noAutofit/>
          </a:bodyPr>
          <a:lstStyle/>
          <a:p>
            <a:r>
              <a:rPr lang="tr-TR" b="1" dirty="0" smtClean="0">
                <a:latin typeface="Calibri Light" pitchFamily="34" charset="0"/>
                <a:cs typeface="Calibri Light" pitchFamily="34" charset="0"/>
              </a:rPr>
              <a:t>GÜNEŞ SABİTESİ NASILDIR?</a:t>
            </a:r>
            <a:endParaRPr lang="tr-TR"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5" descr="C:\Users\PC\Desktop\sıcaklık - Kopya\fd3cef05-93b0-4e3d-8e79-42122781a0eb.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332656"/>
            <a:ext cx="9144000" cy="1196752"/>
          </a:xfrm>
        </p:spPr>
        <p:txBody>
          <a:bodyPr>
            <a:noAutofit/>
          </a:bodyPr>
          <a:lstStyle/>
          <a:p>
            <a:r>
              <a:rPr lang="tr-TR" b="1" dirty="0" smtClean="0">
                <a:latin typeface="Calibri Light" pitchFamily="34" charset="0"/>
                <a:cs typeface="Calibri Light" pitchFamily="34" charset="0"/>
              </a:rPr>
              <a:t>SICAKLIĞIN DAĞILIŞINI </a:t>
            </a:r>
            <a:br>
              <a:rPr lang="tr-TR" b="1" dirty="0" smtClean="0">
                <a:latin typeface="Calibri Light" pitchFamily="34" charset="0"/>
                <a:cs typeface="Calibri Light" pitchFamily="34" charset="0"/>
              </a:rPr>
            </a:br>
            <a:r>
              <a:rPr lang="tr-TR" b="1" dirty="0" smtClean="0">
                <a:latin typeface="Calibri Light" pitchFamily="34" charset="0"/>
                <a:cs typeface="Calibri Light" pitchFamily="34" charset="0"/>
              </a:rPr>
              <a:t>ETKİLEYEN FAKTÖRLER NELERDİR?</a:t>
            </a:r>
            <a:endParaRPr lang="tr-TR"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C:\Users\PC\Desktop\CS-2017 OCAK\7-)FOTOĞRAFLAR\F.COĞRAFYA\18-23 ARALIK KEMER\20161218_10470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611560" y="548680"/>
            <a:ext cx="7920880" cy="5616624"/>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4900" dirty="0" smtClean="0">
                <a:solidFill>
                  <a:srgbClr val="00B0F0"/>
                </a:solidFill>
              </a:rPr>
              <a:t>1-) Güneş Işınlarının Geliş Açısı </a:t>
            </a:r>
            <a:r>
              <a:rPr lang="tr-TR" sz="3600" dirty="0" smtClean="0">
                <a:solidFill>
                  <a:srgbClr val="00B0F0"/>
                </a:solidFill>
              </a:rPr>
              <a:t/>
            </a:r>
            <a:br>
              <a:rPr lang="tr-TR" sz="3600" dirty="0" smtClean="0">
                <a:solidFill>
                  <a:srgbClr val="00B0F0"/>
                </a:solidFill>
              </a:rPr>
            </a:br>
            <a:r>
              <a:rPr lang="tr-TR" sz="3600" dirty="0" smtClean="0">
                <a:solidFill>
                  <a:schemeClr val="bg1"/>
                </a:solidFill>
              </a:rPr>
              <a:t>Sıcaklık ile doğru orantılıdır.Güneş ışınlarının düşme açısı arttıkça sıcaklık artar,düşme açısı küçüldükçe  sıcaklık azalır.</a:t>
            </a:r>
            <a:r>
              <a:rPr lang="tr-TR" dirty="0" smtClean="0"/>
              <a:t/>
            </a:r>
            <a:br>
              <a:rPr lang="tr-TR" dirty="0" smtClean="0"/>
            </a:br>
            <a:r>
              <a:rPr lang="tr-TR" dirty="0" smtClean="0"/>
              <a:t> </a:t>
            </a:r>
            <a:br>
              <a:rPr lang="tr-TR" dirty="0" smtClean="0"/>
            </a:br>
            <a:r>
              <a:rPr lang="tr-TR" dirty="0" smtClean="0">
                <a:solidFill>
                  <a:schemeClr val="bg1"/>
                </a:solidFill>
              </a:rPr>
              <a:t/>
            </a:r>
            <a:br>
              <a:rPr lang="tr-TR" dirty="0" smtClean="0">
                <a:solidFill>
                  <a:schemeClr val="bg1"/>
                </a:solidFill>
              </a:rPr>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s://www.stadseat.com/uploads/service/images/1581413921.jpg"/>
          <p:cNvPicPr>
            <a:picLocks noChangeAspect="1" noChangeArrowheads="1"/>
          </p:cNvPicPr>
          <p:nvPr/>
        </p:nvPicPr>
        <p:blipFill>
          <a:blip r:embed="rId2" cstate="print"/>
          <a:srcRect/>
          <a:stretch>
            <a:fillRect/>
          </a:stretch>
        </p:blipFill>
        <p:spPr bwMode="auto">
          <a:xfrm>
            <a:off x="107504" y="116632"/>
            <a:ext cx="8928992" cy="6624736"/>
          </a:xfrm>
          <a:prstGeom prst="rect">
            <a:avLst/>
          </a:prstGeom>
          <a:noFill/>
        </p:spPr>
      </p:pic>
      <p:sp>
        <p:nvSpPr>
          <p:cNvPr id="5" name="4 Dikdörtgen"/>
          <p:cNvSpPr/>
          <p:nvPr/>
        </p:nvSpPr>
        <p:spPr>
          <a:xfrm>
            <a:off x="323528" y="188640"/>
            <a:ext cx="8568952" cy="1754326"/>
          </a:xfrm>
          <a:prstGeom prst="rect">
            <a:avLst/>
          </a:prstGeom>
        </p:spPr>
        <p:txBody>
          <a:bodyPr wrap="square">
            <a:spAutoFit/>
          </a:bodyPr>
          <a:lstStyle/>
          <a:p>
            <a:pPr algn="just">
              <a:lnSpc>
                <a:spcPct val="150000"/>
              </a:lnSpc>
            </a:pPr>
            <a:r>
              <a:rPr lang="tr-TR" dirty="0" smtClean="0">
                <a:latin typeface="Bahnschrift SemiLight" pitchFamily="34" charset="0"/>
              </a:rPr>
              <a:t>“ Çim uzmanı Mehmet TANSAL; Kuzey yarım küredeki tüm stadyumlar, kuzey ve güney yönünde inşa edilmiştir.Türkiye’de son yıllarda yapılan ‘arena’ tarzı statların tümünün güney tribünleri kapalıdır.Bu nedenle kış mevsiminde statlarımızın güney kısımları orta sahaya kadar, yazın ise ceza sahasına kadar güneş almaz.”</a:t>
            </a:r>
            <a:endParaRPr lang="tr-TR" dirty="0">
              <a:latin typeface="Bahnschrift SemiLight"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bursasporluyuz.org/wp-content/uploads/2018/03/Timsah-Arena-zemin-kare-e1522418693370.jpg"/>
          <p:cNvPicPr>
            <a:picLocks noChangeAspect="1" noChangeArrowheads="1"/>
          </p:cNvPicPr>
          <p:nvPr/>
        </p:nvPicPr>
        <p:blipFill>
          <a:blip r:embed="rId2" cstate="print"/>
          <a:srcRect/>
          <a:stretch>
            <a:fillRect/>
          </a:stretch>
        </p:blipFill>
        <p:spPr bwMode="auto">
          <a:xfrm>
            <a:off x="107504" y="116632"/>
            <a:ext cx="8928992" cy="6624736"/>
          </a:xfrm>
          <a:prstGeom prst="rect">
            <a:avLst/>
          </a:prstGeom>
          <a:noFill/>
        </p:spPr>
      </p:pic>
      <p:sp>
        <p:nvSpPr>
          <p:cNvPr id="4" name="3 Dikdörtgen"/>
          <p:cNvSpPr/>
          <p:nvPr/>
        </p:nvSpPr>
        <p:spPr>
          <a:xfrm>
            <a:off x="323528" y="5733256"/>
            <a:ext cx="8568952" cy="923330"/>
          </a:xfrm>
          <a:prstGeom prst="rect">
            <a:avLst/>
          </a:prstGeom>
        </p:spPr>
        <p:txBody>
          <a:bodyPr wrap="square">
            <a:spAutoFit/>
          </a:bodyPr>
          <a:lstStyle/>
          <a:p>
            <a:pPr algn="just">
              <a:lnSpc>
                <a:spcPct val="150000"/>
              </a:lnSpc>
            </a:pPr>
            <a:r>
              <a:rPr lang="tr-TR" dirty="0" smtClean="0">
                <a:solidFill>
                  <a:schemeClr val="bg1"/>
                </a:solidFill>
                <a:latin typeface="Bahnschrift SemiLight" pitchFamily="34" charset="0"/>
              </a:rPr>
              <a:t>Bursaspor'un stadı Timsah Arena'nın zemininde özellikle  güneş ışığı alamayan bölgelerde  çimlerin gelişiminde sıkıntılar yaşanmakta.</a:t>
            </a:r>
            <a:endParaRPr lang="tr-TR"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s://www.stadseat.com/uploads/service/images/1581413921.jpg"/>
          <p:cNvPicPr>
            <a:picLocks noChangeAspect="1" noChangeArrowheads="1"/>
          </p:cNvPicPr>
          <p:nvPr/>
        </p:nvPicPr>
        <p:blipFill>
          <a:blip r:embed="rId2" cstate="print"/>
          <a:srcRect/>
          <a:stretch>
            <a:fillRect/>
          </a:stretch>
        </p:blipFill>
        <p:spPr bwMode="auto">
          <a:xfrm>
            <a:off x="107504" y="116632"/>
            <a:ext cx="8928992" cy="6624736"/>
          </a:xfrm>
          <a:prstGeom prst="rect">
            <a:avLst/>
          </a:prstGeom>
          <a:noFill/>
        </p:spPr>
      </p:pic>
      <p:sp>
        <p:nvSpPr>
          <p:cNvPr id="5" name="4 Dikdörtgen"/>
          <p:cNvSpPr/>
          <p:nvPr/>
        </p:nvSpPr>
        <p:spPr>
          <a:xfrm>
            <a:off x="251520" y="188640"/>
            <a:ext cx="8640960" cy="2585323"/>
          </a:xfrm>
          <a:prstGeom prst="rect">
            <a:avLst/>
          </a:prstGeom>
        </p:spPr>
        <p:txBody>
          <a:bodyPr wrap="square">
            <a:spAutoFit/>
          </a:bodyPr>
          <a:lstStyle/>
          <a:p>
            <a:pPr algn="just">
              <a:lnSpc>
                <a:spcPct val="150000"/>
              </a:lnSpc>
            </a:pPr>
            <a:r>
              <a:rPr lang="tr-TR" dirty="0" smtClean="0">
                <a:latin typeface="Bahnschrift SemiLight" pitchFamily="34" charset="0"/>
              </a:rPr>
              <a:t>“Güneş almayan çimler de gelişim göstermez ve zemin bozulur.Sahanın güneş almayan bölümleri için suni güneş paneli sistemi devreye sokulur.Bu da kulüplerimize aylık 200 bin liralık elektrik faturası çıkarır.Bunun yerine güney tribünlerine açılır-kapanır çatı örülmesini öneriyoruz.”  (Olay Gazetesi)</a:t>
            </a:r>
          </a:p>
          <a:p>
            <a:pPr algn="just">
              <a:lnSpc>
                <a:spcPct val="150000"/>
              </a:lnSpc>
            </a:pPr>
            <a:r>
              <a:rPr lang="tr-TR" dirty="0" smtClean="0">
                <a:latin typeface="Bahnschrift SemiLight" pitchFamily="34" charset="0"/>
              </a:rPr>
              <a:t>                                                                                                                </a:t>
            </a:r>
          </a:p>
          <a:p>
            <a:pPr>
              <a:lnSpc>
                <a:spcPct val="150000"/>
              </a:lnSpc>
            </a:pPr>
            <a:endParaRPr lang="tr-TR" dirty="0">
              <a:latin typeface="Bahnschrift SemiLight"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8" name="Picture 6" descr="Timsah Arena'da suni güneş sistemi - Bursa.com"/>
          <p:cNvPicPr>
            <a:picLocks noChangeAspect="1" noChangeArrowheads="1"/>
          </p:cNvPicPr>
          <p:nvPr/>
        </p:nvPicPr>
        <p:blipFill>
          <a:blip r:embed="rId2" cstate="print"/>
          <a:srcRect/>
          <a:stretch>
            <a:fillRect/>
          </a:stretch>
        </p:blipFill>
        <p:spPr bwMode="auto">
          <a:xfrm>
            <a:off x="107504" y="116632"/>
            <a:ext cx="8928992" cy="6624736"/>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https://www.teksas.org/haber/resim/habericerik/201610/05_Timsah_Arena_-_Solar_5.jpg"/>
          <p:cNvPicPr>
            <a:picLocks noChangeAspect="1" noChangeArrowheads="1"/>
          </p:cNvPicPr>
          <p:nvPr/>
        </p:nvPicPr>
        <p:blipFill>
          <a:blip r:embed="rId2" cstate="print"/>
          <a:srcRect/>
          <a:stretch>
            <a:fillRect/>
          </a:stretch>
        </p:blipFill>
        <p:spPr bwMode="auto">
          <a:xfrm>
            <a:off x="107504" y="116632"/>
            <a:ext cx="8928992" cy="6624736"/>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s://pbs.twimg.com/media/EdSL89oWkAA4Lbh.jpg"/>
          <p:cNvPicPr>
            <a:picLocks noChangeAspect="1" noChangeArrowheads="1"/>
          </p:cNvPicPr>
          <p:nvPr/>
        </p:nvPicPr>
        <p:blipFill>
          <a:blip r:embed="rId2" cstate="print"/>
          <a:srcRect/>
          <a:stretch>
            <a:fillRect/>
          </a:stretch>
        </p:blipFill>
        <p:spPr bwMode="auto">
          <a:xfrm>
            <a:off x="107504" y="116632"/>
            <a:ext cx="8928992" cy="6624736"/>
          </a:xfrm>
          <a:prstGeom prst="rect">
            <a:avLst/>
          </a:prstGeom>
          <a:noFill/>
        </p:spPr>
      </p:pic>
      <p:sp>
        <p:nvSpPr>
          <p:cNvPr id="4" name="3 Dikdörtgen"/>
          <p:cNvSpPr/>
          <p:nvPr/>
        </p:nvSpPr>
        <p:spPr>
          <a:xfrm>
            <a:off x="251520" y="5157192"/>
            <a:ext cx="8496944" cy="1477328"/>
          </a:xfrm>
          <a:prstGeom prst="rect">
            <a:avLst/>
          </a:prstGeom>
        </p:spPr>
        <p:txBody>
          <a:bodyPr wrap="square">
            <a:spAutoFit/>
          </a:bodyPr>
          <a:lstStyle/>
          <a:p>
            <a:pPr algn="just">
              <a:lnSpc>
                <a:spcPct val="150000"/>
              </a:lnSpc>
            </a:pPr>
            <a:r>
              <a:rPr lang="tr-TR" sz="2000" dirty="0" smtClean="0">
                <a:solidFill>
                  <a:schemeClr val="bg1"/>
                </a:solidFill>
                <a:latin typeface="Bahnschrift SemiLight" pitchFamily="34" charset="0"/>
              </a:rPr>
              <a:t>“Almanya’daki Veltins Arena stadındaki saha zemininin tamamı güneş ışınları ve rüzgardan faydalanabiliyor.Saha zemini 4 saat içinde kızak sistemiyle dışarıya çıkarılıyor.”</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lgili resim"/>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076" name="Picture 4" descr="sun png ile ilgili görsel sonucu"/>
          <p:cNvPicPr>
            <a:picLocks noChangeAspect="1" noChangeArrowheads="1"/>
          </p:cNvPicPr>
          <p:nvPr/>
        </p:nvPicPr>
        <p:blipFill>
          <a:blip r:embed="rId3" cstate="print"/>
          <a:srcRect/>
          <a:stretch>
            <a:fillRect/>
          </a:stretch>
        </p:blipFill>
        <p:spPr bwMode="auto">
          <a:xfrm>
            <a:off x="539552" y="0"/>
            <a:ext cx="2060848" cy="2060848"/>
          </a:xfrm>
          <a:prstGeom prst="rect">
            <a:avLst/>
          </a:prstGeom>
          <a:noFill/>
        </p:spPr>
      </p:pic>
      <p:sp>
        <p:nvSpPr>
          <p:cNvPr id="7" name="6 Metin kutusu"/>
          <p:cNvSpPr txBox="1"/>
          <p:nvPr/>
        </p:nvSpPr>
        <p:spPr>
          <a:xfrm rot="19420661">
            <a:off x="1634288" y="1729228"/>
            <a:ext cx="1584176" cy="1077218"/>
          </a:xfrm>
          <a:prstGeom prst="rect">
            <a:avLst/>
          </a:prstGeom>
          <a:noFill/>
        </p:spPr>
        <p:txBody>
          <a:bodyPr wrap="square" rtlCol="0">
            <a:spAutoFit/>
          </a:bodyPr>
          <a:lstStyle/>
          <a:p>
            <a:r>
              <a:rPr lang="tr-TR" sz="4000" i="1" dirty="0" smtClean="0">
                <a:solidFill>
                  <a:schemeClr val="bg1"/>
                </a:solidFill>
              </a:rPr>
              <a:t>% 100</a:t>
            </a:r>
          </a:p>
          <a:p>
            <a:endParaRPr lang="tr-TR" sz="2400" i="1" dirty="0" smtClean="0">
              <a:solidFill>
                <a:schemeClr val="bg1"/>
              </a:solidFill>
            </a:endParaRPr>
          </a:p>
        </p:txBody>
      </p:sp>
      <p:sp>
        <p:nvSpPr>
          <p:cNvPr id="9" name="8 Aşağı Ok"/>
          <p:cNvSpPr/>
          <p:nvPr/>
        </p:nvSpPr>
        <p:spPr>
          <a:xfrm rot="13969738">
            <a:off x="3612377" y="559090"/>
            <a:ext cx="586936" cy="2220594"/>
          </a:xfrm>
          <a:prstGeom prst="downArrow">
            <a:avLst/>
          </a:prstGeom>
          <a:solidFill>
            <a:srgbClr val="F2934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5 Aşağı Ok"/>
          <p:cNvSpPr/>
          <p:nvPr/>
        </p:nvSpPr>
        <p:spPr>
          <a:xfrm rot="19380323">
            <a:off x="3277682" y="2015826"/>
            <a:ext cx="1061092" cy="4039267"/>
          </a:xfrm>
          <a:prstGeom prst="downArrow">
            <a:avLst/>
          </a:prstGeom>
          <a:solidFill>
            <a:srgbClr val="F2934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9 Metin kutusu"/>
          <p:cNvSpPr txBox="1"/>
          <p:nvPr/>
        </p:nvSpPr>
        <p:spPr>
          <a:xfrm rot="19295728">
            <a:off x="480508" y="4171805"/>
            <a:ext cx="1247030" cy="707886"/>
          </a:xfrm>
          <a:prstGeom prst="rect">
            <a:avLst/>
          </a:prstGeom>
          <a:noFill/>
        </p:spPr>
        <p:txBody>
          <a:bodyPr wrap="square" rtlCol="0">
            <a:spAutoFit/>
          </a:bodyPr>
          <a:lstStyle/>
          <a:p>
            <a:r>
              <a:rPr lang="tr-TR" sz="4000" i="1" dirty="0" smtClean="0">
                <a:solidFill>
                  <a:schemeClr val="bg1"/>
                </a:solidFill>
              </a:rPr>
              <a:t>% 25</a:t>
            </a:r>
          </a:p>
        </p:txBody>
      </p:sp>
      <p:sp>
        <p:nvSpPr>
          <p:cNvPr id="12" name="11 Metin kutusu"/>
          <p:cNvSpPr txBox="1"/>
          <p:nvPr/>
        </p:nvSpPr>
        <p:spPr>
          <a:xfrm rot="19295728">
            <a:off x="4584964" y="310756"/>
            <a:ext cx="1247030" cy="707886"/>
          </a:xfrm>
          <a:prstGeom prst="rect">
            <a:avLst/>
          </a:prstGeom>
          <a:noFill/>
        </p:spPr>
        <p:txBody>
          <a:bodyPr wrap="square" rtlCol="0">
            <a:spAutoFit/>
          </a:bodyPr>
          <a:lstStyle/>
          <a:p>
            <a:r>
              <a:rPr lang="tr-TR" sz="4000" i="1" dirty="0" smtClean="0">
                <a:solidFill>
                  <a:schemeClr val="bg1"/>
                </a:solidFill>
              </a:rPr>
              <a:t>% 25</a:t>
            </a:r>
          </a:p>
        </p:txBody>
      </p:sp>
      <p:sp>
        <p:nvSpPr>
          <p:cNvPr id="13" name="12 Metin kutusu"/>
          <p:cNvSpPr txBox="1"/>
          <p:nvPr/>
        </p:nvSpPr>
        <p:spPr>
          <a:xfrm rot="19295728">
            <a:off x="4872995" y="5467946"/>
            <a:ext cx="1247030" cy="707886"/>
          </a:xfrm>
          <a:prstGeom prst="rect">
            <a:avLst/>
          </a:prstGeom>
          <a:noFill/>
        </p:spPr>
        <p:txBody>
          <a:bodyPr wrap="square" rtlCol="0">
            <a:spAutoFit/>
          </a:bodyPr>
          <a:lstStyle/>
          <a:p>
            <a:r>
              <a:rPr lang="tr-TR" sz="4000" i="1" dirty="0" smtClean="0">
                <a:solidFill>
                  <a:schemeClr val="bg1"/>
                </a:solidFill>
              </a:rPr>
              <a:t>% 27</a:t>
            </a:r>
          </a:p>
        </p:txBody>
      </p:sp>
      <p:sp>
        <p:nvSpPr>
          <p:cNvPr id="14" name="13 Metin kutusu"/>
          <p:cNvSpPr txBox="1"/>
          <p:nvPr/>
        </p:nvSpPr>
        <p:spPr>
          <a:xfrm rot="19295728">
            <a:off x="5449060" y="1291485"/>
            <a:ext cx="1247030" cy="707886"/>
          </a:xfrm>
          <a:prstGeom prst="rect">
            <a:avLst/>
          </a:prstGeom>
          <a:noFill/>
        </p:spPr>
        <p:txBody>
          <a:bodyPr wrap="square" rtlCol="0">
            <a:spAutoFit/>
          </a:bodyPr>
          <a:lstStyle/>
          <a:p>
            <a:r>
              <a:rPr lang="tr-TR" sz="4000" i="1" dirty="0" smtClean="0">
                <a:solidFill>
                  <a:schemeClr val="bg1"/>
                </a:solidFill>
              </a:rPr>
              <a:t>% 15</a:t>
            </a:r>
          </a:p>
        </p:txBody>
      </p:sp>
      <p:sp>
        <p:nvSpPr>
          <p:cNvPr id="15" name="14 Aşağı Ok"/>
          <p:cNvSpPr/>
          <p:nvPr/>
        </p:nvSpPr>
        <p:spPr>
          <a:xfrm rot="13967307">
            <a:off x="4342074" y="1550960"/>
            <a:ext cx="586936" cy="2220594"/>
          </a:xfrm>
          <a:prstGeom prst="downArrow">
            <a:avLst/>
          </a:prstGeom>
          <a:solidFill>
            <a:srgbClr val="F2934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15 Aşağı Ok"/>
          <p:cNvSpPr/>
          <p:nvPr/>
        </p:nvSpPr>
        <p:spPr>
          <a:xfrm rot="3178911">
            <a:off x="1085369" y="2289557"/>
            <a:ext cx="586936" cy="2561572"/>
          </a:xfrm>
          <a:prstGeom prst="downArrow">
            <a:avLst/>
          </a:prstGeom>
          <a:solidFill>
            <a:srgbClr val="F2934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16 Aşağı Ok"/>
          <p:cNvSpPr/>
          <p:nvPr/>
        </p:nvSpPr>
        <p:spPr>
          <a:xfrm rot="11397416">
            <a:off x="5394250" y="3312527"/>
            <a:ext cx="497878" cy="2058055"/>
          </a:xfrm>
          <a:prstGeom prst="downArrow">
            <a:avLst/>
          </a:prstGeom>
          <a:solidFill>
            <a:srgbClr val="F2934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18 Metin kutusu"/>
          <p:cNvSpPr txBox="1"/>
          <p:nvPr/>
        </p:nvSpPr>
        <p:spPr>
          <a:xfrm rot="19295728">
            <a:off x="5830677" y="2669691"/>
            <a:ext cx="1047572" cy="707886"/>
          </a:xfrm>
          <a:prstGeom prst="rect">
            <a:avLst/>
          </a:prstGeom>
          <a:noFill/>
        </p:spPr>
        <p:txBody>
          <a:bodyPr wrap="square" rtlCol="0">
            <a:spAutoFit/>
          </a:bodyPr>
          <a:lstStyle/>
          <a:p>
            <a:r>
              <a:rPr lang="tr-TR" sz="4000" i="1" dirty="0" smtClean="0">
                <a:solidFill>
                  <a:schemeClr val="bg1"/>
                </a:solidFill>
              </a:rPr>
              <a:t>% 8</a:t>
            </a:r>
          </a:p>
        </p:txBody>
      </p:sp>
      <p:sp>
        <p:nvSpPr>
          <p:cNvPr id="20" name="19 Metin kutusu"/>
          <p:cNvSpPr txBox="1"/>
          <p:nvPr/>
        </p:nvSpPr>
        <p:spPr>
          <a:xfrm rot="19261523">
            <a:off x="5169109" y="5828303"/>
            <a:ext cx="1512168" cy="830997"/>
          </a:xfrm>
          <a:prstGeom prst="rect">
            <a:avLst/>
          </a:prstGeom>
          <a:noFill/>
        </p:spPr>
        <p:txBody>
          <a:bodyPr wrap="square" rtlCol="0">
            <a:spAutoFit/>
          </a:bodyPr>
          <a:lstStyle/>
          <a:p>
            <a:r>
              <a:rPr lang="tr-TR" sz="2400" i="1" dirty="0" smtClean="0">
                <a:solidFill>
                  <a:srgbClr val="FF0000"/>
                </a:solidFill>
              </a:rPr>
              <a:t>Yeri ısıtan</a:t>
            </a:r>
          </a:p>
          <a:p>
            <a:endParaRPr lang="tr-TR" sz="2400" i="1" dirty="0" smtClean="0">
              <a:solidFill>
                <a:schemeClr val="bg1"/>
              </a:solidFill>
            </a:endParaRPr>
          </a:p>
        </p:txBody>
      </p:sp>
      <p:sp>
        <p:nvSpPr>
          <p:cNvPr id="22" name="21 Metin kutusu"/>
          <p:cNvSpPr txBox="1"/>
          <p:nvPr/>
        </p:nvSpPr>
        <p:spPr>
          <a:xfrm rot="19261523">
            <a:off x="843937" y="4509211"/>
            <a:ext cx="1700587" cy="1569660"/>
          </a:xfrm>
          <a:prstGeom prst="rect">
            <a:avLst/>
          </a:prstGeom>
          <a:noFill/>
        </p:spPr>
        <p:txBody>
          <a:bodyPr wrap="square" rtlCol="0">
            <a:spAutoFit/>
          </a:bodyPr>
          <a:lstStyle/>
          <a:p>
            <a:pPr algn="ctr"/>
            <a:r>
              <a:rPr lang="tr-TR" sz="2400" i="1" dirty="0" smtClean="0">
                <a:solidFill>
                  <a:srgbClr val="FF0000"/>
                </a:solidFill>
              </a:rPr>
              <a:t>Atmosfer ve bulutlardan </a:t>
            </a:r>
          </a:p>
          <a:p>
            <a:pPr algn="ctr"/>
            <a:r>
              <a:rPr lang="tr-TR" sz="2400" i="1" dirty="0" smtClean="0">
                <a:solidFill>
                  <a:srgbClr val="FF0000"/>
                </a:solidFill>
              </a:rPr>
              <a:t>yansıyan</a:t>
            </a:r>
          </a:p>
          <a:p>
            <a:endParaRPr lang="tr-TR" sz="2400" i="1" dirty="0" smtClean="0">
              <a:solidFill>
                <a:schemeClr val="bg1"/>
              </a:solidFill>
            </a:endParaRPr>
          </a:p>
        </p:txBody>
      </p:sp>
      <p:sp>
        <p:nvSpPr>
          <p:cNvPr id="23" name="22 Metin kutusu"/>
          <p:cNvSpPr txBox="1"/>
          <p:nvPr/>
        </p:nvSpPr>
        <p:spPr>
          <a:xfrm rot="19261523">
            <a:off x="5062405" y="826315"/>
            <a:ext cx="1176884" cy="830997"/>
          </a:xfrm>
          <a:prstGeom prst="rect">
            <a:avLst/>
          </a:prstGeom>
          <a:noFill/>
        </p:spPr>
        <p:txBody>
          <a:bodyPr wrap="square" rtlCol="0">
            <a:spAutoFit/>
          </a:bodyPr>
          <a:lstStyle/>
          <a:p>
            <a:r>
              <a:rPr lang="tr-TR" sz="2400" i="1" dirty="0" smtClean="0">
                <a:solidFill>
                  <a:srgbClr val="FF0000"/>
                </a:solidFill>
              </a:rPr>
              <a:t>Dağılan</a:t>
            </a:r>
          </a:p>
          <a:p>
            <a:endParaRPr lang="tr-TR" sz="2400" i="1" dirty="0" smtClean="0">
              <a:solidFill>
                <a:schemeClr val="bg1"/>
              </a:solidFill>
            </a:endParaRPr>
          </a:p>
        </p:txBody>
      </p:sp>
      <p:sp>
        <p:nvSpPr>
          <p:cNvPr id="24" name="23 Metin kutusu"/>
          <p:cNvSpPr txBox="1"/>
          <p:nvPr/>
        </p:nvSpPr>
        <p:spPr>
          <a:xfrm rot="19371540">
            <a:off x="5948425" y="2899528"/>
            <a:ext cx="2273971" cy="830997"/>
          </a:xfrm>
          <a:prstGeom prst="rect">
            <a:avLst/>
          </a:prstGeom>
          <a:noFill/>
        </p:spPr>
        <p:txBody>
          <a:bodyPr wrap="square" rtlCol="0">
            <a:spAutoFit/>
          </a:bodyPr>
          <a:lstStyle/>
          <a:p>
            <a:r>
              <a:rPr lang="tr-TR" sz="2400" i="1" dirty="0" smtClean="0">
                <a:solidFill>
                  <a:srgbClr val="FF0000"/>
                </a:solidFill>
              </a:rPr>
              <a:t>Yerden yansıyan</a:t>
            </a:r>
          </a:p>
          <a:p>
            <a:endParaRPr lang="tr-TR" sz="2400" i="1" dirty="0" smtClean="0">
              <a:solidFill>
                <a:schemeClr val="bg1"/>
              </a:solidFill>
            </a:endParaRPr>
          </a:p>
        </p:txBody>
      </p:sp>
      <p:sp>
        <p:nvSpPr>
          <p:cNvPr id="25" name="24 Metin kutusu"/>
          <p:cNvSpPr txBox="1"/>
          <p:nvPr/>
        </p:nvSpPr>
        <p:spPr>
          <a:xfrm rot="19281980">
            <a:off x="6403635" y="682547"/>
            <a:ext cx="1512168" cy="830997"/>
          </a:xfrm>
          <a:prstGeom prst="rect">
            <a:avLst/>
          </a:prstGeom>
          <a:noFill/>
        </p:spPr>
        <p:txBody>
          <a:bodyPr wrap="square" rtlCol="0">
            <a:spAutoFit/>
          </a:bodyPr>
          <a:lstStyle/>
          <a:p>
            <a:r>
              <a:rPr lang="tr-TR" sz="2400" i="1" dirty="0" smtClean="0">
                <a:solidFill>
                  <a:srgbClr val="FF0000"/>
                </a:solidFill>
              </a:rPr>
              <a:t>Emilen</a:t>
            </a:r>
          </a:p>
          <a:p>
            <a:endParaRPr lang="tr-TR" sz="2400" i="1" dirty="0" smtClean="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s://pbs.twimg.com/media/EdSL89oWkAA4Lbh.jpg"/>
          <p:cNvPicPr>
            <a:picLocks noChangeAspect="1" noChangeArrowheads="1"/>
          </p:cNvPicPr>
          <p:nvPr/>
        </p:nvPicPr>
        <p:blipFill>
          <a:blip r:embed="rId2" cstate="print"/>
          <a:srcRect/>
          <a:stretch>
            <a:fillRect/>
          </a:stretch>
        </p:blipFill>
        <p:spPr bwMode="auto">
          <a:xfrm>
            <a:off x="107504" y="116632"/>
            <a:ext cx="8928992" cy="6624736"/>
          </a:xfrm>
          <a:prstGeom prst="rect">
            <a:avLst/>
          </a:prstGeom>
          <a:noFill/>
        </p:spPr>
      </p:pic>
      <p:sp>
        <p:nvSpPr>
          <p:cNvPr id="4" name="3 Dikdörtgen"/>
          <p:cNvSpPr/>
          <p:nvPr/>
        </p:nvSpPr>
        <p:spPr>
          <a:xfrm>
            <a:off x="323528" y="5517232"/>
            <a:ext cx="8496944" cy="953081"/>
          </a:xfrm>
          <a:prstGeom prst="rect">
            <a:avLst/>
          </a:prstGeom>
        </p:spPr>
        <p:txBody>
          <a:bodyPr wrap="square">
            <a:spAutoFit/>
          </a:bodyPr>
          <a:lstStyle/>
          <a:p>
            <a:pPr algn="just">
              <a:lnSpc>
                <a:spcPct val="150000"/>
              </a:lnSpc>
            </a:pPr>
            <a:r>
              <a:rPr lang="tr-TR" sz="2000" dirty="0" smtClean="0">
                <a:solidFill>
                  <a:schemeClr val="bg1"/>
                </a:solidFill>
                <a:latin typeface="Bahnschrift SemiLight" pitchFamily="34" charset="0"/>
              </a:rPr>
              <a:t>“Maç günleri dışında üstü kapanan stat, hem dış etkenlere karşı kendisini koruyabiliyor, hem de diğer organizasyonlara ev sahipliği yapabiliyor.”</a:t>
            </a:r>
            <a:endParaRPr lang="tr-TR" sz="2000"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https://rp-online.de/imgs/32/5/7/5/9/0/1/6/3/tok_7c06a85fc337a10ef9a0457bd03d90cc/w1900_h1266_x1796_y1197_imago16531522h-c74fa0ae9bf7164b.jpg"/>
          <p:cNvPicPr>
            <a:picLocks noChangeAspect="1" noChangeArrowheads="1"/>
          </p:cNvPicPr>
          <p:nvPr/>
        </p:nvPicPr>
        <p:blipFill>
          <a:blip r:embed="rId2" cstate="print"/>
          <a:srcRect/>
          <a:stretch>
            <a:fillRect/>
          </a:stretch>
        </p:blipFill>
        <p:spPr bwMode="auto">
          <a:xfrm>
            <a:off x="107504" y="116632"/>
            <a:ext cx="8928992" cy="6624736"/>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https://upload.wikimedia.org/wikipedia/commons/7/70/Arena_auf_schalke_veltins_arena_gelsenkirchen_3.jpg"/>
          <p:cNvPicPr>
            <a:picLocks noChangeAspect="1" noChangeArrowheads="1"/>
          </p:cNvPicPr>
          <p:nvPr/>
        </p:nvPicPr>
        <p:blipFill>
          <a:blip r:embed="rId2" cstate="print"/>
          <a:srcRect/>
          <a:stretch>
            <a:fillRect/>
          </a:stretch>
        </p:blipFill>
        <p:spPr bwMode="auto">
          <a:xfrm>
            <a:off x="107504" y="116632"/>
            <a:ext cx="8928992" cy="6624736"/>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Veltins Arena » Sayfa 1 - 3"/>
          <p:cNvPicPr>
            <a:picLocks noChangeAspect="1" noChangeArrowheads="1"/>
          </p:cNvPicPr>
          <p:nvPr/>
        </p:nvPicPr>
        <p:blipFill>
          <a:blip r:embed="rId2" cstate="print"/>
          <a:srcRect/>
          <a:stretch>
            <a:fillRect/>
          </a:stretch>
        </p:blipFill>
        <p:spPr bwMode="auto">
          <a:xfrm>
            <a:off x="4644008" y="116632"/>
            <a:ext cx="4392488" cy="3240360"/>
          </a:xfrm>
          <a:prstGeom prst="rect">
            <a:avLst/>
          </a:prstGeom>
          <a:noFill/>
        </p:spPr>
      </p:pic>
      <p:pic>
        <p:nvPicPr>
          <p:cNvPr id="129028" name="Picture 4" descr="https://store.donanimhaber.com/32/a5/76/32a5762cc66ff669d94ec21bf2255494.jpg"/>
          <p:cNvPicPr>
            <a:picLocks noChangeAspect="1" noChangeArrowheads="1"/>
          </p:cNvPicPr>
          <p:nvPr/>
        </p:nvPicPr>
        <p:blipFill>
          <a:blip r:embed="rId3" cstate="print"/>
          <a:srcRect r="4641" b="3935"/>
          <a:stretch>
            <a:fillRect/>
          </a:stretch>
        </p:blipFill>
        <p:spPr bwMode="auto">
          <a:xfrm>
            <a:off x="107504" y="116632"/>
            <a:ext cx="4464496" cy="3240360"/>
          </a:xfrm>
          <a:prstGeom prst="rect">
            <a:avLst/>
          </a:prstGeom>
          <a:noFill/>
        </p:spPr>
      </p:pic>
      <p:pic>
        <p:nvPicPr>
          <p:cNvPr id="129030" name="Picture 6" descr="Schalke'den taraftarlarına uyarı!"/>
          <p:cNvPicPr>
            <a:picLocks noChangeAspect="1" noChangeArrowheads="1"/>
          </p:cNvPicPr>
          <p:nvPr/>
        </p:nvPicPr>
        <p:blipFill>
          <a:blip r:embed="rId4" cstate="print"/>
          <a:srcRect/>
          <a:stretch>
            <a:fillRect/>
          </a:stretch>
        </p:blipFill>
        <p:spPr bwMode="auto">
          <a:xfrm>
            <a:off x="107504" y="3429000"/>
            <a:ext cx="4464496" cy="3312368"/>
          </a:xfrm>
          <a:prstGeom prst="rect">
            <a:avLst/>
          </a:prstGeom>
          <a:noFill/>
        </p:spPr>
      </p:pic>
      <p:pic>
        <p:nvPicPr>
          <p:cNvPr id="129032" name="Picture 8" descr="Pin auf Football Grounds"/>
          <p:cNvPicPr>
            <a:picLocks noChangeAspect="1" noChangeArrowheads="1"/>
          </p:cNvPicPr>
          <p:nvPr/>
        </p:nvPicPr>
        <p:blipFill>
          <a:blip r:embed="rId5" cstate="print"/>
          <a:srcRect/>
          <a:stretch>
            <a:fillRect/>
          </a:stretch>
        </p:blipFill>
        <p:spPr bwMode="auto">
          <a:xfrm>
            <a:off x="4653136" y="3429000"/>
            <a:ext cx="4383360" cy="3312368"/>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467544" y="1844824"/>
            <a:ext cx="3528392" cy="4608512"/>
          </a:xfrm>
        </p:spPr>
        <p:txBody>
          <a:bodyPr>
            <a:normAutofit fontScale="90000"/>
          </a:bodyPr>
          <a:lstStyle/>
          <a:p>
            <a:pPr>
              <a:lnSpc>
                <a:spcPct val="150000"/>
              </a:lnSpc>
            </a:pP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2700" b="1" i="1" dirty="0" smtClean="0">
                <a:solidFill>
                  <a:srgbClr val="FF0000"/>
                </a:solidFill>
                <a:latin typeface="Bahnschrift SemiLight" pitchFamily="34" charset="0"/>
              </a:rPr>
              <a:t>Dünyanın şekli:</a:t>
            </a:r>
            <a:r>
              <a:rPr lang="tr-TR" sz="2700" b="1" i="1" dirty="0" smtClean="0">
                <a:solidFill>
                  <a:schemeClr val="bg1"/>
                </a:solidFill>
                <a:latin typeface="Bahnschrift SemiLight" pitchFamily="34" charset="0"/>
              </a:rPr>
              <a:t/>
            </a:r>
            <a:br>
              <a:rPr lang="tr-TR" sz="2700" b="1" i="1" dirty="0" smtClean="0">
                <a:solidFill>
                  <a:schemeClr val="bg1"/>
                </a:solidFill>
                <a:latin typeface="Bahnschrift SemiLight" pitchFamily="34" charset="0"/>
              </a:rPr>
            </a:br>
            <a:r>
              <a:rPr lang="tr-TR" sz="2700" i="1" dirty="0" smtClean="0">
                <a:solidFill>
                  <a:schemeClr val="bg1"/>
                </a:solidFill>
                <a:latin typeface="Bahnschrift SemiLight" pitchFamily="34" charset="0"/>
              </a:rPr>
              <a:t>Dünyanın şekline bağlı olarak kutuplara doğru gittikçe güneş ışınlarının yere düşme açısı azalır,tutulma artar.</a:t>
            </a:r>
            <a:r>
              <a:rPr lang="tr-TR" sz="3200" i="1" dirty="0" smtClean="0"/>
              <a:t/>
            </a:r>
            <a:br>
              <a:rPr lang="tr-TR" sz="3200" i="1" dirty="0" smtClean="0"/>
            </a:br>
            <a:r>
              <a:rPr lang="tr-TR" sz="3200" dirty="0" smtClean="0"/>
              <a:t> </a:t>
            </a:r>
            <a:br>
              <a:rPr lang="tr-TR" sz="3200" dirty="0" smtClean="0"/>
            </a:br>
            <a:r>
              <a:rPr lang="tr-TR" dirty="0" smtClean="0">
                <a:solidFill>
                  <a:schemeClr val="bg1"/>
                </a:solidFill>
              </a:rPr>
              <a:t/>
            </a:r>
            <a:br>
              <a:rPr lang="tr-TR" dirty="0" smtClean="0">
                <a:solidFill>
                  <a:schemeClr val="bg1"/>
                </a:solidFill>
              </a:rPr>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pic>
        <p:nvPicPr>
          <p:cNvPr id="4" name="Picture 2"/>
          <p:cNvPicPr>
            <a:picLocks noChangeAspect="1" noChangeArrowheads="1"/>
          </p:cNvPicPr>
          <p:nvPr/>
        </p:nvPicPr>
        <p:blipFill>
          <a:blip r:embed="rId3" cstate="print"/>
          <a:srcRect/>
          <a:stretch>
            <a:fillRect/>
          </a:stretch>
        </p:blipFill>
        <p:spPr bwMode="auto">
          <a:xfrm>
            <a:off x="4283968" y="1844824"/>
            <a:ext cx="4104456" cy="3140968"/>
          </a:xfrm>
          <a:prstGeom prst="rect">
            <a:avLst/>
          </a:prstGeom>
          <a:noFill/>
          <a:ln w="9525">
            <a:solidFill>
              <a:schemeClr val="tx1"/>
            </a:solidFill>
            <a:miter lim="800000"/>
            <a:headEnd/>
            <a:tailEnd/>
          </a:ln>
        </p:spPr>
      </p:pic>
      <p:sp>
        <p:nvSpPr>
          <p:cNvPr id="5" name="4 Dikdörtgen"/>
          <p:cNvSpPr/>
          <p:nvPr/>
        </p:nvSpPr>
        <p:spPr>
          <a:xfrm>
            <a:off x="539552" y="620688"/>
            <a:ext cx="8064896" cy="707886"/>
          </a:xfrm>
          <a:prstGeom prst="rect">
            <a:avLst/>
          </a:prstGeom>
        </p:spPr>
        <p:txBody>
          <a:bodyPr wrap="square">
            <a:spAutoFit/>
          </a:bodyPr>
          <a:lstStyle/>
          <a:p>
            <a:r>
              <a:rPr lang="tr-TR" sz="4000" i="1" dirty="0" smtClean="0">
                <a:solidFill>
                  <a:schemeClr val="bg1"/>
                </a:solidFill>
              </a:rPr>
              <a:t> </a:t>
            </a:r>
            <a:r>
              <a:rPr lang="tr-TR" sz="4000" u="sng" dirty="0" smtClean="0">
                <a:solidFill>
                  <a:srgbClr val="00B0F0"/>
                </a:solidFill>
              </a:rPr>
              <a:t>1-) Güneş Işınlarının Geliş Açısı :</a:t>
            </a:r>
            <a:endParaRPr lang="tr-TR" sz="4000" u="sng" dirty="0">
              <a:solidFill>
                <a:srgbClr val="00B0F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395536" y="2492896"/>
            <a:ext cx="3528392" cy="3960440"/>
          </a:xfrm>
        </p:spPr>
        <p:txBody>
          <a:bodyPr>
            <a:normAutofit fontScale="90000"/>
          </a:bodyPr>
          <a:lstStyle/>
          <a:p>
            <a:pPr>
              <a:lnSpc>
                <a:spcPct val="150000"/>
              </a:lnSpc>
            </a:pP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2800" b="1" i="1" dirty="0" smtClean="0"/>
              <a:t> </a:t>
            </a:r>
            <a:br>
              <a:rPr lang="tr-TR" sz="2800" b="1" i="1" dirty="0" smtClean="0"/>
            </a:br>
            <a:r>
              <a:rPr lang="tr-TR" sz="2700" b="1" i="1" dirty="0" smtClean="0">
                <a:solidFill>
                  <a:srgbClr val="FF0000"/>
                </a:solidFill>
                <a:latin typeface="Bahnschrift SemiLight" pitchFamily="34" charset="0"/>
              </a:rPr>
              <a:t>Yaşanan Mevsim:</a:t>
            </a:r>
            <a:r>
              <a:rPr lang="tr-TR" sz="2700" b="1" i="1" dirty="0" smtClean="0">
                <a:solidFill>
                  <a:schemeClr val="bg1"/>
                </a:solidFill>
                <a:latin typeface="Bahnschrift SemiLight" pitchFamily="34" charset="0"/>
              </a:rPr>
              <a:t/>
            </a:r>
            <a:br>
              <a:rPr lang="tr-TR" sz="2700" b="1" i="1" dirty="0" smtClean="0">
                <a:solidFill>
                  <a:schemeClr val="bg1"/>
                </a:solidFill>
                <a:latin typeface="Bahnschrift SemiLight" pitchFamily="34" charset="0"/>
              </a:rPr>
            </a:br>
            <a:r>
              <a:rPr lang="tr-TR" sz="2700" i="1" dirty="0" smtClean="0">
                <a:solidFill>
                  <a:schemeClr val="bg1"/>
                </a:solidFill>
                <a:latin typeface="Bahnschrift SemiLight" pitchFamily="34" charset="0"/>
              </a:rPr>
              <a:t>Eksen eğikliği ve yıllık harekete bağlı olarak bir yere güneş ışınlarının düşme açısı yıl boyunca değişir.</a:t>
            </a:r>
            <a:r>
              <a:rPr lang="tr-TR" sz="2700" i="1" dirty="0" smtClean="0">
                <a:latin typeface="Bahnschrift SemiLight" pitchFamily="34" charset="0"/>
              </a:rPr>
              <a:t/>
            </a:r>
            <a:br>
              <a:rPr lang="tr-TR" sz="2700" i="1" dirty="0" smtClean="0">
                <a:latin typeface="Bahnschrift SemiLight" pitchFamily="34" charset="0"/>
              </a:rPr>
            </a:br>
            <a:r>
              <a:rPr lang="tr-TR" sz="3200" dirty="0" smtClean="0"/>
              <a:t/>
            </a:r>
            <a:br>
              <a:rPr lang="tr-TR" sz="3200" dirty="0" smtClean="0"/>
            </a:br>
            <a:r>
              <a:rPr lang="tr-TR" sz="3200" dirty="0" smtClean="0"/>
              <a:t> </a:t>
            </a:r>
            <a:br>
              <a:rPr lang="tr-TR" sz="3200" dirty="0" smtClean="0"/>
            </a:br>
            <a:r>
              <a:rPr lang="tr-TR" dirty="0" smtClean="0">
                <a:solidFill>
                  <a:schemeClr val="bg1"/>
                </a:solidFill>
              </a:rPr>
              <a:t/>
            </a:r>
            <a:br>
              <a:rPr lang="tr-TR" dirty="0" smtClean="0">
                <a:solidFill>
                  <a:schemeClr val="bg1"/>
                </a:solidFill>
              </a:rPr>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
        <p:nvSpPr>
          <p:cNvPr id="5" name="4 Dikdörtgen"/>
          <p:cNvSpPr/>
          <p:nvPr/>
        </p:nvSpPr>
        <p:spPr>
          <a:xfrm>
            <a:off x="539552" y="620688"/>
            <a:ext cx="8064896" cy="707886"/>
          </a:xfrm>
          <a:prstGeom prst="rect">
            <a:avLst/>
          </a:prstGeom>
        </p:spPr>
        <p:txBody>
          <a:bodyPr wrap="square">
            <a:spAutoFit/>
          </a:bodyPr>
          <a:lstStyle/>
          <a:p>
            <a:r>
              <a:rPr lang="tr-TR" sz="4000" i="1" dirty="0" smtClean="0">
                <a:solidFill>
                  <a:schemeClr val="bg1"/>
                </a:solidFill>
              </a:rPr>
              <a:t> </a:t>
            </a:r>
            <a:r>
              <a:rPr lang="tr-TR" sz="4000" u="sng" dirty="0" smtClean="0">
                <a:solidFill>
                  <a:srgbClr val="00B0F0"/>
                </a:solidFill>
              </a:rPr>
              <a:t>1-) Güneş Işınlarının Geliş Açısı :</a:t>
            </a:r>
            <a:endParaRPr lang="tr-TR" sz="4000" u="sng" dirty="0">
              <a:solidFill>
                <a:srgbClr val="00B0F0"/>
              </a:solidFill>
            </a:endParaRPr>
          </a:p>
        </p:txBody>
      </p:sp>
      <p:pic>
        <p:nvPicPr>
          <p:cNvPr id="6" name="Picture 3"/>
          <p:cNvPicPr>
            <a:picLocks noChangeAspect="1" noChangeArrowheads="1"/>
          </p:cNvPicPr>
          <p:nvPr/>
        </p:nvPicPr>
        <p:blipFill>
          <a:blip r:embed="rId3" cstate="print"/>
          <a:srcRect/>
          <a:stretch>
            <a:fillRect/>
          </a:stretch>
        </p:blipFill>
        <p:spPr bwMode="auto">
          <a:xfrm>
            <a:off x="3995936" y="2276872"/>
            <a:ext cx="4406987" cy="2736304"/>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dn-acikogretim.istanbul.edu.tr/auzefcontent/20_21_Guz/klimatoloji_atmosfer_ve_sicaklik/7/img/39%20%281%29.PNG"/>
          <p:cNvPicPr>
            <a:picLocks noChangeAspect="1" noChangeArrowheads="1"/>
          </p:cNvPicPr>
          <p:nvPr/>
        </p:nvPicPr>
        <p:blipFill>
          <a:blip r:embed="rId2" cstate="print"/>
          <a:srcRect l="2751" t="4440" r="4326" b="4027"/>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2 Resim" descr="BlueMarble_monthlies_animation.gif"/>
          <p:cNvPicPr>
            <a:picLocks noChangeAspect="1"/>
          </p:cNvPicPr>
          <p:nvPr/>
        </p:nvPicPr>
        <p:blipFill>
          <a:blip r:embed="rId2" cstate="print"/>
          <a:stretch>
            <a:fillRect/>
          </a:stretch>
        </p:blipFill>
        <p:spPr>
          <a:xfrm>
            <a:off x="0" y="836712"/>
            <a:ext cx="9144000" cy="5688632"/>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467544" y="1916832"/>
            <a:ext cx="3528392" cy="3960440"/>
          </a:xfrm>
        </p:spPr>
        <p:txBody>
          <a:bodyPr>
            <a:normAutofit fontScale="90000"/>
          </a:bodyPr>
          <a:lstStyle/>
          <a:p>
            <a:pPr>
              <a:lnSpc>
                <a:spcPct val="150000"/>
              </a:lnSpc>
            </a:pP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2800" b="1" i="1" dirty="0" smtClean="0"/>
              <a:t> </a:t>
            </a:r>
            <a:br>
              <a:rPr lang="tr-TR" sz="2800" b="1" i="1" dirty="0" smtClean="0"/>
            </a:br>
            <a:r>
              <a:rPr lang="tr-TR" sz="2800" b="1" i="1" dirty="0" smtClean="0"/>
              <a:t/>
            </a:r>
            <a:br>
              <a:rPr lang="tr-TR" sz="2800" b="1" i="1" dirty="0" smtClean="0"/>
            </a:br>
            <a:r>
              <a:rPr lang="tr-TR" sz="2800" b="1" i="1" dirty="0" smtClean="0"/>
              <a:t/>
            </a:r>
            <a:br>
              <a:rPr lang="tr-TR" sz="2800" b="1" i="1" dirty="0" smtClean="0"/>
            </a:br>
            <a:r>
              <a:rPr lang="tr-TR" sz="2800" b="1" i="1" dirty="0" smtClean="0"/>
              <a:t/>
            </a:r>
            <a:br>
              <a:rPr lang="tr-TR" sz="2800" b="1" i="1" dirty="0" smtClean="0"/>
            </a:br>
            <a:r>
              <a:rPr lang="tr-TR" sz="3100" b="1" i="1" dirty="0" smtClean="0">
                <a:solidFill>
                  <a:srgbClr val="FF0000"/>
                </a:solidFill>
                <a:latin typeface="Bahnschrift SemiLight" pitchFamily="34" charset="0"/>
              </a:rPr>
              <a:t>Bakı ve Eğim:</a:t>
            </a:r>
            <a:r>
              <a:rPr lang="tr-TR" sz="3100" b="1" i="1" dirty="0" smtClean="0">
                <a:solidFill>
                  <a:schemeClr val="bg1"/>
                </a:solidFill>
                <a:latin typeface="Bahnschrift SemiLight" pitchFamily="34" charset="0"/>
              </a:rPr>
              <a:t/>
            </a:r>
            <a:br>
              <a:rPr lang="tr-TR" sz="3100" b="1" i="1" dirty="0" smtClean="0">
                <a:solidFill>
                  <a:schemeClr val="bg1"/>
                </a:solidFill>
                <a:latin typeface="Bahnschrift SemiLight" pitchFamily="34" charset="0"/>
              </a:rPr>
            </a:br>
            <a:r>
              <a:rPr lang="tr-TR" sz="3100" i="1" dirty="0" smtClean="0">
                <a:solidFill>
                  <a:schemeClr val="bg1"/>
                </a:solidFill>
                <a:latin typeface="Bahnschrift SemiLight" pitchFamily="34" charset="0"/>
              </a:rPr>
              <a:t> Güneş ışınlarının düşme açısı bakıya ve eğime göre değişir.</a:t>
            </a:r>
            <a:r>
              <a:rPr lang="tr-TR" sz="3100" dirty="0" smtClean="0">
                <a:solidFill>
                  <a:schemeClr val="bg1"/>
                </a:solidFill>
              </a:rPr>
              <a:t/>
            </a:r>
            <a:br>
              <a:rPr lang="tr-TR" sz="3100" dirty="0" smtClean="0">
                <a:solidFill>
                  <a:schemeClr val="bg1"/>
                </a:solidFill>
              </a:rPr>
            </a:br>
            <a:r>
              <a:rPr lang="tr-TR" sz="3100" dirty="0" smtClean="0">
                <a:solidFill>
                  <a:schemeClr val="bg1"/>
                </a:solidFill>
              </a:rPr>
              <a:t> </a:t>
            </a:r>
            <a:r>
              <a:rPr lang="tr-TR" sz="2800" dirty="0" smtClean="0"/>
              <a:t/>
            </a:r>
            <a:br>
              <a:rPr lang="tr-TR" sz="2800" dirty="0" smtClean="0"/>
            </a:br>
            <a:r>
              <a:rPr lang="tr-TR" sz="2800" dirty="0" smtClean="0"/>
              <a:t/>
            </a:r>
            <a:br>
              <a:rPr lang="tr-TR" sz="2800" dirty="0" smtClean="0"/>
            </a:br>
            <a:r>
              <a:rPr lang="tr-TR" sz="3200" dirty="0" smtClean="0"/>
              <a:t/>
            </a:r>
            <a:br>
              <a:rPr lang="tr-TR" sz="3200" dirty="0" smtClean="0"/>
            </a:br>
            <a:r>
              <a:rPr lang="tr-TR" sz="3200" dirty="0" smtClean="0"/>
              <a:t> </a:t>
            </a:r>
            <a:br>
              <a:rPr lang="tr-TR" sz="3200" dirty="0" smtClean="0"/>
            </a:br>
            <a:r>
              <a:rPr lang="tr-TR" dirty="0" smtClean="0">
                <a:solidFill>
                  <a:schemeClr val="bg1"/>
                </a:solidFill>
              </a:rPr>
              <a:t/>
            </a:r>
            <a:br>
              <a:rPr lang="tr-TR" dirty="0" smtClean="0">
                <a:solidFill>
                  <a:schemeClr val="bg1"/>
                </a:solidFill>
              </a:rPr>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
        <p:nvSpPr>
          <p:cNvPr id="5" name="4 Dikdörtgen"/>
          <p:cNvSpPr/>
          <p:nvPr/>
        </p:nvSpPr>
        <p:spPr>
          <a:xfrm>
            <a:off x="683568" y="476672"/>
            <a:ext cx="8064896" cy="707886"/>
          </a:xfrm>
          <a:prstGeom prst="rect">
            <a:avLst/>
          </a:prstGeom>
        </p:spPr>
        <p:txBody>
          <a:bodyPr wrap="square">
            <a:spAutoFit/>
          </a:bodyPr>
          <a:lstStyle/>
          <a:p>
            <a:r>
              <a:rPr lang="tr-TR" sz="4000" i="1" dirty="0" smtClean="0">
                <a:solidFill>
                  <a:schemeClr val="bg1"/>
                </a:solidFill>
              </a:rPr>
              <a:t> </a:t>
            </a:r>
            <a:r>
              <a:rPr lang="tr-TR" sz="4000" u="sng" dirty="0" smtClean="0">
                <a:solidFill>
                  <a:srgbClr val="00B0F0"/>
                </a:solidFill>
              </a:rPr>
              <a:t>1-) Güneş Işınlarının Geliş Açısı :</a:t>
            </a:r>
            <a:endParaRPr lang="tr-TR" sz="4000" u="sng" dirty="0">
              <a:solidFill>
                <a:srgbClr val="00B0F0"/>
              </a:solidFill>
            </a:endParaRPr>
          </a:p>
        </p:txBody>
      </p:sp>
      <p:pic>
        <p:nvPicPr>
          <p:cNvPr id="2050" name="Picture 2"/>
          <p:cNvPicPr>
            <a:picLocks noChangeAspect="1" noChangeArrowheads="1"/>
          </p:cNvPicPr>
          <p:nvPr/>
        </p:nvPicPr>
        <p:blipFill>
          <a:blip r:embed="rId3" cstate="print"/>
          <a:srcRect/>
          <a:stretch>
            <a:fillRect/>
          </a:stretch>
        </p:blipFill>
        <p:spPr bwMode="auto">
          <a:xfrm>
            <a:off x="3923928" y="1772816"/>
            <a:ext cx="4505116" cy="2880320"/>
          </a:xfrm>
          <a:prstGeom prst="rect">
            <a:avLst/>
          </a:prstGeom>
          <a:noFill/>
          <a:ln w="9525" algn="in">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332656"/>
            <a:ext cx="9144000" cy="1196752"/>
          </a:xfrm>
        </p:spPr>
        <p:txBody>
          <a:bodyPr>
            <a:noAutofit/>
          </a:bodyPr>
          <a:lstStyle/>
          <a:p>
            <a:r>
              <a:rPr lang="tr-TR" b="1" dirty="0" smtClean="0">
                <a:latin typeface="Calibri Light" pitchFamily="34" charset="0"/>
                <a:cs typeface="Calibri Light" pitchFamily="34" charset="0"/>
              </a:rPr>
              <a:t>BAKI NEDİR?</a:t>
            </a:r>
            <a:endParaRPr lang="tr-TR"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827584" y="764704"/>
            <a:ext cx="7560840" cy="5616624"/>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3100" dirty="0" smtClean="0">
                <a:solidFill>
                  <a:srgbClr val="00B0F0"/>
                </a:solidFill>
                <a:latin typeface="Bahnschrift SemiLight" pitchFamily="34" charset="0"/>
              </a:rPr>
              <a:t>Albedo: </a:t>
            </a:r>
            <a:r>
              <a:rPr lang="tr-TR" sz="3100" dirty="0" smtClean="0">
                <a:solidFill>
                  <a:schemeClr val="bg1"/>
                </a:solidFill>
                <a:latin typeface="Bahnschrift SemiLight" pitchFamily="34" charset="0"/>
              </a:rPr>
              <a:t>Yeryüzünden ve atmosferden yansıyan güneş ışınlarının oranıdır.(%33)</a:t>
            </a:r>
            <a:br>
              <a:rPr lang="tr-TR" sz="3100" dirty="0" smtClean="0">
                <a:solidFill>
                  <a:schemeClr val="bg1"/>
                </a:solidFill>
                <a:latin typeface="Bahnschrift SemiLight" pitchFamily="34" charset="0"/>
              </a:rPr>
            </a:br>
            <a:r>
              <a:rPr lang="tr-TR" sz="3100" dirty="0" smtClean="0">
                <a:solidFill>
                  <a:srgbClr val="00B0F0"/>
                </a:solidFill>
                <a:latin typeface="Bahnschrift SemiLight" pitchFamily="34" charset="0"/>
              </a:rPr>
              <a:t>Absorbe: </a:t>
            </a:r>
            <a:r>
              <a:rPr lang="tr-TR" sz="3100" dirty="0" smtClean="0">
                <a:solidFill>
                  <a:schemeClr val="bg1"/>
                </a:solidFill>
                <a:latin typeface="Bahnschrift SemiLight" pitchFamily="34" charset="0"/>
              </a:rPr>
              <a:t>Atmosferin ısınması için emilen miktardır. (%15)</a:t>
            </a:r>
            <a:br>
              <a:rPr lang="tr-TR" sz="3100" dirty="0" smtClean="0">
                <a:solidFill>
                  <a:schemeClr val="bg1"/>
                </a:solidFill>
                <a:latin typeface="Bahnschrift SemiLight" pitchFamily="34" charset="0"/>
              </a:rPr>
            </a:br>
            <a:r>
              <a:rPr lang="tr-TR" sz="3100" dirty="0" smtClean="0">
                <a:solidFill>
                  <a:srgbClr val="00B0F0"/>
                </a:solidFill>
                <a:latin typeface="Bahnschrift SemiLight" pitchFamily="34" charset="0"/>
              </a:rPr>
              <a:t>Difüzyon: </a:t>
            </a:r>
            <a:r>
              <a:rPr lang="tr-TR" sz="3100" dirty="0" smtClean="0">
                <a:solidFill>
                  <a:schemeClr val="bg1"/>
                </a:solidFill>
                <a:latin typeface="Bahnschrift SemiLight" pitchFamily="34" charset="0"/>
              </a:rPr>
              <a:t>Gölge yerlerin aydınlanması ve gökyüzünün mavi görünmesini sağlar.(%25)</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
            </a:r>
            <a:br>
              <a:rPr lang="tr-TR" sz="3100" dirty="0" smtClean="0">
                <a:solidFill>
                  <a:schemeClr val="bg1"/>
                </a:solidFill>
                <a:latin typeface="Bahnschrift SemiLight" pitchFamily="34" charset="0"/>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12492023_932748513460017_4357460213045455091_o.jpg"/>
          <p:cNvPicPr>
            <a:picLocks noChangeAspect="1"/>
          </p:cNvPicPr>
          <p:nvPr/>
        </p:nvPicPr>
        <p:blipFill>
          <a:blip r:embed="rId2" cstate="print"/>
          <a:stretch>
            <a:fillRect/>
          </a:stretch>
        </p:blipFill>
        <p:spPr>
          <a:xfrm>
            <a:off x="0" y="0"/>
            <a:ext cx="9144000" cy="6858000"/>
          </a:xfrm>
          <a:prstGeom prst="rect">
            <a:avLst/>
          </a:prstGeom>
        </p:spPr>
      </p:pic>
      <p:sp>
        <p:nvSpPr>
          <p:cNvPr id="11" name="1 Başlık"/>
          <p:cNvSpPr txBox="1">
            <a:spLocks/>
          </p:cNvSpPr>
          <p:nvPr/>
        </p:nvSpPr>
        <p:spPr>
          <a:xfrm>
            <a:off x="251520" y="0"/>
            <a:ext cx="8496944" cy="1124744"/>
          </a:xfrm>
          <a:prstGeom prst="rect">
            <a:avLst/>
          </a:prstGeom>
        </p:spPr>
        <p:txBody>
          <a:bodyPr vert="horz" lIns="91440" tIns="45720" rIns="91440" bIns="45720" rtlCol="0" anchor="ctr">
            <a:normAutofit fontScale="25000" lnSpcReduction="20000"/>
          </a:body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tr-TR" sz="4900" b="0" i="0" u="none" strike="noStrike" kern="1200" cap="none" spc="0" normalizeH="0" baseline="0" noProof="0" dirty="0" smtClean="0">
                <a:ln>
                  <a:noFill/>
                </a:ln>
                <a:solidFill>
                  <a:schemeClr val="bg1"/>
                </a:solidFill>
                <a:effectLst/>
                <a:uLnTx/>
                <a:uFillTx/>
                <a:latin typeface="+mj-lt"/>
                <a:ea typeface="+mj-ea"/>
                <a:cs typeface="+mj-cs"/>
              </a:rPr>
              <a:t/>
            </a:r>
            <a:br>
              <a:rPr kumimoji="0" lang="tr-TR" sz="4900" b="0" i="0" u="none" strike="noStrike" kern="1200" cap="none" spc="0" normalizeH="0" baseline="0" noProof="0" dirty="0" smtClean="0">
                <a:ln>
                  <a:noFill/>
                </a:ln>
                <a:solidFill>
                  <a:schemeClr val="bg1"/>
                </a:solidFill>
                <a:effectLst/>
                <a:uLnTx/>
                <a:uFillTx/>
                <a:latin typeface="+mj-lt"/>
                <a:ea typeface="+mj-ea"/>
                <a:cs typeface="+mj-cs"/>
              </a:rPr>
            </a:br>
            <a:endParaRPr kumimoji="0" lang="tr-TR" sz="4900" b="0" i="0" u="none" strike="noStrike" kern="1200" cap="none" spc="0" normalizeH="0" baseline="0" noProof="0" dirty="0" smtClean="0">
              <a:ln>
                <a:noFill/>
              </a:ln>
              <a:solidFill>
                <a:schemeClr val="bg1"/>
              </a:solidFill>
              <a:effectLst/>
              <a:uLnTx/>
              <a:uFillTx/>
              <a:latin typeface="+mj-lt"/>
              <a:ea typeface="+mj-ea"/>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lang="tr-TR" sz="4900" dirty="0" smtClean="0">
              <a:solidFill>
                <a:schemeClr val="bg1"/>
              </a:solidFill>
              <a:latin typeface="+mj-lt"/>
              <a:ea typeface="+mj-ea"/>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tr-TR" sz="4900" b="0" i="1" u="none" strike="noStrike" kern="1200" cap="none" spc="0" normalizeH="0" baseline="0" noProof="0" dirty="0" smtClean="0">
              <a:ln>
                <a:noFill/>
              </a:ln>
              <a:solidFill>
                <a:schemeClr val="bg1"/>
              </a:solidFill>
              <a:effectLst/>
              <a:uLnTx/>
              <a:uFillTx/>
              <a:latin typeface="+mj-lt"/>
              <a:ea typeface="+mj-ea"/>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lang="tr-TR" sz="4900" i="1" dirty="0" smtClean="0">
              <a:solidFill>
                <a:schemeClr val="bg1"/>
              </a:solidFill>
              <a:latin typeface="+mj-lt"/>
              <a:ea typeface="+mj-ea"/>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tr-TR" sz="4900" b="0" i="1" u="none" strike="noStrike" kern="1200" cap="none" spc="0" normalizeH="0" baseline="0" noProof="0" dirty="0" smtClean="0">
              <a:ln>
                <a:noFill/>
              </a:ln>
              <a:solidFill>
                <a:schemeClr val="bg1"/>
              </a:solidFill>
              <a:effectLst/>
              <a:uLnTx/>
              <a:uFillTx/>
              <a:latin typeface="+mj-lt"/>
              <a:ea typeface="+mj-ea"/>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lang="tr-TR" sz="4900" i="1" dirty="0" smtClean="0">
              <a:solidFill>
                <a:schemeClr val="bg1"/>
              </a:solidFill>
              <a:latin typeface="+mj-lt"/>
              <a:ea typeface="+mj-ea"/>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tr-TR" sz="9600" b="0" u="none" strike="noStrike" kern="1200" cap="none" spc="0" normalizeH="0" baseline="0" noProof="0" dirty="0" smtClean="0">
                <a:ln>
                  <a:noFill/>
                </a:ln>
                <a:solidFill>
                  <a:schemeClr val="bg1"/>
                </a:solidFill>
                <a:effectLst/>
                <a:uLnTx/>
                <a:uFillTx/>
                <a:latin typeface="Bahnschrift SemiLight" pitchFamily="34" charset="0"/>
                <a:ea typeface="+mj-ea"/>
                <a:cs typeface="+mj-cs"/>
              </a:rPr>
              <a:t>   Bir yerin ya da yamacın güneşe göre konumuna bakı denir.</a:t>
            </a:r>
            <a:r>
              <a:rPr kumimoji="0" lang="tr-TR" sz="14400" b="0" i="1" u="none" strike="noStrike" kern="1200" cap="none" spc="0" normalizeH="0" baseline="0" noProof="0" dirty="0" smtClean="0">
                <a:ln>
                  <a:noFill/>
                </a:ln>
                <a:solidFill>
                  <a:schemeClr val="bg1"/>
                </a:solidFill>
                <a:effectLst/>
                <a:uLnTx/>
                <a:uFillTx/>
                <a:latin typeface="+mj-lt"/>
                <a:ea typeface="+mj-ea"/>
                <a:cs typeface="+mj-cs"/>
              </a:rPr>
              <a:t/>
            </a:r>
            <a:br>
              <a:rPr kumimoji="0" lang="tr-TR" sz="14400" b="0" i="1" u="none" strike="noStrike" kern="1200" cap="none" spc="0" normalizeH="0" baseline="0" noProof="0" dirty="0" smtClean="0">
                <a:ln>
                  <a:noFill/>
                </a:ln>
                <a:solidFill>
                  <a:schemeClr val="bg1"/>
                </a:solidFill>
                <a:effectLst/>
                <a:uLnTx/>
                <a:uFillTx/>
                <a:latin typeface="+mj-lt"/>
                <a:ea typeface="+mj-ea"/>
                <a:cs typeface="+mj-cs"/>
              </a:rPr>
            </a:br>
            <a:r>
              <a:rPr kumimoji="0" lang="tr-TR" sz="14400" b="0" i="1" u="none" strike="noStrike" kern="1200" cap="none" spc="0" normalizeH="0" baseline="0" noProof="0" dirty="0" smtClean="0">
                <a:ln>
                  <a:noFill/>
                </a:ln>
                <a:solidFill>
                  <a:schemeClr val="bg1"/>
                </a:solidFill>
                <a:effectLst/>
                <a:uLnTx/>
                <a:uFillTx/>
                <a:latin typeface="+mj-lt"/>
                <a:ea typeface="+mj-ea"/>
                <a:cs typeface="+mj-cs"/>
              </a:rPr>
              <a:t/>
            </a:r>
            <a:br>
              <a:rPr kumimoji="0" lang="tr-TR" sz="14400" b="0" i="1" u="none" strike="noStrike" kern="1200" cap="none" spc="0" normalizeH="0" baseline="0" noProof="0" dirty="0" smtClean="0">
                <a:ln>
                  <a:noFill/>
                </a:ln>
                <a:solidFill>
                  <a:schemeClr val="bg1"/>
                </a:solidFill>
                <a:effectLst/>
                <a:uLnTx/>
                <a:uFillTx/>
                <a:latin typeface="+mj-lt"/>
                <a:ea typeface="+mj-ea"/>
                <a:cs typeface="+mj-cs"/>
              </a:rPr>
            </a:br>
            <a:r>
              <a:rPr kumimoji="0" lang="tr-TR" sz="3600" b="0" i="1" u="none" strike="noStrike" kern="1200" cap="none" spc="0" normalizeH="0" baseline="0" noProof="0" dirty="0" smtClean="0">
                <a:ln>
                  <a:noFill/>
                </a:ln>
                <a:solidFill>
                  <a:schemeClr val="bg1"/>
                </a:solidFill>
                <a:effectLst/>
                <a:uLnTx/>
                <a:uFillTx/>
                <a:latin typeface="+mj-lt"/>
                <a:ea typeface="+mj-ea"/>
                <a:cs typeface="+mj-cs"/>
              </a:rPr>
              <a:t/>
            </a:r>
            <a:br>
              <a:rPr kumimoji="0" lang="tr-TR" sz="3600" b="0" i="1" u="none" strike="noStrike" kern="1200" cap="none" spc="0" normalizeH="0" baseline="0" noProof="0" dirty="0" smtClean="0">
                <a:ln>
                  <a:noFill/>
                </a:ln>
                <a:solidFill>
                  <a:schemeClr val="bg1"/>
                </a:solidFill>
                <a:effectLst/>
                <a:uLnTx/>
                <a:uFillTx/>
                <a:latin typeface="+mj-lt"/>
                <a:ea typeface="+mj-ea"/>
                <a:cs typeface="+mj-cs"/>
              </a:rPr>
            </a:br>
            <a:r>
              <a:rPr kumimoji="0" lang="tr-TR" sz="3600" b="0" i="1" u="none" strike="noStrike" kern="1200" cap="none" spc="0" normalizeH="0" baseline="0" noProof="0" dirty="0" smtClean="0">
                <a:ln>
                  <a:noFill/>
                </a:ln>
                <a:solidFill>
                  <a:schemeClr val="bg1"/>
                </a:solidFill>
                <a:effectLst/>
                <a:uLnTx/>
                <a:uFillTx/>
                <a:latin typeface="+mj-lt"/>
                <a:ea typeface="+mj-ea"/>
                <a:cs typeface="+mj-cs"/>
              </a:rPr>
              <a:t/>
            </a:r>
            <a:br>
              <a:rPr kumimoji="0" lang="tr-TR" sz="3600" b="0" i="1" u="none" strike="noStrike" kern="1200" cap="none" spc="0" normalizeH="0" baseline="0" noProof="0" dirty="0" smtClean="0">
                <a:ln>
                  <a:noFill/>
                </a:ln>
                <a:solidFill>
                  <a:schemeClr val="bg1"/>
                </a:solidFill>
                <a:effectLst/>
                <a:uLnTx/>
                <a:uFillTx/>
                <a:latin typeface="+mj-lt"/>
                <a:ea typeface="+mj-ea"/>
                <a:cs typeface="+mj-cs"/>
              </a:rPr>
            </a:br>
            <a:r>
              <a:rPr kumimoji="0" lang="tr-TR" sz="4400" b="0" i="0" u="none" strike="noStrike" kern="1200" cap="none" spc="0" normalizeH="0" baseline="0" noProof="0" dirty="0" smtClean="0">
                <a:ln>
                  <a:noFill/>
                </a:ln>
                <a:solidFill>
                  <a:schemeClr val="bg1"/>
                </a:solidFill>
                <a:effectLst/>
                <a:uLnTx/>
                <a:uFillTx/>
                <a:latin typeface="+mj-lt"/>
                <a:ea typeface="+mj-ea"/>
                <a:cs typeface="+mj-cs"/>
              </a:rPr>
              <a:t/>
            </a:r>
            <a:br>
              <a:rPr kumimoji="0" lang="tr-TR" sz="4400" b="0" i="0" u="none" strike="noStrike" kern="1200" cap="none" spc="0" normalizeH="0" baseline="0" noProof="0" dirty="0" smtClean="0">
                <a:ln>
                  <a:noFill/>
                </a:ln>
                <a:solidFill>
                  <a:schemeClr val="bg1"/>
                </a:solidFill>
                <a:effectLst/>
                <a:uLnTx/>
                <a:uFillTx/>
                <a:latin typeface="+mj-lt"/>
                <a:ea typeface="+mj-ea"/>
                <a:cs typeface="+mj-cs"/>
              </a:rPr>
            </a:br>
            <a:r>
              <a:rPr kumimoji="0" lang="tr-TR" sz="4000" b="0" i="0" u="none" strike="noStrike" kern="1200" cap="none" spc="0" normalizeH="0" baseline="0" noProof="0" dirty="0" smtClean="0">
                <a:ln>
                  <a:noFill/>
                </a:ln>
                <a:solidFill>
                  <a:schemeClr val="bg1"/>
                </a:solidFill>
                <a:effectLst/>
                <a:uLnTx/>
                <a:uFillTx/>
                <a:latin typeface="+mj-lt"/>
                <a:ea typeface="+mj-ea"/>
                <a:cs typeface="+mj-cs"/>
              </a:rPr>
              <a:t/>
            </a:r>
            <a:br>
              <a:rPr kumimoji="0" lang="tr-TR" sz="4000" b="0" i="0" u="none" strike="noStrike" kern="1200" cap="none" spc="0" normalizeH="0" baseline="0" noProof="0" dirty="0" smtClean="0">
                <a:ln>
                  <a:noFill/>
                </a:ln>
                <a:solidFill>
                  <a:schemeClr val="bg1"/>
                </a:solidFill>
                <a:effectLst/>
                <a:uLnTx/>
                <a:uFillTx/>
                <a:latin typeface="+mj-lt"/>
                <a:ea typeface="+mj-ea"/>
                <a:cs typeface="+mj-cs"/>
              </a:rPr>
            </a:br>
            <a: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br>
            <a:endParaRPr kumimoji="0" lang="tr-TR" sz="3600" b="0" i="0" u="none" strike="noStrike" kern="1200" cap="none" spc="0" normalizeH="0" baseline="0" noProof="0" dirty="0">
              <a:ln>
                <a:noFill/>
              </a:ln>
              <a:solidFill>
                <a:schemeClr val="bg1"/>
              </a:solidFill>
              <a:effectLst/>
              <a:uLnTx/>
              <a:uFillTx/>
              <a:latin typeface="AR DARLING" pitchFamily="2" charset="0"/>
              <a:ea typeface="+mj-ea"/>
              <a:cs typeface="+mj-cs"/>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örüntünün olası içeriği: dağ, gökyüzü, açık hava ve doğa"/>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1 Başlık"/>
          <p:cNvSpPr txBox="1">
            <a:spLocks/>
          </p:cNvSpPr>
          <p:nvPr/>
        </p:nvSpPr>
        <p:spPr>
          <a:xfrm>
            <a:off x="251520" y="5949280"/>
            <a:ext cx="8496944" cy="692696"/>
          </a:xfrm>
          <a:prstGeom prst="rect">
            <a:avLst/>
          </a:prstGeom>
        </p:spPr>
        <p:txBody>
          <a:bodyPr vert="horz" lIns="91440" tIns="45720" rIns="91440" bIns="45720" rtlCol="0" anchor="ctr">
            <a:normAutofit fontScale="25000" lnSpcReduction="20000"/>
          </a:body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tr-TR" sz="4900" b="0" i="0" u="none" strike="noStrike" kern="1200" cap="none" spc="0" normalizeH="0" baseline="0" noProof="0" dirty="0" smtClean="0">
                <a:ln>
                  <a:noFill/>
                </a:ln>
                <a:solidFill>
                  <a:schemeClr val="bg1"/>
                </a:solidFill>
                <a:effectLst/>
                <a:uLnTx/>
                <a:uFillTx/>
                <a:latin typeface="+mj-lt"/>
                <a:ea typeface="+mj-ea"/>
                <a:cs typeface="+mj-cs"/>
              </a:rPr>
              <a:t/>
            </a:r>
            <a:br>
              <a:rPr kumimoji="0" lang="tr-TR" sz="4900" b="0" i="0" u="none" strike="noStrike" kern="1200" cap="none" spc="0" normalizeH="0" baseline="0" noProof="0" dirty="0" smtClean="0">
                <a:ln>
                  <a:noFill/>
                </a:ln>
                <a:solidFill>
                  <a:schemeClr val="bg1"/>
                </a:solidFill>
                <a:effectLst/>
                <a:uLnTx/>
                <a:uFillTx/>
                <a:latin typeface="+mj-lt"/>
                <a:ea typeface="+mj-ea"/>
                <a:cs typeface="+mj-cs"/>
              </a:rPr>
            </a:br>
            <a:endParaRPr kumimoji="0" lang="tr-TR" sz="4900" b="0" i="0" u="none" strike="noStrike" kern="1200" cap="none" spc="0" normalizeH="0" baseline="0" noProof="0" dirty="0" smtClean="0">
              <a:ln>
                <a:noFill/>
              </a:ln>
              <a:solidFill>
                <a:schemeClr val="bg1"/>
              </a:solidFill>
              <a:effectLst/>
              <a:uLnTx/>
              <a:uFillTx/>
              <a:latin typeface="+mj-lt"/>
              <a:ea typeface="+mj-ea"/>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lang="tr-TR" sz="4900" dirty="0" smtClean="0">
              <a:solidFill>
                <a:schemeClr val="bg1"/>
              </a:solidFill>
              <a:latin typeface="+mj-lt"/>
              <a:ea typeface="+mj-ea"/>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tr-TR" sz="4900" b="0" i="1" u="none" strike="noStrike" kern="1200" cap="none" spc="0" normalizeH="0" baseline="0" noProof="0" dirty="0" smtClean="0">
              <a:ln>
                <a:noFill/>
              </a:ln>
              <a:solidFill>
                <a:schemeClr val="bg1"/>
              </a:solidFill>
              <a:effectLst/>
              <a:uLnTx/>
              <a:uFillTx/>
              <a:latin typeface="+mj-lt"/>
              <a:ea typeface="+mj-ea"/>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lang="tr-TR" sz="4900" i="1" dirty="0" smtClean="0">
              <a:solidFill>
                <a:schemeClr val="bg1"/>
              </a:solidFill>
              <a:latin typeface="+mj-lt"/>
              <a:ea typeface="+mj-ea"/>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tr-TR" sz="4900" b="0" i="1" u="none" strike="noStrike" kern="1200" cap="none" spc="0" normalizeH="0" baseline="0" noProof="0" dirty="0" smtClean="0">
              <a:ln>
                <a:noFill/>
              </a:ln>
              <a:solidFill>
                <a:schemeClr val="bg1"/>
              </a:solidFill>
              <a:effectLst/>
              <a:uLnTx/>
              <a:uFillTx/>
              <a:latin typeface="+mj-lt"/>
              <a:ea typeface="+mj-ea"/>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lang="tr-TR" sz="4900" i="1" dirty="0" smtClean="0">
              <a:solidFill>
                <a:schemeClr val="bg1"/>
              </a:solidFill>
              <a:latin typeface="+mj-lt"/>
              <a:ea typeface="+mj-ea"/>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tr-TR" sz="9600" b="0" u="none" strike="noStrike" kern="1200" cap="none" spc="0" normalizeH="0" baseline="0" noProof="0" dirty="0" smtClean="0">
                <a:ln>
                  <a:noFill/>
                </a:ln>
                <a:solidFill>
                  <a:schemeClr val="bg1"/>
                </a:solidFill>
                <a:effectLst/>
                <a:uLnTx/>
                <a:uFillTx/>
                <a:latin typeface="Bahnschrift SemiLight" pitchFamily="34" charset="0"/>
                <a:ea typeface="+mj-ea"/>
                <a:cs typeface="+mj-cs"/>
              </a:rPr>
              <a:t>         </a:t>
            </a:r>
            <a:r>
              <a:rPr kumimoji="0" lang="tr-TR" sz="9600" b="0" u="none" strike="noStrike" kern="1200" cap="none" spc="0" normalizeH="0" baseline="0" noProof="0" dirty="0" smtClean="0">
                <a:ln>
                  <a:noFill/>
                </a:ln>
                <a:effectLst/>
                <a:uLnTx/>
                <a:uFillTx/>
                <a:latin typeface="Bahnschrift SemiLight" pitchFamily="34" charset="0"/>
                <a:ea typeface="+mj-ea"/>
                <a:cs typeface="+mj-cs"/>
              </a:rPr>
              <a:t>Bir dağın </a:t>
            </a:r>
            <a:r>
              <a:rPr kumimoji="0" lang="tr-TR" sz="9600" b="0" u="none" strike="noStrike" kern="1200" cap="none" spc="0" normalizeH="0" noProof="0" dirty="0" smtClean="0">
                <a:ln>
                  <a:noFill/>
                </a:ln>
                <a:effectLst/>
                <a:uLnTx/>
                <a:uFillTx/>
                <a:latin typeface="Bahnschrift SemiLight" pitchFamily="34" charset="0"/>
                <a:ea typeface="+mj-ea"/>
                <a:cs typeface="+mj-cs"/>
              </a:rPr>
              <a:t>güneşe bakan yamacı bakı etkisindedir</a:t>
            </a:r>
            <a:r>
              <a:rPr kumimoji="0" lang="tr-TR" sz="9600" b="0" u="none" strike="noStrike" kern="1200" cap="none" spc="0" normalizeH="0" baseline="0" noProof="0" dirty="0" smtClean="0">
                <a:ln>
                  <a:noFill/>
                </a:ln>
                <a:effectLst/>
                <a:uLnTx/>
                <a:uFillTx/>
                <a:latin typeface="Bahnschrift SemiLight" pitchFamily="34" charset="0"/>
                <a:ea typeface="+mj-ea"/>
                <a:cs typeface="+mj-cs"/>
              </a:rPr>
              <a:t>.</a:t>
            </a:r>
            <a:r>
              <a:rPr kumimoji="0" lang="tr-TR" sz="14400" b="0" i="1" u="none" strike="noStrike" kern="1200" cap="none" spc="0" normalizeH="0" baseline="0" noProof="0" dirty="0" smtClean="0">
                <a:ln>
                  <a:noFill/>
                </a:ln>
                <a:effectLst/>
                <a:uLnTx/>
                <a:uFillTx/>
                <a:latin typeface="+mj-lt"/>
                <a:ea typeface="+mj-ea"/>
                <a:cs typeface="+mj-cs"/>
              </a:rPr>
              <a:t/>
            </a:r>
            <a:br>
              <a:rPr kumimoji="0" lang="tr-TR" sz="14400" b="0" i="1" u="none" strike="noStrike" kern="1200" cap="none" spc="0" normalizeH="0" baseline="0" noProof="0" dirty="0" smtClean="0">
                <a:ln>
                  <a:noFill/>
                </a:ln>
                <a:effectLst/>
                <a:uLnTx/>
                <a:uFillTx/>
                <a:latin typeface="+mj-lt"/>
                <a:ea typeface="+mj-ea"/>
                <a:cs typeface="+mj-cs"/>
              </a:rPr>
            </a:br>
            <a:r>
              <a:rPr kumimoji="0" lang="tr-TR" sz="14400" b="0" i="1" u="none" strike="noStrike" kern="1200" cap="none" spc="0" normalizeH="0" baseline="0" noProof="0" dirty="0" smtClean="0">
                <a:ln>
                  <a:noFill/>
                </a:ln>
                <a:solidFill>
                  <a:schemeClr val="bg1"/>
                </a:solidFill>
                <a:effectLst/>
                <a:uLnTx/>
                <a:uFillTx/>
                <a:latin typeface="+mj-lt"/>
                <a:ea typeface="+mj-ea"/>
                <a:cs typeface="+mj-cs"/>
              </a:rPr>
              <a:t/>
            </a:r>
            <a:br>
              <a:rPr kumimoji="0" lang="tr-TR" sz="14400" b="0" i="1" u="none" strike="noStrike" kern="1200" cap="none" spc="0" normalizeH="0" baseline="0" noProof="0" dirty="0" smtClean="0">
                <a:ln>
                  <a:noFill/>
                </a:ln>
                <a:solidFill>
                  <a:schemeClr val="bg1"/>
                </a:solidFill>
                <a:effectLst/>
                <a:uLnTx/>
                <a:uFillTx/>
                <a:latin typeface="+mj-lt"/>
                <a:ea typeface="+mj-ea"/>
                <a:cs typeface="+mj-cs"/>
              </a:rPr>
            </a:br>
            <a:r>
              <a:rPr kumimoji="0" lang="tr-TR" sz="3600" b="0" i="1" u="none" strike="noStrike" kern="1200" cap="none" spc="0" normalizeH="0" baseline="0" noProof="0" dirty="0" smtClean="0">
                <a:ln>
                  <a:noFill/>
                </a:ln>
                <a:solidFill>
                  <a:schemeClr val="bg1"/>
                </a:solidFill>
                <a:effectLst/>
                <a:uLnTx/>
                <a:uFillTx/>
                <a:latin typeface="+mj-lt"/>
                <a:ea typeface="+mj-ea"/>
                <a:cs typeface="+mj-cs"/>
              </a:rPr>
              <a:t/>
            </a:r>
            <a:br>
              <a:rPr kumimoji="0" lang="tr-TR" sz="3600" b="0" i="1" u="none" strike="noStrike" kern="1200" cap="none" spc="0" normalizeH="0" baseline="0" noProof="0" dirty="0" smtClean="0">
                <a:ln>
                  <a:noFill/>
                </a:ln>
                <a:solidFill>
                  <a:schemeClr val="bg1"/>
                </a:solidFill>
                <a:effectLst/>
                <a:uLnTx/>
                <a:uFillTx/>
                <a:latin typeface="+mj-lt"/>
                <a:ea typeface="+mj-ea"/>
                <a:cs typeface="+mj-cs"/>
              </a:rPr>
            </a:br>
            <a:r>
              <a:rPr kumimoji="0" lang="tr-TR" sz="3600" b="0" i="1" u="none" strike="noStrike" kern="1200" cap="none" spc="0" normalizeH="0" baseline="0" noProof="0" dirty="0" smtClean="0">
                <a:ln>
                  <a:noFill/>
                </a:ln>
                <a:solidFill>
                  <a:schemeClr val="bg1"/>
                </a:solidFill>
                <a:effectLst/>
                <a:uLnTx/>
                <a:uFillTx/>
                <a:latin typeface="+mj-lt"/>
                <a:ea typeface="+mj-ea"/>
                <a:cs typeface="+mj-cs"/>
              </a:rPr>
              <a:t/>
            </a:r>
            <a:br>
              <a:rPr kumimoji="0" lang="tr-TR" sz="3600" b="0" i="1" u="none" strike="noStrike" kern="1200" cap="none" spc="0" normalizeH="0" baseline="0" noProof="0" dirty="0" smtClean="0">
                <a:ln>
                  <a:noFill/>
                </a:ln>
                <a:solidFill>
                  <a:schemeClr val="bg1"/>
                </a:solidFill>
                <a:effectLst/>
                <a:uLnTx/>
                <a:uFillTx/>
                <a:latin typeface="+mj-lt"/>
                <a:ea typeface="+mj-ea"/>
                <a:cs typeface="+mj-cs"/>
              </a:rPr>
            </a:br>
            <a:r>
              <a:rPr kumimoji="0" lang="tr-TR" sz="4400" b="0" i="0" u="none" strike="noStrike" kern="1200" cap="none" spc="0" normalizeH="0" baseline="0" noProof="0" dirty="0" smtClean="0">
                <a:ln>
                  <a:noFill/>
                </a:ln>
                <a:solidFill>
                  <a:schemeClr val="bg1"/>
                </a:solidFill>
                <a:effectLst/>
                <a:uLnTx/>
                <a:uFillTx/>
                <a:latin typeface="+mj-lt"/>
                <a:ea typeface="+mj-ea"/>
                <a:cs typeface="+mj-cs"/>
              </a:rPr>
              <a:t/>
            </a:r>
            <a:br>
              <a:rPr kumimoji="0" lang="tr-TR" sz="4400" b="0" i="0" u="none" strike="noStrike" kern="1200" cap="none" spc="0" normalizeH="0" baseline="0" noProof="0" dirty="0" smtClean="0">
                <a:ln>
                  <a:noFill/>
                </a:ln>
                <a:solidFill>
                  <a:schemeClr val="bg1"/>
                </a:solidFill>
                <a:effectLst/>
                <a:uLnTx/>
                <a:uFillTx/>
                <a:latin typeface="+mj-lt"/>
                <a:ea typeface="+mj-ea"/>
                <a:cs typeface="+mj-cs"/>
              </a:rPr>
            </a:br>
            <a:r>
              <a:rPr kumimoji="0" lang="tr-TR" sz="4000" b="0" i="0" u="none" strike="noStrike" kern="1200" cap="none" spc="0" normalizeH="0" baseline="0" noProof="0" dirty="0" smtClean="0">
                <a:ln>
                  <a:noFill/>
                </a:ln>
                <a:solidFill>
                  <a:schemeClr val="bg1"/>
                </a:solidFill>
                <a:effectLst/>
                <a:uLnTx/>
                <a:uFillTx/>
                <a:latin typeface="+mj-lt"/>
                <a:ea typeface="+mj-ea"/>
                <a:cs typeface="+mj-cs"/>
              </a:rPr>
              <a:t/>
            </a:r>
            <a:br>
              <a:rPr kumimoji="0" lang="tr-TR" sz="4000" b="0" i="0" u="none" strike="noStrike" kern="1200" cap="none" spc="0" normalizeH="0" baseline="0" noProof="0" dirty="0" smtClean="0">
                <a:ln>
                  <a:noFill/>
                </a:ln>
                <a:solidFill>
                  <a:schemeClr val="bg1"/>
                </a:solidFill>
                <a:effectLst/>
                <a:uLnTx/>
                <a:uFillTx/>
                <a:latin typeface="+mj-lt"/>
                <a:ea typeface="+mj-ea"/>
                <a:cs typeface="+mj-cs"/>
              </a:rPr>
            </a:br>
            <a: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t/>
            </a:r>
            <a:br>
              <a:rPr kumimoji="0" lang="tr-TR" sz="3600" b="0" i="0" u="none" strike="noStrike" kern="1200" cap="none" spc="0" normalizeH="0" baseline="0" noProof="0" dirty="0" smtClean="0">
                <a:ln>
                  <a:noFill/>
                </a:ln>
                <a:solidFill>
                  <a:schemeClr val="bg1"/>
                </a:solidFill>
                <a:effectLst/>
                <a:uLnTx/>
                <a:uFillTx/>
                <a:latin typeface="AR DARLING" pitchFamily="2" charset="0"/>
                <a:ea typeface="+mj-ea"/>
                <a:cs typeface="+mj-cs"/>
              </a:rPr>
            </a:br>
            <a:endParaRPr kumimoji="0" lang="tr-TR" sz="3600" b="0" i="0" u="none" strike="noStrike" kern="1200" cap="none" spc="0" normalizeH="0" baseline="0" noProof="0" dirty="0">
              <a:ln>
                <a:noFill/>
              </a:ln>
              <a:solidFill>
                <a:schemeClr val="bg1"/>
              </a:solidFill>
              <a:effectLst/>
              <a:uLnTx/>
              <a:uFillTx/>
              <a:latin typeface="AR DARLING" pitchFamily="2" charset="0"/>
              <a:ea typeface="+mj-ea"/>
              <a:cs typeface="+mj-c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cstate="print"/>
          <a:srcRect/>
          <a:stretch>
            <a:fillRect/>
          </a:stretch>
        </p:blipFill>
        <p:spPr bwMode="auto">
          <a:xfrm>
            <a:off x="539552" y="3689648"/>
            <a:ext cx="8604448" cy="3168352"/>
          </a:xfrm>
          <a:prstGeom prst="rect">
            <a:avLst/>
          </a:prstGeom>
          <a:noFill/>
          <a:ln w="9525">
            <a:noFill/>
            <a:miter lim="800000"/>
            <a:headEnd/>
            <a:tailEnd/>
          </a:ln>
        </p:spPr>
      </p:pic>
      <p:sp>
        <p:nvSpPr>
          <p:cNvPr id="2" name="1 Başlık"/>
          <p:cNvSpPr>
            <a:spLocks noGrp="1"/>
          </p:cNvSpPr>
          <p:nvPr>
            <p:ph type="ctrTitle"/>
          </p:nvPr>
        </p:nvSpPr>
        <p:spPr>
          <a:xfrm>
            <a:off x="179512" y="0"/>
            <a:ext cx="8784976" cy="4464496"/>
          </a:xfrm>
        </p:spPr>
        <p:txBody>
          <a:bodyPr>
            <a:normAutofit fontScale="90000"/>
          </a:bodyPr>
          <a:lstStyle/>
          <a:p>
            <a:pPr algn="l">
              <a:lnSpc>
                <a:spcPct val="150000"/>
              </a:lnSpc>
            </a:pP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2800" b="1" i="1" dirty="0" smtClean="0"/>
              <a:t> </a:t>
            </a:r>
            <a:br>
              <a:rPr lang="tr-TR" sz="2800" b="1" i="1" dirty="0" smtClean="0"/>
            </a:br>
            <a:r>
              <a:rPr lang="tr-TR" sz="2800" b="1" i="1" dirty="0" smtClean="0"/>
              <a:t/>
            </a:r>
            <a:br>
              <a:rPr lang="tr-TR" sz="2800" b="1" i="1" dirty="0" smtClean="0"/>
            </a:br>
            <a:r>
              <a:rPr lang="tr-TR" sz="2800" b="1" i="1" dirty="0" smtClean="0"/>
              <a:t/>
            </a:r>
            <a:br>
              <a:rPr lang="tr-TR" sz="2800" b="1" i="1" dirty="0" smtClean="0"/>
            </a:br>
            <a:r>
              <a:rPr lang="tr-TR" sz="2800" b="1" i="1" dirty="0" smtClean="0"/>
              <a:t/>
            </a:r>
            <a:br>
              <a:rPr lang="tr-TR" sz="2800" b="1" i="1" dirty="0" smtClean="0"/>
            </a:br>
            <a:r>
              <a:rPr lang="tr-TR" sz="2800" b="1" i="1" dirty="0" smtClean="0"/>
              <a:t/>
            </a:r>
            <a:br>
              <a:rPr lang="tr-TR" sz="2800" b="1" i="1" dirty="0" smtClean="0"/>
            </a:br>
            <a:r>
              <a:rPr lang="tr-TR" sz="2800" b="1" i="1" dirty="0" smtClean="0"/>
              <a:t/>
            </a:r>
            <a:br>
              <a:rPr lang="tr-TR" sz="2800" b="1" i="1" dirty="0" smtClean="0"/>
            </a:br>
            <a:r>
              <a:rPr lang="tr-TR" sz="2800" b="1" i="1" dirty="0" smtClean="0"/>
              <a:t/>
            </a:r>
            <a:br>
              <a:rPr lang="tr-TR" sz="2800" b="1" i="1" dirty="0" smtClean="0"/>
            </a:br>
            <a:r>
              <a:rPr lang="tr-TR" sz="2800" b="1" i="1" dirty="0" smtClean="0"/>
              <a:t/>
            </a:r>
            <a:br>
              <a:rPr lang="tr-TR" sz="2800" b="1" i="1" dirty="0" smtClean="0"/>
            </a:br>
            <a:r>
              <a:rPr lang="tr-TR" sz="2800" b="1" i="1" dirty="0" smtClean="0"/>
              <a:t/>
            </a:r>
            <a:br>
              <a:rPr lang="tr-TR" sz="2800" b="1" i="1" dirty="0" smtClean="0"/>
            </a:br>
            <a:r>
              <a:rPr lang="tr-TR" sz="2800" b="1" i="1" dirty="0" smtClean="0"/>
              <a:t/>
            </a:r>
            <a:br>
              <a:rPr lang="tr-TR" sz="2800" b="1" i="1" dirty="0" smtClean="0"/>
            </a:br>
            <a:r>
              <a:rPr lang="tr-TR" sz="2800" b="1" i="1" dirty="0" smtClean="0"/>
              <a:t/>
            </a:r>
            <a:br>
              <a:rPr lang="tr-TR" sz="2800" b="1" i="1" dirty="0" smtClean="0"/>
            </a:br>
            <a:r>
              <a:rPr lang="tr-TR" sz="2800" b="1" i="1" dirty="0" smtClean="0"/>
              <a:t> </a:t>
            </a:r>
            <a:r>
              <a:rPr lang="tr-TR" sz="2700" b="1" dirty="0" smtClean="0">
                <a:latin typeface="Bahnschrift SemiLight" pitchFamily="34" charset="0"/>
              </a:rPr>
              <a:t>Bakı Etkisinde Kalan Yamaçta:</a:t>
            </a:r>
            <a:br>
              <a:rPr lang="tr-TR" sz="2700" b="1" dirty="0" smtClean="0">
                <a:latin typeface="Bahnschrift SemiLight" pitchFamily="34" charset="0"/>
              </a:rPr>
            </a:br>
            <a:r>
              <a:rPr lang="tr-TR" sz="2700" b="1" dirty="0" smtClean="0">
                <a:latin typeface="Bahnschrift SemiLight" pitchFamily="34" charset="0"/>
              </a:rPr>
              <a:t>-</a:t>
            </a:r>
            <a:r>
              <a:rPr lang="tr-TR" sz="2700" dirty="0" smtClean="0">
                <a:latin typeface="Bahnschrift SemiLight" pitchFamily="34" charset="0"/>
              </a:rPr>
              <a:t>Güneş ışınları daha dik açılarla geldiğinden güneşlenme süresi ve  sıcaklık  daha fazladır.</a:t>
            </a:r>
            <a:br>
              <a:rPr lang="tr-TR" sz="2700" dirty="0" smtClean="0">
                <a:latin typeface="Bahnschrift SemiLight" pitchFamily="34" charset="0"/>
              </a:rPr>
            </a:br>
            <a:r>
              <a:rPr lang="tr-TR" sz="2700" dirty="0" smtClean="0">
                <a:latin typeface="Bahnschrift SemiLight" pitchFamily="34" charset="0"/>
              </a:rPr>
              <a:t>-Aynı türde iki bitkinin olgunlaşma süresi daha kısadır.</a:t>
            </a:r>
            <a:br>
              <a:rPr lang="tr-TR" sz="2700" dirty="0" smtClean="0">
                <a:latin typeface="Bahnschrift SemiLight" pitchFamily="34" charset="0"/>
              </a:rPr>
            </a:br>
            <a:r>
              <a:rPr lang="tr-TR" sz="2700" dirty="0" smtClean="0">
                <a:latin typeface="Bahnschrift SemiLight" pitchFamily="34" charset="0"/>
              </a:rPr>
              <a:t>-Orman üst sınırı,kalıcı kar sınırı ve tarım üst sınırı daha yüksektir.</a:t>
            </a:r>
            <a:br>
              <a:rPr lang="tr-TR" sz="2700" dirty="0" smtClean="0">
                <a:latin typeface="Bahnschrift SemiLight" pitchFamily="34" charset="0"/>
              </a:rPr>
            </a:br>
            <a:r>
              <a:rPr lang="tr-TR" sz="2700" dirty="0" smtClean="0">
                <a:latin typeface="Bahnschrift SemiLight" pitchFamily="34" charset="0"/>
              </a:rPr>
              <a:t>-Kar yerde daha kısa süre kalır.</a:t>
            </a:r>
            <a:br>
              <a:rPr lang="tr-TR" sz="2700" dirty="0" smtClean="0">
                <a:latin typeface="Bahnschrift SemiLight" pitchFamily="34" charset="0"/>
              </a:rPr>
            </a:br>
            <a:r>
              <a:rPr lang="tr-TR" sz="2700" dirty="0" smtClean="0">
                <a:latin typeface="Bahnschrift SemiLight" pitchFamily="34" charset="0"/>
              </a:rPr>
              <a:t>-Hatta ısınma maliyeti bile daha düşüktür.</a:t>
            </a:r>
            <a:br>
              <a:rPr lang="tr-TR" sz="2700" dirty="0" smtClean="0">
                <a:latin typeface="Bahnschrift SemiLight" pitchFamily="34" charset="0"/>
              </a:rPr>
            </a:br>
            <a:r>
              <a:rPr lang="tr-TR" sz="2700" dirty="0" smtClean="0">
                <a:latin typeface="Bahnschrift SemiLight" pitchFamily="34" charset="0"/>
              </a:rPr>
              <a:t> -Bakı etkisindeki yamaçlar </a:t>
            </a:r>
            <a:br>
              <a:rPr lang="tr-TR" sz="2700" dirty="0" smtClean="0">
                <a:latin typeface="Bahnschrift SemiLight" pitchFamily="34" charset="0"/>
              </a:rPr>
            </a:br>
            <a:r>
              <a:rPr lang="tr-TR" sz="2700" dirty="0" smtClean="0">
                <a:latin typeface="Bahnschrift SemiLight" pitchFamily="34" charset="0"/>
              </a:rPr>
              <a:t>yerleşmeye uygundur.</a:t>
            </a:r>
            <a:r>
              <a:rPr lang="tr-TR" sz="3200" dirty="0" smtClean="0"/>
              <a:t/>
            </a:r>
            <a:br>
              <a:rPr lang="tr-TR" sz="3200" dirty="0" smtClean="0"/>
            </a:br>
            <a:r>
              <a:rPr lang="tr-TR" sz="3200" dirty="0" smtClean="0"/>
              <a:t> </a:t>
            </a:r>
            <a:br>
              <a:rPr lang="tr-TR" sz="3200" dirty="0" smtClean="0"/>
            </a:br>
            <a:r>
              <a:rPr lang="tr-TR" sz="3100" dirty="0" smtClean="0"/>
              <a:t/>
            </a:r>
            <a:br>
              <a:rPr lang="tr-TR" sz="3100" dirty="0" smtClean="0"/>
            </a:br>
            <a:r>
              <a:rPr lang="tr-TR" sz="3100" dirty="0" smtClean="0"/>
              <a:t> </a:t>
            </a:r>
            <a:r>
              <a:rPr lang="tr-TR" sz="2800" dirty="0" smtClean="0"/>
              <a:t/>
            </a:r>
            <a:br>
              <a:rPr lang="tr-TR" sz="2800" dirty="0" smtClean="0"/>
            </a:br>
            <a:r>
              <a:rPr lang="tr-TR" sz="2800" dirty="0" smtClean="0"/>
              <a:t/>
            </a:r>
            <a:br>
              <a:rPr lang="tr-TR" sz="2800" dirty="0" smtClean="0"/>
            </a:br>
            <a:r>
              <a:rPr lang="tr-TR" sz="3200" dirty="0" smtClean="0"/>
              <a:t/>
            </a:r>
            <a:br>
              <a:rPr lang="tr-TR" sz="3200" dirty="0" smtClean="0"/>
            </a:br>
            <a:r>
              <a:rPr lang="tr-TR" sz="3200" dirty="0" smtClean="0"/>
              <a:t> </a:t>
            </a:r>
            <a:br>
              <a:rPr lang="tr-TR" sz="3200" dirty="0" smtClean="0"/>
            </a:br>
            <a:r>
              <a:rPr lang="tr-TR" dirty="0" smtClean="0">
                <a:solidFill>
                  <a:schemeClr val="bg1"/>
                </a:solidFill>
              </a:rPr>
              <a:t/>
            </a:r>
            <a:br>
              <a:rPr lang="tr-TR" dirty="0" smtClean="0">
                <a:solidFill>
                  <a:schemeClr val="bg1"/>
                </a:solidFill>
              </a:rPr>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Resim" descr="IMGP0020.jpg"/>
          <p:cNvPicPr>
            <a:picLocks noChangeAspect="1"/>
          </p:cNvPicPr>
          <p:nvPr/>
        </p:nvPicPr>
        <p:blipFill>
          <a:blip r:embed="rId2" cstate="print"/>
          <a:stretch>
            <a:fillRect/>
          </a:stretch>
        </p:blipFill>
        <p:spPr>
          <a:xfrm>
            <a:off x="0" y="0"/>
            <a:ext cx="9144000" cy="6858000"/>
          </a:xfrm>
          <a:prstGeom prst="rect">
            <a:avLst/>
          </a:prstGeom>
        </p:spPr>
      </p:pic>
      <p:sp>
        <p:nvSpPr>
          <p:cNvPr id="44033" name="Rectangle 1"/>
          <p:cNvSpPr>
            <a:spLocks noChangeArrowheads="1"/>
          </p:cNvSpPr>
          <p:nvPr/>
        </p:nvSpPr>
        <p:spPr bwMode="auto">
          <a:xfrm>
            <a:off x="395536" y="67687"/>
            <a:ext cx="8748464" cy="1846659"/>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tr-TR" sz="3200" b="0" i="1" u="none" strike="noStrike" cap="none" normalizeH="0" baseline="0" dirty="0" smtClean="0">
                <a:ln>
                  <a:noFill/>
                </a:ln>
                <a:solidFill>
                  <a:schemeClr val="bg1"/>
                </a:solidFill>
                <a:effectLst/>
                <a:latin typeface="Calibri" pitchFamily="34" charset="0"/>
                <a:cs typeface="Arial" pitchFamily="34" charset="0"/>
              </a:rPr>
              <a:t> </a:t>
            </a:r>
            <a:r>
              <a:rPr kumimoji="0" lang="tr-TR" sz="2400" b="0" u="none" strike="noStrike" cap="none" normalizeH="0" baseline="0" dirty="0" smtClean="0">
                <a:ln>
                  <a:noFill/>
                </a:ln>
                <a:solidFill>
                  <a:schemeClr val="bg1"/>
                </a:solidFill>
                <a:effectLst/>
                <a:latin typeface="Bahnschrift SemiLight" pitchFamily="34" charset="0"/>
                <a:cs typeface="Arial" pitchFamily="34" charset="0"/>
              </a:rPr>
              <a:t>KYK’de dağların </a:t>
            </a:r>
            <a:r>
              <a:rPr kumimoji="0" lang="tr-TR" sz="2400" b="0" u="none" strike="noStrike" cap="none" normalizeH="0" baseline="0" dirty="0" smtClean="0">
                <a:ln>
                  <a:noFill/>
                </a:ln>
                <a:solidFill>
                  <a:srgbClr val="FF0000"/>
                </a:solidFill>
                <a:effectLst/>
                <a:latin typeface="Bahnschrift SemiLight" pitchFamily="34" charset="0"/>
                <a:cs typeface="Arial" pitchFamily="34" charset="0"/>
              </a:rPr>
              <a:t>güney yamaçları</a:t>
            </a:r>
            <a:r>
              <a:rPr kumimoji="0" lang="tr-TR" sz="2400" b="0" u="none" strike="noStrike" cap="none" normalizeH="0" baseline="0" dirty="0" smtClean="0">
                <a:ln>
                  <a:noFill/>
                </a:ln>
                <a:solidFill>
                  <a:schemeClr val="bg1"/>
                </a:solidFill>
                <a:effectLst/>
                <a:latin typeface="Bahnschrift SemiLight" pitchFamily="34" charset="0"/>
                <a:cs typeface="Arial" pitchFamily="34" charset="0"/>
              </a:rPr>
              <a:t>, GYK’de ise </a:t>
            </a:r>
            <a:r>
              <a:rPr kumimoji="0" lang="tr-TR" sz="2400" b="0" u="none" strike="noStrike" cap="none" normalizeH="0" baseline="0" dirty="0" smtClean="0">
                <a:ln>
                  <a:noFill/>
                </a:ln>
                <a:solidFill>
                  <a:srgbClr val="FF0000"/>
                </a:solidFill>
                <a:effectLst/>
                <a:latin typeface="Bahnschrift SemiLight" pitchFamily="34" charset="0"/>
                <a:cs typeface="Arial" pitchFamily="34" charset="0"/>
              </a:rPr>
              <a:t>dağların</a:t>
            </a:r>
            <a:r>
              <a:rPr kumimoji="0" lang="tr-TR" sz="2400" b="0" u="none" strike="noStrike" cap="none" normalizeH="0" dirty="0" smtClean="0">
                <a:ln>
                  <a:noFill/>
                </a:ln>
                <a:solidFill>
                  <a:srgbClr val="FF0000"/>
                </a:solidFill>
                <a:effectLst/>
                <a:latin typeface="Bahnschrift SemiLight" pitchFamily="34" charset="0"/>
                <a:cs typeface="Arial" pitchFamily="34" charset="0"/>
              </a:rPr>
              <a:t> </a:t>
            </a:r>
            <a:r>
              <a:rPr kumimoji="0" lang="tr-TR" sz="2400" b="0" u="none" strike="noStrike" cap="none" normalizeH="0" baseline="0" dirty="0" smtClean="0">
                <a:ln>
                  <a:noFill/>
                </a:ln>
                <a:solidFill>
                  <a:srgbClr val="FF0000"/>
                </a:solidFill>
                <a:effectLst/>
                <a:latin typeface="Bahnschrift SemiLight" pitchFamily="34" charset="0"/>
                <a:cs typeface="Arial" pitchFamily="34" charset="0"/>
              </a:rPr>
              <a:t>kuzey yamaçları</a:t>
            </a:r>
            <a:r>
              <a:rPr kumimoji="0" lang="tr-TR" sz="2400" b="0" u="none" strike="noStrike" cap="none" normalizeH="0" baseline="0" dirty="0" smtClean="0">
                <a:ln>
                  <a:noFill/>
                </a:ln>
                <a:solidFill>
                  <a:schemeClr val="bg1"/>
                </a:solidFill>
                <a:effectLst/>
                <a:latin typeface="Bahnschrift SemiLight" pitchFamily="34" charset="0"/>
                <a:cs typeface="Arial" pitchFamily="34" charset="0"/>
              </a:rPr>
              <a:t> bakı etkisindedir.</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sz="1300" b="0" i="1" u="none" strike="noStrike" cap="none" normalizeH="0" baseline="0" dirty="0" smtClean="0">
                <a:ln>
                  <a:noFill/>
                </a:ln>
                <a:solidFill>
                  <a:srgbClr val="000000"/>
                </a:solidFill>
                <a:effectLst/>
                <a:latin typeface="Calibri" pitchFamily="34" charset="0"/>
                <a:cs typeface="Arial" pitchFamily="34" charset="0"/>
              </a:rPr>
              <a:t> </a:t>
            </a:r>
            <a:endParaRPr kumimoji="0" lang="tr-TR"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1300" b="0" i="1" u="none" strike="noStrike" cap="none" normalizeH="0" baseline="0" dirty="0" smtClean="0">
                <a:ln>
                  <a:noFill/>
                </a:ln>
                <a:solidFill>
                  <a:srgbClr val="000000"/>
                </a:solidFill>
                <a:effectLst/>
                <a:latin typeface="Calibri" pitchFamily="34" charset="0"/>
                <a:cs typeface="Arial" pitchFamily="34" charset="0"/>
              </a:rPr>
              <a:t>.</a:t>
            </a:r>
            <a:endParaRPr kumimoji="0" lang="tr-TR"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10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C\Desktop\CS-2017 OCAK\7-)FOTOĞRAFLAR\F.COĞRAFYA\bakı.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Rectangle 2"/>
          <p:cNvSpPr>
            <a:spLocks noChangeArrowheads="1"/>
          </p:cNvSpPr>
          <p:nvPr/>
        </p:nvSpPr>
        <p:spPr bwMode="auto">
          <a:xfrm>
            <a:off x="323528" y="36131"/>
            <a:ext cx="8640960" cy="1585049"/>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300" b="0" i="1" u="none" strike="noStrike" cap="none" normalizeH="0" baseline="0" dirty="0" smtClean="0">
                <a:ln>
                  <a:noFill/>
                </a:ln>
                <a:solidFill>
                  <a:srgbClr val="000000"/>
                </a:solidFill>
                <a:effectLst/>
                <a:latin typeface="Calibri" pitchFamily="34" charset="0"/>
                <a:cs typeface="Arial" pitchFamily="34" charset="0"/>
              </a:rPr>
              <a:t> </a:t>
            </a:r>
            <a:endParaRPr kumimoji="0" lang="tr-TR"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tr-TR" sz="2000" b="0" u="none" strike="noStrike" cap="none" normalizeH="0" baseline="0" dirty="0" smtClean="0">
                <a:ln>
                  <a:noFill/>
                </a:ln>
                <a:solidFill>
                  <a:srgbClr val="000000"/>
                </a:solidFill>
                <a:effectLst/>
                <a:latin typeface="Bahnschrift SemiLight" pitchFamily="34" charset="0"/>
                <a:cs typeface="Arial" pitchFamily="34" charset="0"/>
              </a:rPr>
              <a:t>Dönenceler arasında ise bakı etkisi güneş ışınlarının dik düştüğü enleme göre değişmektedir.</a:t>
            </a:r>
            <a:endParaRPr kumimoji="0" lang="tr-TR" sz="2000" b="0" u="none" strike="noStrike" cap="none" normalizeH="0" baseline="0" dirty="0" smtClean="0">
              <a:ln>
                <a:noFill/>
              </a:ln>
              <a:solidFill>
                <a:schemeClr val="tx1"/>
              </a:solidFill>
              <a:effectLst/>
              <a:latin typeface="Bahnschrift SemiLight"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tr-TR" sz="2000" b="0" u="none" strike="noStrike" cap="none" normalizeH="0" baseline="0" dirty="0" smtClean="0">
                <a:ln>
                  <a:noFill/>
                </a:ln>
                <a:solidFill>
                  <a:srgbClr val="000000"/>
                </a:solidFill>
                <a:effectLst/>
                <a:latin typeface="Bahnschrift SemiLight" pitchFamily="34" charset="0"/>
                <a:cs typeface="Times New Roman" pitchFamily="18" charset="0"/>
              </a:rPr>
              <a:t> </a:t>
            </a:r>
            <a:endParaRPr kumimoji="0" lang="tr-TR" sz="2000" b="0" u="none" strike="noStrike" cap="none" normalizeH="0" baseline="0" dirty="0" smtClean="0">
              <a:ln>
                <a:noFill/>
              </a:ln>
              <a:solidFill>
                <a:schemeClr val="tx1"/>
              </a:solidFill>
              <a:effectLst/>
              <a:latin typeface="Bahnschrift SemiLight" pitchFamily="34" charset="0"/>
              <a:cs typeface="Arial"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cstate="print"/>
          <a:srcRect l="10788" t="20297" r="40510" b="1938"/>
          <a:stretch>
            <a:fillRect/>
          </a:stretch>
        </p:blipFill>
        <p:spPr bwMode="auto">
          <a:xfrm>
            <a:off x="395536" y="188640"/>
            <a:ext cx="8496944" cy="64807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p:cNvPicPr>
            <a:picLocks noChangeAspect="1" noChangeArrowheads="1"/>
          </p:cNvPicPr>
          <p:nvPr/>
        </p:nvPicPr>
        <p:blipFill>
          <a:blip r:embed="rId2" cstate="print"/>
          <a:srcRect l="17990" t="19687" r="28327" b="7470"/>
          <a:stretch>
            <a:fillRect/>
          </a:stretch>
        </p:blipFill>
        <p:spPr bwMode="auto">
          <a:xfrm>
            <a:off x="179512" y="188640"/>
            <a:ext cx="8784976" cy="6480720"/>
          </a:xfrm>
          <a:prstGeom prst="rect">
            <a:avLst/>
          </a:prstGeom>
          <a:noFill/>
          <a:ln w="9525">
            <a:noFill/>
            <a:miter lim="800000"/>
            <a:headEnd/>
            <a:tailEnd/>
          </a:ln>
        </p:spPr>
      </p:pic>
      <p:sp>
        <p:nvSpPr>
          <p:cNvPr id="2" name="1 Dikdörtgen"/>
          <p:cNvSpPr/>
          <p:nvPr/>
        </p:nvSpPr>
        <p:spPr>
          <a:xfrm>
            <a:off x="323528" y="260648"/>
            <a:ext cx="8496944" cy="2169825"/>
          </a:xfrm>
          <a:prstGeom prst="rect">
            <a:avLst/>
          </a:prstGeom>
        </p:spPr>
        <p:txBody>
          <a:bodyPr wrap="square">
            <a:spAutoFit/>
          </a:bodyPr>
          <a:lstStyle/>
          <a:p>
            <a:pPr algn="just">
              <a:lnSpc>
                <a:spcPct val="150000"/>
              </a:lnSpc>
            </a:pPr>
            <a:r>
              <a:rPr lang="tr-TR" dirty="0" smtClean="0">
                <a:solidFill>
                  <a:schemeClr val="bg1"/>
                </a:solidFill>
                <a:latin typeface="Bahnschrift SemiLight" pitchFamily="34" charset="0"/>
              </a:rPr>
              <a:t>Ordu’nun Fatsa ilçesinde bulunan Delinin Dağı’nın arkasında kalan Yalıköy Mahallesinin daha fazla güneş ışığı alabilmesi için 30 yıl önce dağın tıraşlanmasına karar verildi. 30 yıl önce başlanan tıraşlama işlemi sonucunda 300 metre yükseklikteki dağ, zirvesinden sadece 10 metre tıraşlanabildi.</a:t>
            </a:r>
          </a:p>
          <a:p>
            <a:pPr algn="just">
              <a:lnSpc>
                <a:spcPct val="150000"/>
              </a:lnSpc>
            </a:pPr>
            <a:endParaRPr lang="tr-TR" dirty="0">
              <a:solidFill>
                <a:schemeClr val="bg1"/>
              </a:solidFill>
              <a:latin typeface="Bahnschrift SemiLight" pitchFamily="34" charset="0"/>
            </a:endParaRPr>
          </a:p>
        </p:txBody>
      </p:sp>
      <p:sp>
        <p:nvSpPr>
          <p:cNvPr id="10" name="9 Oval"/>
          <p:cNvSpPr/>
          <p:nvPr/>
        </p:nvSpPr>
        <p:spPr>
          <a:xfrm>
            <a:off x="2771800" y="4581128"/>
            <a:ext cx="1296144" cy="936104"/>
          </a:xfrm>
          <a:prstGeom prst="ellipse">
            <a:avLst/>
          </a:prstGeom>
          <a:noFill/>
          <a:ln w="349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6" name="5 Düz Ok Bağlayıcısı"/>
          <p:cNvCxnSpPr/>
          <p:nvPr/>
        </p:nvCxnSpPr>
        <p:spPr>
          <a:xfrm>
            <a:off x="6876256" y="2060848"/>
            <a:ext cx="0" cy="2952328"/>
          </a:xfrm>
          <a:prstGeom prst="straightConnector1">
            <a:avLst/>
          </a:prstGeom>
          <a:ln w="31750">
            <a:solidFill>
              <a:schemeClr val="bg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2" name="11 Düz Ok Bağlayıcısı"/>
          <p:cNvCxnSpPr/>
          <p:nvPr/>
        </p:nvCxnSpPr>
        <p:spPr>
          <a:xfrm flipH="1">
            <a:off x="4211960" y="5013176"/>
            <a:ext cx="2664296" cy="8384"/>
          </a:xfrm>
          <a:prstGeom prst="straightConnector1">
            <a:avLst/>
          </a:prstGeom>
          <a:ln w="3175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ttps://i.pstimaj.com/img/75/740x0/5cb8028066a97c39439c189d"/>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p:cNvPicPr>
            <a:picLocks noChangeAspect="1" noChangeArrowheads="1"/>
          </p:cNvPicPr>
          <p:nvPr/>
        </p:nvPicPr>
        <p:blipFill>
          <a:blip r:embed="rId2" cstate="print"/>
          <a:srcRect l="17990" t="19687" r="28327" b="7470"/>
          <a:stretch>
            <a:fillRect/>
          </a:stretch>
        </p:blipFill>
        <p:spPr bwMode="auto">
          <a:xfrm>
            <a:off x="179512" y="188640"/>
            <a:ext cx="8784976" cy="6480720"/>
          </a:xfrm>
          <a:prstGeom prst="rect">
            <a:avLst/>
          </a:prstGeom>
          <a:noFill/>
          <a:ln w="9525">
            <a:noFill/>
            <a:miter lim="800000"/>
            <a:headEnd/>
            <a:tailEnd/>
          </a:ln>
        </p:spPr>
      </p:pic>
      <p:sp>
        <p:nvSpPr>
          <p:cNvPr id="2" name="1 Dikdörtgen"/>
          <p:cNvSpPr/>
          <p:nvPr/>
        </p:nvSpPr>
        <p:spPr>
          <a:xfrm>
            <a:off x="251520" y="188640"/>
            <a:ext cx="8640960" cy="2585323"/>
          </a:xfrm>
          <a:prstGeom prst="rect">
            <a:avLst/>
          </a:prstGeom>
        </p:spPr>
        <p:txBody>
          <a:bodyPr wrap="square">
            <a:spAutoFit/>
          </a:bodyPr>
          <a:lstStyle/>
          <a:p>
            <a:pPr algn="just">
              <a:lnSpc>
                <a:spcPct val="150000"/>
              </a:lnSpc>
            </a:pPr>
            <a:r>
              <a:rPr lang="tr-TR" dirty="0" smtClean="0">
                <a:solidFill>
                  <a:schemeClr val="bg1"/>
                </a:solidFill>
                <a:latin typeface="Bahnschrift SemiLight" pitchFamily="34" charset="0"/>
              </a:rPr>
              <a:t>Dağın tıraşlanması ile Yalıköy’ün eskiye göre daha fazla güneş gördüğünü belirten ve , bu çalışmanın devam ettirilmesini isteyen Ayşe ŞEN "Belediye ekipleri burayı kesti, imkanlar az olduğu için çalışma çok olmadı. Kepçeyle burada tıraşlama yaptılar. Allah razı olsun güneşten daha çok faydalanıyoruz. Dağ biraz daha kesilirse güneşten daha çok faydalanırız. İmkân varken dağın kesilmesi hızlandırılmalı" diye konuştu.</a:t>
            </a:r>
            <a:endParaRPr lang="tr-TR" dirty="0">
              <a:solidFill>
                <a:schemeClr val="bg1"/>
              </a:solidFill>
              <a:latin typeface="Bahnschrift SemiLight" pitchFamily="34" charset="0"/>
            </a:endParaRPr>
          </a:p>
        </p:txBody>
      </p:sp>
      <p:sp>
        <p:nvSpPr>
          <p:cNvPr id="10" name="9 Oval"/>
          <p:cNvSpPr/>
          <p:nvPr/>
        </p:nvSpPr>
        <p:spPr>
          <a:xfrm>
            <a:off x="2771800" y="4581128"/>
            <a:ext cx="1296144" cy="936104"/>
          </a:xfrm>
          <a:prstGeom prst="ellipse">
            <a:avLst/>
          </a:prstGeom>
          <a:noFill/>
          <a:ln w="349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179512" y="188640"/>
            <a:ext cx="8784976" cy="2585323"/>
          </a:xfrm>
          <a:prstGeom prst="rect">
            <a:avLst/>
          </a:prstGeom>
        </p:spPr>
        <p:txBody>
          <a:bodyPr wrap="square">
            <a:spAutoFit/>
          </a:bodyPr>
          <a:lstStyle/>
          <a:p>
            <a:pPr algn="just">
              <a:lnSpc>
                <a:spcPct val="150000"/>
              </a:lnSpc>
            </a:pPr>
            <a:r>
              <a:rPr lang="tr-TR" dirty="0" smtClean="0">
                <a:latin typeface="Bahnschrift SemiLight" pitchFamily="34" charset="0"/>
              </a:rPr>
              <a:t>Yalıköy Mahallesi Muhtarı Mahmut Memiş, dağ üzerinde yapılan tıraşlama işleminin faydalı olduğuna değinerek, "O günün şartlarında yaklaşık 30 yıl önce belediye başkanımız güneş almıyor diye halk ile bir karar verdi. Dağın tıraşlanarak indirilmesi için böyle bir çalışma yapıldı. Faydası da oldu, güneşin batışına faydası var. Burada güneşin batmasında neredeyse bir saat farkı oldu. Önceden dağ önüne geldiği için mahalle karanlık oluyordu” dedi. / DHA</a:t>
            </a:r>
            <a:endParaRPr lang="tr-TR" dirty="0">
              <a:latin typeface="Bahnschrift SemiLight" pitchFamily="34" charset="0"/>
            </a:endParaRPr>
          </a:p>
        </p:txBody>
      </p:sp>
      <p:pic>
        <p:nvPicPr>
          <p:cNvPr id="71682" name="Picture 2" descr="https://www.memurlar.net/common/news/documents/884839/aw930430_03.jpg"/>
          <p:cNvPicPr>
            <a:picLocks noChangeAspect="1" noChangeArrowheads="1"/>
          </p:cNvPicPr>
          <p:nvPr/>
        </p:nvPicPr>
        <p:blipFill>
          <a:blip r:embed="rId2" cstate="print"/>
          <a:srcRect/>
          <a:stretch>
            <a:fillRect/>
          </a:stretch>
        </p:blipFill>
        <p:spPr bwMode="auto">
          <a:xfrm>
            <a:off x="179512" y="2780928"/>
            <a:ext cx="8784976" cy="3888432"/>
          </a:xfrm>
          <a:prstGeom prst="rect">
            <a:avLst/>
          </a:prstGeom>
          <a:noFill/>
        </p:spPr>
      </p:pic>
      <p:sp>
        <p:nvSpPr>
          <p:cNvPr id="5" name="4 Oval"/>
          <p:cNvSpPr/>
          <p:nvPr/>
        </p:nvSpPr>
        <p:spPr>
          <a:xfrm>
            <a:off x="2339752" y="3212976"/>
            <a:ext cx="1296144" cy="648072"/>
          </a:xfrm>
          <a:prstGeom prst="ellipse">
            <a:avLst/>
          </a:prstGeom>
          <a:noFill/>
          <a:ln w="349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332656"/>
            <a:ext cx="9144000" cy="1196752"/>
          </a:xfrm>
        </p:spPr>
        <p:txBody>
          <a:bodyPr>
            <a:noAutofit/>
          </a:bodyPr>
          <a:lstStyle/>
          <a:p>
            <a:r>
              <a:rPr lang="tr-TR" b="1" dirty="0" smtClean="0">
                <a:latin typeface="Calibri Light" pitchFamily="34" charset="0"/>
                <a:cs typeface="Calibri Light" pitchFamily="34" charset="0"/>
              </a:rPr>
              <a:t>DÜNYANIN EN SOĞUK YERİ NERESİDİR?</a:t>
            </a:r>
            <a:endParaRPr lang="tr-TR"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https://assets.simpleviewcms.com/simpleview/image/fetch/c_limit,h_1200,q_75,w_1200/https:/media.newmindmedia.com/TellUs/image/%3Ffile%3DRjukan12FLEGER_1739467984.jpg%26dh%3D534%26dw%3D800%26t%3D4"/>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noFill/>
        </p:spPr>
      </p:pic>
      <p:sp>
        <p:nvSpPr>
          <p:cNvPr id="3" name="2 Dikdörtgen"/>
          <p:cNvSpPr/>
          <p:nvPr/>
        </p:nvSpPr>
        <p:spPr>
          <a:xfrm>
            <a:off x="251520" y="260648"/>
            <a:ext cx="8568952" cy="1754326"/>
          </a:xfrm>
          <a:prstGeom prst="rect">
            <a:avLst/>
          </a:prstGeom>
        </p:spPr>
        <p:txBody>
          <a:bodyPr wrap="square">
            <a:spAutoFit/>
          </a:bodyPr>
          <a:lstStyle/>
          <a:p>
            <a:pPr algn="just">
              <a:lnSpc>
                <a:spcPct val="150000"/>
              </a:lnSpc>
            </a:pPr>
            <a:r>
              <a:rPr lang="tr-TR" dirty="0" smtClean="0">
                <a:latin typeface="Bahnschrift SemiLight" pitchFamily="34" charset="0"/>
              </a:rPr>
              <a:t>Norveç’in başkenti Oslo’nun 150 kilometre batısında yer alan Rjukan kasabası sakinleri 6 ay boyunca güneş yüzü görmüyor.Vadi tabanında yer alan etrafı yüksek dağlarla çevrili kasaba yılın büyük bir bölümü doğrudan güneş ışığı alamıyor.</a:t>
            </a:r>
            <a:endParaRPr lang="tr-TR" dirty="0">
              <a:latin typeface="Bahnschrift SemiLight"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gunessiz koy oslu rjukan norvec nolmus 2"/>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noFill/>
        </p:spPr>
      </p:pic>
      <p:sp>
        <p:nvSpPr>
          <p:cNvPr id="6" name="5 Dikdörtgen"/>
          <p:cNvSpPr/>
          <p:nvPr/>
        </p:nvSpPr>
        <p:spPr>
          <a:xfrm>
            <a:off x="323528" y="260648"/>
            <a:ext cx="8568952" cy="867032"/>
          </a:xfrm>
          <a:prstGeom prst="rect">
            <a:avLst/>
          </a:prstGeom>
        </p:spPr>
        <p:txBody>
          <a:bodyPr wrap="square">
            <a:spAutoFit/>
          </a:bodyPr>
          <a:lstStyle/>
          <a:p>
            <a:pPr algn="just">
              <a:lnSpc>
                <a:spcPct val="150000"/>
              </a:lnSpc>
            </a:pPr>
            <a:r>
              <a:rPr lang="tr-TR" dirty="0" smtClean="0">
                <a:latin typeface="Bahnschrift SemiLight" pitchFamily="34" charset="0"/>
              </a:rPr>
              <a:t>Eylül ve mart ayları arasında güneş yüzü görmeyen Rjukan kasabasında etraftaki tepelere yerleştirilen aynalar ile güneş ışınları şehre yansıtılmakta.</a:t>
            </a:r>
            <a:endParaRPr lang="tr-TR" dirty="0">
              <a:latin typeface="Bahnschrift SemiLight"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Rjukan | Şöyle ki"/>
          <p:cNvPicPr>
            <a:picLocks noChangeAspect="1" noChangeArrowheads="1"/>
          </p:cNvPicPr>
          <p:nvPr/>
        </p:nvPicPr>
        <p:blipFill>
          <a:blip r:embed="rId2" cstate="print"/>
          <a:srcRect/>
          <a:stretch>
            <a:fillRect/>
          </a:stretch>
        </p:blipFill>
        <p:spPr bwMode="auto">
          <a:xfrm>
            <a:off x="176697" y="188640"/>
            <a:ext cx="8787791" cy="6480720"/>
          </a:xfrm>
          <a:prstGeom prst="rect">
            <a:avLst/>
          </a:prstGeom>
          <a:noFill/>
        </p:spPr>
      </p:pic>
      <p:cxnSp>
        <p:nvCxnSpPr>
          <p:cNvPr id="6" name="5 Düz Ok Bağlayıcısı"/>
          <p:cNvCxnSpPr/>
          <p:nvPr/>
        </p:nvCxnSpPr>
        <p:spPr>
          <a:xfrm flipV="1">
            <a:off x="1043608" y="1844824"/>
            <a:ext cx="4680520" cy="1872208"/>
          </a:xfrm>
          <a:prstGeom prst="straightConnector1">
            <a:avLst/>
          </a:prstGeom>
          <a:ln w="41275">
            <a:solidFill>
              <a:schemeClr val="bg1"/>
            </a:solidFill>
            <a:prstDash val="dash"/>
            <a:tailEnd type="arrow"/>
          </a:ln>
        </p:spPr>
        <p:style>
          <a:lnRef idx="2">
            <a:schemeClr val="dk1"/>
          </a:lnRef>
          <a:fillRef idx="0">
            <a:schemeClr val="dk1"/>
          </a:fillRef>
          <a:effectRef idx="1">
            <a:schemeClr val="dk1"/>
          </a:effectRef>
          <a:fontRef idx="minor">
            <a:schemeClr val="tx1"/>
          </a:fontRef>
        </p:style>
      </p:cxnSp>
      <p:cxnSp>
        <p:nvCxnSpPr>
          <p:cNvPr id="14" name="13 Düz Ok Bağlayıcısı"/>
          <p:cNvCxnSpPr/>
          <p:nvPr/>
        </p:nvCxnSpPr>
        <p:spPr>
          <a:xfrm flipV="1">
            <a:off x="3995936" y="2204864"/>
            <a:ext cx="2088232" cy="2088232"/>
          </a:xfrm>
          <a:prstGeom prst="straightConnector1">
            <a:avLst/>
          </a:prstGeom>
          <a:ln w="41275">
            <a:solidFill>
              <a:schemeClr val="bg1"/>
            </a:solidFill>
            <a:prstDash val="dash"/>
            <a:tailEnd type="arrow"/>
          </a:ln>
        </p:spPr>
        <p:style>
          <a:lnRef idx="2">
            <a:schemeClr val="dk1"/>
          </a:lnRef>
          <a:fillRef idx="0">
            <a:schemeClr val="dk1"/>
          </a:fillRef>
          <a:effectRef idx="1">
            <a:schemeClr val="dk1"/>
          </a:effectRef>
          <a:fontRef idx="minor">
            <a:schemeClr val="tx1"/>
          </a:fontRef>
        </p:style>
      </p:cxnSp>
      <p:cxnSp>
        <p:nvCxnSpPr>
          <p:cNvPr id="17" name="16 Düz Ok Bağlayıcısı"/>
          <p:cNvCxnSpPr/>
          <p:nvPr/>
        </p:nvCxnSpPr>
        <p:spPr>
          <a:xfrm flipV="1">
            <a:off x="2483768" y="2060848"/>
            <a:ext cx="3384376" cy="1944216"/>
          </a:xfrm>
          <a:prstGeom prst="straightConnector1">
            <a:avLst/>
          </a:prstGeom>
          <a:ln w="41275">
            <a:solidFill>
              <a:schemeClr val="bg1"/>
            </a:solidFill>
            <a:prstDash val="dash"/>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https://i4.hurimg.com/i/hurriyet/75/1110x740/58cfb65067b0a906240085bf.jpg"/>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395536" y="2492896"/>
            <a:ext cx="3528392" cy="3960440"/>
          </a:xfrm>
        </p:spPr>
        <p:txBody>
          <a:bodyPr>
            <a:normAutofit fontScale="90000"/>
          </a:bodyPr>
          <a:lstStyle/>
          <a:p>
            <a:pPr>
              <a:lnSpc>
                <a:spcPct val="150000"/>
              </a:lnSpc>
            </a:pP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2800" b="1" i="1" dirty="0" smtClean="0"/>
              <a:t> </a:t>
            </a:r>
            <a:br>
              <a:rPr lang="tr-TR" sz="2800" b="1" i="1" dirty="0" smtClean="0"/>
            </a:br>
            <a:r>
              <a:rPr lang="tr-TR" sz="2800" b="1" i="1" dirty="0" smtClean="0"/>
              <a:t> </a:t>
            </a:r>
            <a:br>
              <a:rPr lang="tr-TR" sz="2800" b="1" i="1" dirty="0" smtClean="0"/>
            </a:br>
            <a:r>
              <a:rPr lang="tr-TR" sz="2700" b="1" i="1" dirty="0" smtClean="0">
                <a:solidFill>
                  <a:srgbClr val="FF0000"/>
                </a:solidFill>
                <a:latin typeface="Bahnschrift SemiLight" pitchFamily="34" charset="0"/>
              </a:rPr>
              <a:t>Günlük Hareket:</a:t>
            </a:r>
            <a:r>
              <a:rPr lang="tr-TR" sz="2700" b="1" i="1" dirty="0" smtClean="0">
                <a:latin typeface="Bahnschrift SemiLight" pitchFamily="34" charset="0"/>
              </a:rPr>
              <a:t/>
            </a:r>
            <a:br>
              <a:rPr lang="tr-TR" sz="2700" b="1" i="1" dirty="0" smtClean="0">
                <a:latin typeface="Bahnschrift SemiLight" pitchFamily="34" charset="0"/>
              </a:rPr>
            </a:br>
            <a:r>
              <a:rPr lang="tr-TR" sz="2700" i="1" dirty="0" smtClean="0">
                <a:solidFill>
                  <a:schemeClr val="bg1"/>
                </a:solidFill>
                <a:latin typeface="Bahnschrift SemiLight" pitchFamily="34" charset="0"/>
              </a:rPr>
              <a:t>Günlük harekete bağlı olarak bir yere güneş ışınlarının düşme açısı gün boyunca değişir.</a:t>
            </a:r>
            <a:br>
              <a:rPr lang="tr-TR" sz="2700" i="1" dirty="0" smtClean="0">
                <a:solidFill>
                  <a:schemeClr val="bg1"/>
                </a:solidFill>
                <a:latin typeface="Bahnschrift SemiLight" pitchFamily="34" charset="0"/>
              </a:rPr>
            </a:br>
            <a:r>
              <a:rPr lang="tr-TR" sz="2700" i="1" dirty="0" smtClean="0">
                <a:solidFill>
                  <a:schemeClr val="bg1"/>
                </a:solidFill>
                <a:latin typeface="Bahnschrift SemiLight" pitchFamily="34" charset="0"/>
              </a:rPr>
              <a:t>Sabah,öğle ve aksam vakitleri arasında sıcaklık farkları oluşur</a:t>
            </a:r>
            <a:r>
              <a:rPr lang="tr-TR" sz="2700" i="1" dirty="0" smtClean="0">
                <a:latin typeface="Bahnschrift SemiLight" pitchFamily="34" charset="0"/>
              </a:rPr>
              <a:t/>
            </a:r>
            <a:br>
              <a:rPr lang="tr-TR" sz="2700" i="1" dirty="0" smtClean="0">
                <a:latin typeface="Bahnschrift SemiLight" pitchFamily="34" charset="0"/>
              </a:rPr>
            </a:br>
            <a:r>
              <a:rPr lang="tr-TR" sz="2700" i="1" dirty="0" smtClean="0">
                <a:solidFill>
                  <a:schemeClr val="bg1"/>
                </a:solidFill>
                <a:latin typeface="Bahnschrift SemiLight" pitchFamily="34" charset="0"/>
              </a:rPr>
              <a:t>.</a:t>
            </a:r>
            <a:r>
              <a:rPr lang="tr-TR" sz="2700" dirty="0" smtClean="0">
                <a:latin typeface="Bahnschrift SemiLight" pitchFamily="34" charset="0"/>
              </a:rPr>
              <a:t/>
            </a:r>
            <a:br>
              <a:rPr lang="tr-TR" sz="2700" dirty="0" smtClean="0">
                <a:latin typeface="Bahnschrift SemiLight" pitchFamily="34" charset="0"/>
              </a:rPr>
            </a:br>
            <a:r>
              <a:rPr lang="tr-TR" sz="3200" dirty="0" smtClean="0"/>
              <a:t/>
            </a:r>
            <a:br>
              <a:rPr lang="tr-TR" sz="3200" dirty="0" smtClean="0"/>
            </a:br>
            <a:r>
              <a:rPr lang="tr-TR" sz="3200" dirty="0" smtClean="0"/>
              <a:t> </a:t>
            </a:r>
            <a:br>
              <a:rPr lang="tr-TR" sz="3200" dirty="0" smtClean="0"/>
            </a:br>
            <a:r>
              <a:rPr lang="tr-TR" dirty="0" smtClean="0">
                <a:solidFill>
                  <a:schemeClr val="bg1"/>
                </a:solidFill>
              </a:rPr>
              <a:t/>
            </a:r>
            <a:br>
              <a:rPr lang="tr-TR" dirty="0" smtClean="0">
                <a:solidFill>
                  <a:schemeClr val="bg1"/>
                </a:solidFill>
              </a:rPr>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
        <p:nvSpPr>
          <p:cNvPr id="5" name="4 Dikdörtgen"/>
          <p:cNvSpPr/>
          <p:nvPr/>
        </p:nvSpPr>
        <p:spPr>
          <a:xfrm>
            <a:off x="539552" y="620688"/>
            <a:ext cx="8064896" cy="707886"/>
          </a:xfrm>
          <a:prstGeom prst="rect">
            <a:avLst/>
          </a:prstGeom>
        </p:spPr>
        <p:txBody>
          <a:bodyPr wrap="square">
            <a:spAutoFit/>
          </a:bodyPr>
          <a:lstStyle/>
          <a:p>
            <a:r>
              <a:rPr lang="tr-TR" sz="4000" i="1" dirty="0" smtClean="0">
                <a:solidFill>
                  <a:srgbClr val="00B0F0"/>
                </a:solidFill>
              </a:rPr>
              <a:t> </a:t>
            </a:r>
            <a:r>
              <a:rPr lang="tr-TR" sz="4000" u="sng" dirty="0" smtClean="0">
                <a:solidFill>
                  <a:srgbClr val="00B0F0"/>
                </a:solidFill>
              </a:rPr>
              <a:t>1-) Güneş Işınlarının Geliş Açısı :</a:t>
            </a:r>
            <a:endParaRPr lang="tr-TR" sz="4000" u="sng" dirty="0">
              <a:solidFill>
                <a:srgbClr val="00B0F0"/>
              </a:solidFill>
            </a:endParaRPr>
          </a:p>
        </p:txBody>
      </p:sp>
      <p:pic>
        <p:nvPicPr>
          <p:cNvPr id="7" name="Picture 2" descr="İlgili resim"/>
          <p:cNvPicPr>
            <a:picLocks noChangeAspect="1" noChangeArrowheads="1"/>
          </p:cNvPicPr>
          <p:nvPr/>
        </p:nvPicPr>
        <p:blipFill>
          <a:blip r:embed="rId3" cstate="print"/>
          <a:srcRect/>
          <a:stretch>
            <a:fillRect/>
          </a:stretch>
        </p:blipFill>
        <p:spPr bwMode="auto">
          <a:xfrm>
            <a:off x="3995936" y="1916832"/>
            <a:ext cx="4427984" cy="3212976"/>
          </a:xfrm>
          <a:prstGeom prst="rect">
            <a:avLst/>
          </a:prstGeom>
          <a:noFill/>
          <a:ln>
            <a:solidFill>
              <a:schemeClr val="bg1"/>
            </a:solidFill>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611560" y="548680"/>
            <a:ext cx="7920880" cy="5616624"/>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3600" u="sng" dirty="0" smtClean="0">
                <a:solidFill>
                  <a:srgbClr val="00B0F0"/>
                </a:solidFill>
                <a:latin typeface="Bahnschrift SemiLight" pitchFamily="34" charset="0"/>
              </a:rPr>
              <a:t>2-)Güneşlenme süresi:</a:t>
            </a:r>
            <a:r>
              <a:rPr lang="tr-TR" sz="3100" dirty="0" smtClean="0">
                <a:latin typeface="Bahnschrift SemiLight" pitchFamily="34" charset="0"/>
              </a:rPr>
              <a:t/>
            </a:r>
            <a:br>
              <a:rPr lang="tr-TR" sz="3100" dirty="0" smtClean="0">
                <a:latin typeface="Bahnschrift SemiLight" pitchFamily="34" charset="0"/>
              </a:rPr>
            </a:br>
            <a:r>
              <a:rPr lang="tr-TR" sz="2900" dirty="0" smtClean="0">
                <a:solidFill>
                  <a:schemeClr val="bg1"/>
                </a:solidFill>
                <a:latin typeface="Bahnschrift SemiLight" pitchFamily="34" charset="0"/>
              </a:rPr>
              <a:t>Güneşlenme süresi arttıkça sıcaklık da artar.</a:t>
            </a:r>
            <a:br>
              <a:rPr lang="tr-TR" sz="2900" dirty="0" smtClean="0">
                <a:solidFill>
                  <a:schemeClr val="bg1"/>
                </a:solidFill>
                <a:latin typeface="Bahnschrift SemiLight" pitchFamily="34" charset="0"/>
              </a:rPr>
            </a:br>
            <a:r>
              <a:rPr lang="tr-TR" sz="2900" dirty="0" smtClean="0">
                <a:solidFill>
                  <a:schemeClr val="bg1"/>
                </a:solidFill>
                <a:latin typeface="Bahnschrift SemiLight" pitchFamily="34" charset="0"/>
              </a:rPr>
              <a:t>Isı birikiminden dolayı günün </a:t>
            </a:r>
            <a:r>
              <a:rPr lang="tr-TR" sz="2900" dirty="0" smtClean="0">
                <a:solidFill>
                  <a:srgbClr val="00B0F0"/>
                </a:solidFill>
                <a:latin typeface="Bahnschrift SemiLight" pitchFamily="34" charset="0"/>
              </a:rPr>
              <a:t>en sıcak anı 14.00 ile 15.00 </a:t>
            </a:r>
            <a:r>
              <a:rPr lang="tr-TR" sz="2900" dirty="0" smtClean="0">
                <a:solidFill>
                  <a:schemeClr val="bg1"/>
                </a:solidFill>
                <a:latin typeface="Bahnschrift SemiLight" pitchFamily="34" charset="0"/>
              </a:rPr>
              <a:t>arasında iken günü en soğuk anı sabah güneş doğmadan önceki andır.</a:t>
            </a:r>
            <a:r>
              <a:rPr lang="tr-TR" sz="3200" dirty="0" smtClean="0">
                <a:solidFill>
                  <a:schemeClr val="bg1"/>
                </a:solidFill>
              </a:rPr>
              <a:t/>
            </a:r>
            <a:br>
              <a:rPr lang="tr-TR" sz="3200" dirty="0" smtClean="0">
                <a:solidFill>
                  <a:schemeClr val="bg1"/>
                </a:solidFill>
              </a:rPr>
            </a:br>
            <a:r>
              <a:rPr lang="tr-TR" sz="3200" dirty="0" smtClean="0">
                <a:solidFill>
                  <a:schemeClr val="bg1"/>
                </a:solidFill>
              </a:rPr>
              <a:t> </a:t>
            </a:r>
            <a:r>
              <a:rPr lang="tr-TR" sz="3200" dirty="0" smtClean="0"/>
              <a:t/>
            </a:r>
            <a:br>
              <a:rPr lang="tr-TR" sz="3200" dirty="0" smtClean="0"/>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dirty="0" smtClean="0">
                <a:solidFill>
                  <a:schemeClr val="bg1"/>
                </a:solidFill>
              </a:rPr>
              <a:t/>
            </a:r>
            <a:br>
              <a:rPr lang="tr-TR" dirty="0" smtClean="0">
                <a:solidFill>
                  <a:schemeClr val="bg1"/>
                </a:solidFill>
              </a:rPr>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pic>
        <p:nvPicPr>
          <p:cNvPr id="37889" name="Picture 1" descr="Ugta+Suraj"/>
          <p:cNvPicPr>
            <a:picLocks noChangeAspect="1" noChangeArrowheads="1"/>
          </p:cNvPicPr>
          <p:nvPr/>
        </p:nvPicPr>
        <p:blipFill>
          <a:blip r:embed="rId3" cstate="print">
            <a:lum contrast="6000"/>
          </a:blip>
          <a:srcRect b="5128"/>
          <a:stretch>
            <a:fillRect/>
          </a:stretch>
        </p:blipFill>
        <p:spPr bwMode="auto">
          <a:xfrm>
            <a:off x="2195736" y="3861048"/>
            <a:ext cx="4486412" cy="2293055"/>
          </a:xfrm>
          <a:prstGeom prst="rect">
            <a:avLst/>
          </a:prstGeom>
          <a:noFill/>
          <a:ln w="9525" algn="in">
            <a:solidFill>
              <a:schemeClr val="tx1"/>
            </a:solid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C:\Users\PC\Desktop\CS-2017 OCAK\7-)FOTOĞRAFLAR\F.COĞRAFYA\vangölü.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611560" y="548680"/>
            <a:ext cx="8352928" cy="5616624"/>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3600" b="1" u="sng" dirty="0" smtClean="0">
                <a:solidFill>
                  <a:srgbClr val="00B0F0"/>
                </a:solidFill>
                <a:latin typeface="Bahnschrift SemiLight" pitchFamily="34" charset="0"/>
              </a:rPr>
              <a:t>3-) Yükselti: </a:t>
            </a:r>
            <a:r>
              <a:rPr lang="tr-TR" sz="2900" dirty="0" smtClean="0">
                <a:latin typeface="Bahnschrift SemiLight" pitchFamily="34" charset="0"/>
              </a:rPr>
              <a:t/>
            </a:r>
            <a:br>
              <a:rPr lang="tr-TR" sz="2900" dirty="0" smtClean="0">
                <a:latin typeface="Bahnschrift SemiLight" pitchFamily="34" charset="0"/>
              </a:rPr>
            </a:br>
            <a:r>
              <a:rPr lang="tr-TR" sz="2900" dirty="0" smtClean="0">
                <a:solidFill>
                  <a:schemeClr val="bg1"/>
                </a:solidFill>
                <a:latin typeface="Bahnschrift SemiLight" pitchFamily="34" charset="0"/>
              </a:rPr>
              <a:t>Atmosfer yerden yansıyan ışınlar ile ısınır. Yükselti arttıkça her 200 metrede 1ºC sıcaklık azalmaktadır</a:t>
            </a:r>
            <a:r>
              <a:rPr lang="tr-TR" sz="2900" i="1" dirty="0" smtClean="0">
                <a:solidFill>
                  <a:schemeClr val="bg1"/>
                </a:solidFill>
              </a:rPr>
              <a:t>.</a:t>
            </a:r>
            <a:r>
              <a:rPr lang="tr-TR" sz="2900" dirty="0" smtClean="0"/>
              <a:t/>
            </a:r>
            <a:br>
              <a:rPr lang="tr-TR" sz="2900" dirty="0" smtClean="0"/>
            </a:br>
            <a:r>
              <a:rPr lang="tr-TR" sz="2900" dirty="0" smtClean="0"/>
              <a:t> </a:t>
            </a:r>
            <a:r>
              <a:rPr lang="tr-TR" sz="3200" dirty="0" smtClean="0"/>
              <a:t/>
            </a:r>
            <a:br>
              <a:rPr lang="tr-TR" sz="3200" dirty="0" smtClean="0"/>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dirty="0" smtClean="0">
                <a:solidFill>
                  <a:schemeClr val="bg1"/>
                </a:solidFill>
              </a:rPr>
              <a:t/>
            </a:r>
            <a:br>
              <a:rPr lang="tr-TR" dirty="0" smtClean="0">
                <a:solidFill>
                  <a:schemeClr val="bg1"/>
                </a:solidFill>
              </a:rPr>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pic>
        <p:nvPicPr>
          <p:cNvPr id="105474" name="Picture 2"/>
          <p:cNvPicPr>
            <a:picLocks noChangeAspect="1" noChangeArrowheads="1"/>
          </p:cNvPicPr>
          <p:nvPr/>
        </p:nvPicPr>
        <p:blipFill>
          <a:blip r:embed="rId3" cstate="print"/>
          <a:srcRect r="2610" b="3863"/>
          <a:stretch>
            <a:fillRect/>
          </a:stretch>
        </p:blipFill>
        <p:spPr bwMode="auto">
          <a:xfrm>
            <a:off x="1115616" y="2996952"/>
            <a:ext cx="5760640" cy="3312368"/>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12250127_10153646758118956_8660522880036196511_n.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10288796_10153322905351367_1301996115634266329_n.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PC\Desktop\CS-2016 AĞSTS\F.COĞRAFYA\antarktika.jpg"/>
          <p:cNvPicPr>
            <a:picLocks noChangeAspect="1" noChangeArrowheads="1"/>
          </p:cNvPicPr>
          <p:nvPr/>
        </p:nvPicPr>
        <p:blipFill>
          <a:blip r:embed="rId2" cstate="print"/>
          <a:srcRect/>
          <a:stretch>
            <a:fillRect/>
          </a:stretch>
        </p:blipFill>
        <p:spPr bwMode="auto">
          <a:xfrm>
            <a:off x="0" y="0"/>
            <a:ext cx="5724128" cy="6858000"/>
          </a:xfrm>
          <a:prstGeom prst="rect">
            <a:avLst/>
          </a:prstGeom>
          <a:noFill/>
        </p:spPr>
      </p:pic>
      <p:sp>
        <p:nvSpPr>
          <p:cNvPr id="6" name="5 Metin kutusu"/>
          <p:cNvSpPr txBox="1"/>
          <p:nvPr/>
        </p:nvSpPr>
        <p:spPr>
          <a:xfrm>
            <a:off x="5364088" y="692696"/>
            <a:ext cx="3779912" cy="5262979"/>
          </a:xfrm>
          <a:prstGeom prst="rect">
            <a:avLst/>
          </a:prstGeom>
          <a:noFill/>
        </p:spPr>
        <p:txBody>
          <a:bodyPr wrap="square" rtlCol="0">
            <a:spAutoFit/>
          </a:bodyPr>
          <a:lstStyle/>
          <a:p>
            <a:pPr algn="ctr">
              <a:lnSpc>
                <a:spcPct val="150000"/>
              </a:lnSpc>
            </a:pPr>
            <a:r>
              <a:rPr lang="tr-TR" sz="2800" dirty="0" smtClean="0">
                <a:solidFill>
                  <a:schemeClr val="bg1"/>
                </a:solidFill>
                <a:latin typeface="Bahnschrift SemiLight" pitchFamily="34" charset="0"/>
              </a:rPr>
              <a:t>Uydular yardımıyla yapılan çalışmalarla Dünyanın  en soğuk  yeri -93,2 santigrat derece olarak ölçüldü.</a:t>
            </a:r>
          </a:p>
          <a:p>
            <a:pPr algn="ctr">
              <a:lnSpc>
                <a:spcPct val="150000"/>
              </a:lnSpc>
            </a:pPr>
            <a:r>
              <a:rPr lang="tr-TR" sz="2800" dirty="0" smtClean="0">
                <a:solidFill>
                  <a:schemeClr val="bg1"/>
                </a:solidFill>
                <a:latin typeface="Bahnschrift SemiLight" pitchFamily="34" charset="0"/>
              </a:rPr>
              <a:t>En soğuk nokta Antarktika’nın merkezinde yer alıyor.</a:t>
            </a:r>
            <a:endParaRPr lang="tr-TR" sz="2800"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0" y="188640"/>
            <a:ext cx="9144000" cy="523220"/>
          </a:xfrm>
          <a:prstGeom prst="rect">
            <a:avLst/>
          </a:prstGeom>
        </p:spPr>
        <p:txBody>
          <a:bodyPr wrap="square">
            <a:spAutoFit/>
          </a:bodyPr>
          <a:lstStyle/>
          <a:p>
            <a:pPr algn="ctr"/>
            <a:r>
              <a:rPr lang="tr-TR" sz="2800" dirty="0" smtClean="0">
                <a:latin typeface="Bahnschrift SemiLight" pitchFamily="34" charset="0"/>
              </a:rPr>
              <a:t>MEB Ders Kitabı Sayfa 99</a:t>
            </a:r>
            <a:endParaRPr lang="tr-TR" sz="2800" dirty="0">
              <a:latin typeface="Bahnschrift SemiLight" pitchFamily="34" charset="0"/>
            </a:endParaRPr>
          </a:p>
        </p:txBody>
      </p:sp>
      <p:pic>
        <p:nvPicPr>
          <p:cNvPr id="1026" name="Picture 2"/>
          <p:cNvPicPr>
            <a:picLocks noChangeAspect="1" noChangeArrowheads="1"/>
          </p:cNvPicPr>
          <p:nvPr/>
        </p:nvPicPr>
        <p:blipFill>
          <a:blip r:embed="rId2" cstate="print">
            <a:lum bright="10000"/>
          </a:blip>
          <a:srcRect/>
          <a:stretch>
            <a:fillRect/>
          </a:stretch>
        </p:blipFill>
        <p:spPr bwMode="auto">
          <a:xfrm>
            <a:off x="683568" y="764704"/>
            <a:ext cx="7929884" cy="58270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ıcaklık Terslemesi (Enverziyon) | Tarihi Olaylar"/>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2 Dikdörtgen"/>
          <p:cNvSpPr/>
          <p:nvPr/>
        </p:nvSpPr>
        <p:spPr>
          <a:xfrm>
            <a:off x="251520" y="188640"/>
            <a:ext cx="8712968" cy="2241833"/>
          </a:xfrm>
          <a:prstGeom prst="rect">
            <a:avLst/>
          </a:prstGeom>
        </p:spPr>
        <p:txBody>
          <a:bodyPr wrap="square">
            <a:spAutoFit/>
          </a:bodyPr>
          <a:lstStyle/>
          <a:p>
            <a:pPr algn="just">
              <a:lnSpc>
                <a:spcPct val="150000"/>
              </a:lnSpc>
            </a:pPr>
            <a:r>
              <a:rPr lang="tr-TR" dirty="0" smtClean="0">
                <a:solidFill>
                  <a:srgbClr val="FF0000"/>
                </a:solidFill>
                <a:latin typeface="Bahnschrift SemiLight" pitchFamily="34" charset="0"/>
              </a:rPr>
              <a:t>Sıcaklık Terselmesi </a:t>
            </a:r>
          </a:p>
          <a:p>
            <a:pPr algn="just">
              <a:lnSpc>
                <a:spcPct val="150000"/>
              </a:lnSpc>
            </a:pPr>
            <a:r>
              <a:rPr lang="tr-TR" dirty="0" smtClean="0">
                <a:latin typeface="Bahnschrift SemiLight" pitchFamily="34" charset="0"/>
              </a:rPr>
              <a:t>Sıcaklık terslemesi; özellikle çukur alanlarda, serin ve soğuk mevsimlerde sıklıkla rastlanılan bir durumdur. Bazı koşullar altında yerden yükseldikçe sıcaklık azalmaz, tersine artar ve ancak belirli bir yükseltiden sonra sıcaklık tekrar azalmaya başlar. </a:t>
            </a:r>
            <a:endParaRPr lang="tr-TR" dirty="0">
              <a:latin typeface="Bahnschrift SemiLight"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Resim"/>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Users\PC\Desktop\İNSAN VE DOĞA\geography-clipart-geography-class-11.jpg"/>
          <p:cNvPicPr>
            <a:picLocks noChangeAspect="1" noChangeArrowheads="1"/>
          </p:cNvPicPr>
          <p:nvPr/>
        </p:nvPicPr>
        <p:blipFill>
          <a:blip r:embed="rId3" cstate="print"/>
          <a:srcRect/>
          <a:stretch>
            <a:fillRect/>
          </a:stretch>
        </p:blipFill>
        <p:spPr bwMode="auto">
          <a:xfrm>
            <a:off x="0" y="1628800"/>
            <a:ext cx="9144000" cy="5229200"/>
          </a:xfrm>
          <a:prstGeom prst="rect">
            <a:avLst/>
          </a:prstGeom>
          <a:noFill/>
        </p:spPr>
      </p:pic>
      <p:sp>
        <p:nvSpPr>
          <p:cNvPr id="4" name="1 Başlık"/>
          <p:cNvSpPr>
            <a:spLocks noGrp="1"/>
          </p:cNvSpPr>
          <p:nvPr>
            <p:ph type="ctrTitle"/>
          </p:nvPr>
        </p:nvSpPr>
        <p:spPr>
          <a:xfrm>
            <a:off x="0" y="332656"/>
            <a:ext cx="9144000" cy="1196752"/>
          </a:xfrm>
        </p:spPr>
        <p:txBody>
          <a:bodyPr>
            <a:noAutofit/>
          </a:bodyPr>
          <a:lstStyle/>
          <a:p>
            <a:r>
              <a:rPr lang="tr-TR" b="1" dirty="0" smtClean="0">
                <a:latin typeface="Calibri Light" pitchFamily="34" charset="0"/>
                <a:cs typeface="Calibri Light" pitchFamily="34" charset="0"/>
              </a:rPr>
              <a:t>İNDİRGENMİŞ SICAKLIK NEDİR?</a:t>
            </a:r>
            <a:endParaRPr lang="tr-TR" b="1" dirty="0">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539552" y="764704"/>
            <a:ext cx="8173416" cy="3024336"/>
          </a:xfrm>
        </p:spPr>
        <p:txBody>
          <a:bodyPr>
            <a:normAutofit fontScale="90000"/>
          </a:bodyPr>
          <a:lstStyle/>
          <a:p>
            <a:pPr algn="l">
              <a:lnSpc>
                <a:spcPct val="150000"/>
              </a:lnSpc>
            </a:pP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2800" b="1" i="1" dirty="0" smtClean="0"/>
              <a:t> </a:t>
            </a:r>
            <a:br>
              <a:rPr lang="tr-TR" sz="2800" b="1" i="1" dirty="0" smtClean="0"/>
            </a:br>
            <a:r>
              <a:rPr lang="tr-TR" sz="2800" b="1" i="1" dirty="0" smtClean="0"/>
              <a:t/>
            </a:r>
            <a:br>
              <a:rPr lang="tr-TR" sz="2800" b="1" i="1" dirty="0" smtClean="0"/>
            </a:br>
            <a:r>
              <a:rPr lang="tr-TR" sz="2800" b="1" i="1" dirty="0" smtClean="0"/>
              <a:t/>
            </a:r>
            <a:br>
              <a:rPr lang="tr-TR" sz="2800" b="1" i="1" dirty="0" smtClean="0"/>
            </a:br>
            <a:r>
              <a:rPr lang="tr-TR" sz="2800" b="1" i="1" dirty="0" smtClean="0"/>
              <a:t/>
            </a:r>
            <a:br>
              <a:rPr lang="tr-TR" sz="2800" b="1" i="1" dirty="0" smtClean="0"/>
            </a:br>
            <a:r>
              <a:rPr lang="tr-TR" sz="2800" b="1" i="1" dirty="0" smtClean="0"/>
              <a:t/>
            </a:r>
            <a:br>
              <a:rPr lang="tr-TR" sz="2800" b="1" i="1" dirty="0" smtClean="0"/>
            </a:br>
            <a:r>
              <a:rPr lang="tr-TR" sz="2800" b="1" i="1" dirty="0" smtClean="0"/>
              <a:t/>
            </a:r>
            <a:br>
              <a:rPr lang="tr-TR" sz="2800" b="1" i="1" dirty="0" smtClean="0"/>
            </a:br>
            <a:r>
              <a:rPr lang="tr-TR" sz="2800" b="1" i="1" dirty="0" smtClean="0"/>
              <a:t/>
            </a:r>
            <a:br>
              <a:rPr lang="tr-TR" sz="2800" b="1" i="1" dirty="0" smtClean="0"/>
            </a:br>
            <a:r>
              <a:rPr lang="tr-TR" sz="2800" b="1" i="1" dirty="0" smtClean="0"/>
              <a:t/>
            </a:r>
            <a:br>
              <a:rPr lang="tr-TR" sz="2800" b="1" i="1" dirty="0" smtClean="0"/>
            </a:br>
            <a:r>
              <a:rPr lang="tr-TR" sz="4900" b="1" i="1" dirty="0" smtClean="0"/>
              <a:t/>
            </a:r>
            <a:br>
              <a:rPr lang="tr-TR" sz="4900" b="1" i="1" dirty="0" smtClean="0"/>
            </a:br>
            <a:r>
              <a:rPr lang="tr-TR" sz="4900" b="1" i="1" dirty="0" smtClean="0"/>
              <a:t/>
            </a:r>
            <a:br>
              <a:rPr lang="tr-TR" sz="4900" b="1" i="1" dirty="0" smtClean="0"/>
            </a:br>
            <a:r>
              <a:rPr lang="tr-TR" sz="4900" b="1" i="1" dirty="0" smtClean="0"/>
              <a:t/>
            </a:r>
            <a:br>
              <a:rPr lang="tr-TR" sz="4900" b="1" i="1" dirty="0" smtClean="0"/>
            </a:br>
            <a:r>
              <a:rPr lang="tr-TR" sz="4900" b="1" i="1" dirty="0" smtClean="0"/>
              <a:t>              </a:t>
            </a:r>
            <a:r>
              <a:rPr lang="tr-TR" sz="3600" b="1" u="sng" dirty="0" smtClean="0">
                <a:solidFill>
                  <a:srgbClr val="00B0F0"/>
                </a:solidFill>
                <a:latin typeface="Bahnschrift SemiLight" pitchFamily="34" charset="0"/>
              </a:rPr>
              <a:t>İndirgenmiş Sıcaklık: </a:t>
            </a:r>
            <a:r>
              <a:rPr lang="tr-TR" sz="4900" b="1" i="1" dirty="0" smtClean="0">
                <a:solidFill>
                  <a:schemeClr val="bg1"/>
                </a:solidFill>
              </a:rPr>
              <a:t/>
            </a:r>
            <a:br>
              <a:rPr lang="tr-TR" sz="4900" b="1" i="1" dirty="0" smtClean="0">
                <a:solidFill>
                  <a:schemeClr val="bg1"/>
                </a:solidFill>
              </a:rPr>
            </a:br>
            <a:r>
              <a:rPr lang="tr-TR" sz="2900" b="1" dirty="0" smtClean="0">
                <a:solidFill>
                  <a:schemeClr val="bg1"/>
                </a:solidFill>
                <a:latin typeface="Bahnschrift SemiLight" pitchFamily="34" charset="0"/>
              </a:rPr>
              <a:t># </a:t>
            </a:r>
            <a:r>
              <a:rPr lang="tr-TR" sz="2900" dirty="0" smtClean="0">
                <a:solidFill>
                  <a:schemeClr val="bg1"/>
                </a:solidFill>
                <a:latin typeface="Bahnschrift SemiLight" pitchFamily="34" charset="0"/>
              </a:rPr>
              <a:t>Bir yerin yükseltisinin 0 metre olduğu kabul edilerek hesaplanan sıcaklıktır.</a:t>
            </a:r>
            <a:br>
              <a:rPr lang="tr-TR" sz="2900" dirty="0" smtClean="0">
                <a:solidFill>
                  <a:schemeClr val="bg1"/>
                </a:solidFill>
                <a:latin typeface="Bahnschrift SemiLight" pitchFamily="34" charset="0"/>
              </a:rPr>
            </a:br>
            <a:r>
              <a:rPr lang="tr-TR" sz="2900" dirty="0" smtClean="0">
                <a:solidFill>
                  <a:schemeClr val="bg1"/>
                </a:solidFill>
                <a:latin typeface="Bahnschrift SemiLight" pitchFamily="34" charset="0"/>
              </a:rPr>
              <a:t># Bir yerin gerçek sıcaklığına o yerin yükseltinden dolayı kaybettiği sıcaklık değerinin eklenmesi ile hesaplanır. </a:t>
            </a:r>
            <a:br>
              <a:rPr lang="tr-TR" sz="2900" dirty="0" smtClean="0">
                <a:solidFill>
                  <a:schemeClr val="bg1"/>
                </a:solidFill>
                <a:latin typeface="Bahnschrift SemiLight" pitchFamily="34" charset="0"/>
              </a:rPr>
            </a:br>
            <a:r>
              <a:rPr lang="tr-TR" sz="2900" dirty="0" smtClean="0">
                <a:solidFill>
                  <a:schemeClr val="bg1"/>
                </a:solidFill>
                <a:latin typeface="Bahnschrift SemiLight" pitchFamily="34" charset="0"/>
              </a:rPr>
              <a:t># Deniz seviyesinde gerçek sıcaklık ile indirgenmiş sıcaklık eşit iken yükselti arttıkça ikisi arasındaki fark artar.</a:t>
            </a:r>
            <a:r>
              <a:rPr lang="tr-TR" sz="3200" dirty="0" smtClean="0"/>
              <a:t/>
            </a:r>
            <a:br>
              <a:rPr lang="tr-TR" sz="3200" dirty="0" smtClean="0"/>
            </a:br>
            <a:r>
              <a:rPr lang="tr-TR" sz="3200" dirty="0" smtClean="0"/>
              <a:t> </a:t>
            </a:r>
            <a:br>
              <a:rPr lang="tr-TR" sz="3200" dirty="0" smtClean="0"/>
            </a:br>
            <a:r>
              <a:rPr lang="tr-TR" sz="3200" dirty="0" smtClean="0"/>
              <a:t/>
            </a:r>
            <a:br>
              <a:rPr lang="tr-TR" sz="3200" dirty="0" smtClean="0"/>
            </a:br>
            <a:r>
              <a:rPr lang="tr-TR" sz="3200" dirty="0" smtClean="0"/>
              <a:t> </a:t>
            </a:r>
            <a:br>
              <a:rPr lang="tr-TR" sz="3200" dirty="0" smtClean="0"/>
            </a:br>
            <a:r>
              <a:rPr lang="tr-TR" sz="3100" dirty="0" smtClean="0"/>
              <a:t/>
            </a:r>
            <a:br>
              <a:rPr lang="tr-TR" sz="3100" dirty="0" smtClean="0"/>
            </a:br>
            <a:r>
              <a:rPr lang="tr-TR" sz="3100" dirty="0" smtClean="0"/>
              <a:t> </a:t>
            </a:r>
            <a:r>
              <a:rPr lang="tr-TR" sz="2800" dirty="0" smtClean="0"/>
              <a:t/>
            </a:r>
            <a:br>
              <a:rPr lang="tr-TR" sz="2800" dirty="0" smtClean="0"/>
            </a:br>
            <a:r>
              <a:rPr lang="tr-TR" sz="2800" dirty="0" smtClean="0"/>
              <a:t/>
            </a:r>
            <a:br>
              <a:rPr lang="tr-TR" sz="2800" dirty="0" smtClean="0"/>
            </a:br>
            <a:r>
              <a:rPr lang="tr-TR" sz="3200" dirty="0" smtClean="0"/>
              <a:t/>
            </a:r>
            <a:br>
              <a:rPr lang="tr-TR" sz="3200" dirty="0" smtClean="0"/>
            </a:br>
            <a:r>
              <a:rPr lang="tr-TR" sz="3200" dirty="0" smtClean="0"/>
              <a:t> </a:t>
            </a:r>
            <a:br>
              <a:rPr lang="tr-TR" sz="3200" dirty="0" smtClean="0"/>
            </a:br>
            <a:r>
              <a:rPr lang="tr-TR" dirty="0" smtClean="0">
                <a:solidFill>
                  <a:schemeClr val="bg1"/>
                </a:solidFill>
              </a:rPr>
              <a:t/>
            </a:r>
            <a:br>
              <a:rPr lang="tr-TR" dirty="0" smtClean="0">
                <a:solidFill>
                  <a:schemeClr val="bg1"/>
                </a:solidFill>
              </a:rPr>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Resim" descr="11144985_10152887819731367_9182608167233585378_n.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539552" y="1412776"/>
            <a:ext cx="8136904" cy="5040560"/>
          </a:xfrm>
        </p:spPr>
        <p:txBody>
          <a:bodyPr>
            <a:normAutofit fontScale="90000"/>
          </a:bodyPr>
          <a:lstStyle/>
          <a:p>
            <a:pPr>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3100" dirty="0" smtClean="0">
                <a:solidFill>
                  <a:schemeClr val="bg1"/>
                </a:solidFill>
                <a:latin typeface="Bahnschrift SemiLight" pitchFamily="34" charset="0"/>
              </a:rPr>
              <a:t>Karalar denizlere göre çabuk ısınıp çabuk </a:t>
            </a:r>
            <a:r>
              <a:rPr lang="tr-TR" sz="3100" dirty="0" smtClean="0">
                <a:solidFill>
                  <a:schemeClr val="bg1"/>
                </a:solidFill>
                <a:latin typeface="Bahnschrift SemiLight" pitchFamily="34" charset="0"/>
              </a:rPr>
              <a:t>soğur. Denizler </a:t>
            </a:r>
            <a:r>
              <a:rPr lang="tr-TR" sz="3100" dirty="0" smtClean="0">
                <a:solidFill>
                  <a:schemeClr val="bg1"/>
                </a:solidFill>
                <a:latin typeface="Bahnschrift SemiLight" pitchFamily="34" charset="0"/>
              </a:rPr>
              <a:t>ise </a:t>
            </a:r>
            <a:r>
              <a:rPr lang="tr-TR" sz="3100" dirty="0" smtClean="0">
                <a:solidFill>
                  <a:schemeClr val="bg1"/>
                </a:solidFill>
                <a:latin typeface="Bahnschrift SemiLight" pitchFamily="34" charset="0"/>
              </a:rPr>
              <a:t>geç </a:t>
            </a:r>
            <a:r>
              <a:rPr lang="tr-TR" sz="3100" dirty="0" smtClean="0">
                <a:solidFill>
                  <a:schemeClr val="bg1"/>
                </a:solidFill>
                <a:latin typeface="Bahnschrift SemiLight" pitchFamily="34" charset="0"/>
              </a:rPr>
              <a:t>ısınıp geç soğur. </a:t>
            </a:r>
            <a:r>
              <a:rPr lang="tr-TR" sz="3100" dirty="0" smtClean="0">
                <a:solidFill>
                  <a:schemeClr val="bg1"/>
                </a:solidFill>
                <a:latin typeface="Bahnschrift SemiLight" pitchFamily="34" charset="0"/>
              </a:rPr>
              <a:t>Yaz aylarında</a:t>
            </a:r>
            <a:br>
              <a:rPr lang="tr-TR" sz="3100" dirty="0" smtClean="0">
                <a:solidFill>
                  <a:schemeClr val="bg1"/>
                </a:solidFill>
                <a:latin typeface="Bahnschrift SemiLight" pitchFamily="34" charset="0"/>
              </a:rPr>
            </a:br>
            <a:r>
              <a:rPr lang="tr-TR" sz="3100" dirty="0" smtClean="0">
                <a:solidFill>
                  <a:schemeClr val="bg1"/>
                </a:solidFill>
                <a:latin typeface="Bahnschrift SemiLight" pitchFamily="34" charset="0"/>
              </a:rPr>
              <a:t>karalar </a:t>
            </a:r>
            <a:r>
              <a:rPr lang="tr-TR" sz="3100" dirty="0" smtClean="0">
                <a:solidFill>
                  <a:schemeClr val="bg1"/>
                </a:solidFill>
                <a:latin typeface="Bahnschrift SemiLight" pitchFamily="34" charset="0"/>
              </a:rPr>
              <a:t>sıcakken,kış aylarında denizler sıcak olur.</a:t>
            </a:r>
            <a:r>
              <a:rPr lang="tr-TR" sz="3100" dirty="0" smtClean="0">
                <a:solidFill>
                  <a:schemeClr val="bg1"/>
                </a:solidFill>
              </a:rPr>
              <a:t/>
            </a:r>
            <a:br>
              <a:rPr lang="tr-TR" sz="3100" dirty="0" smtClean="0">
                <a:solidFill>
                  <a:schemeClr val="bg1"/>
                </a:solidFill>
              </a:rPr>
            </a:br>
            <a:r>
              <a:rPr lang="tr-TR" sz="3200" i="1" dirty="0" smtClean="0">
                <a:solidFill>
                  <a:schemeClr val="bg1"/>
                </a:solidFill>
              </a:rPr>
              <a:t> </a:t>
            </a:r>
            <a:r>
              <a:rPr lang="tr-TR" sz="3200" dirty="0" smtClean="0">
                <a:solidFill>
                  <a:schemeClr val="bg1"/>
                </a:solidFill>
              </a:rPr>
              <a:t/>
            </a:r>
            <a:br>
              <a:rPr lang="tr-TR" sz="3200" dirty="0" smtClean="0">
                <a:solidFill>
                  <a:schemeClr val="bg1"/>
                </a:solidFill>
              </a:rPr>
            </a:br>
            <a:r>
              <a:rPr lang="tr-TR" sz="3200" dirty="0" smtClean="0">
                <a:solidFill>
                  <a:schemeClr val="bg1"/>
                </a:solidFill>
              </a:rPr>
              <a:t/>
            </a:r>
            <a:br>
              <a:rPr lang="tr-TR" sz="3200" dirty="0" smtClean="0">
                <a:solidFill>
                  <a:schemeClr val="bg1"/>
                </a:solidFill>
              </a:rPr>
            </a:br>
            <a:r>
              <a:rPr lang="tr-TR" sz="3200" dirty="0" smtClean="0">
                <a:solidFill>
                  <a:schemeClr val="bg1"/>
                </a:solidFill>
              </a:rPr>
              <a:t> </a:t>
            </a:r>
            <a:r>
              <a:rPr lang="tr-TR" sz="3200" dirty="0" smtClean="0"/>
              <a:t/>
            </a:r>
            <a:br>
              <a:rPr lang="tr-TR" sz="3200" dirty="0" smtClean="0"/>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dirty="0" smtClean="0">
                <a:solidFill>
                  <a:schemeClr val="bg1"/>
                </a:solidFill>
              </a:rPr>
              <a:t/>
            </a:r>
            <a:br>
              <a:rPr lang="tr-TR" dirty="0" smtClean="0">
                <a:solidFill>
                  <a:schemeClr val="bg1"/>
                </a:solidFill>
              </a:rPr>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
        <p:nvSpPr>
          <p:cNvPr id="4" name="3 Dikdörtgen"/>
          <p:cNvSpPr/>
          <p:nvPr/>
        </p:nvSpPr>
        <p:spPr>
          <a:xfrm>
            <a:off x="611560" y="1268760"/>
            <a:ext cx="7992888" cy="1077218"/>
          </a:xfrm>
          <a:prstGeom prst="rect">
            <a:avLst/>
          </a:prstGeom>
        </p:spPr>
        <p:txBody>
          <a:bodyPr wrap="square">
            <a:spAutoFit/>
          </a:bodyPr>
          <a:lstStyle/>
          <a:p>
            <a:r>
              <a:rPr lang="tr-TR" sz="3200" dirty="0" smtClean="0">
                <a:solidFill>
                  <a:srgbClr val="00B0F0"/>
                </a:solidFill>
                <a:latin typeface="Bahnschrift SemiLight" pitchFamily="34" charset="0"/>
              </a:rPr>
              <a:t> </a:t>
            </a:r>
            <a:r>
              <a:rPr lang="tr-TR" sz="3200" b="1" dirty="0" smtClean="0">
                <a:solidFill>
                  <a:srgbClr val="00B0F0"/>
                </a:solidFill>
                <a:latin typeface="Bahnschrift SemiLight" pitchFamily="34" charset="0"/>
              </a:rPr>
              <a:t>4-) Kara ve Denizlerin Dağılışı: </a:t>
            </a:r>
            <a:br>
              <a:rPr lang="tr-TR" sz="3200" b="1" dirty="0" smtClean="0">
                <a:solidFill>
                  <a:srgbClr val="00B0F0"/>
                </a:solidFill>
                <a:latin typeface="Bahnschrift SemiLight" pitchFamily="34" charset="0"/>
              </a:rPr>
            </a:br>
            <a:endParaRPr lang="tr-TR" sz="3200" b="1" dirty="0">
              <a:solidFill>
                <a:srgbClr val="00B0F0"/>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10989127_896652010403001_4965254108573667078_o.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611560" y="404664"/>
            <a:ext cx="8280920" cy="5616624"/>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b="1" dirty="0" smtClean="0">
                <a:solidFill>
                  <a:srgbClr val="00B0F0"/>
                </a:solidFill>
              </a:rPr>
              <a:t># Termik ekvator:</a:t>
            </a:r>
            <a:br>
              <a:rPr lang="tr-TR" b="1" dirty="0" smtClean="0">
                <a:solidFill>
                  <a:srgbClr val="00B0F0"/>
                </a:solidFill>
              </a:rPr>
            </a:br>
            <a:r>
              <a:rPr lang="tr-TR" sz="2400" dirty="0" smtClean="0">
                <a:solidFill>
                  <a:schemeClr val="bg1"/>
                </a:solidFill>
                <a:latin typeface="Bahnschrift SemiLight" pitchFamily="34" charset="0"/>
              </a:rPr>
              <a:t>Meridyenlerin en sıcak noktalarının birleştirilmesi ile elde edilir. </a:t>
            </a:r>
            <a:r>
              <a:rPr lang="tr-TR" sz="3200" dirty="0" smtClean="0">
                <a:solidFill>
                  <a:schemeClr val="bg1"/>
                </a:solidFill>
              </a:rPr>
              <a:t/>
            </a:r>
            <a:br>
              <a:rPr lang="tr-TR" sz="3200" dirty="0" smtClean="0">
                <a:solidFill>
                  <a:schemeClr val="bg1"/>
                </a:solidFill>
              </a:rPr>
            </a:br>
            <a:r>
              <a:rPr lang="tr-TR" sz="3200" i="1" dirty="0" smtClean="0">
                <a:solidFill>
                  <a:schemeClr val="bg1"/>
                </a:solidFill>
              </a:rPr>
              <a:t> </a:t>
            </a:r>
            <a:r>
              <a:rPr lang="tr-TR" sz="3200" dirty="0" smtClean="0">
                <a:solidFill>
                  <a:schemeClr val="bg1"/>
                </a:solidFill>
              </a:rPr>
              <a:t/>
            </a:r>
            <a:br>
              <a:rPr lang="tr-TR" sz="3200" dirty="0" smtClean="0">
                <a:solidFill>
                  <a:schemeClr val="bg1"/>
                </a:solidFill>
              </a:rPr>
            </a:br>
            <a:r>
              <a:rPr lang="tr-TR" sz="3200" dirty="0" smtClean="0">
                <a:solidFill>
                  <a:schemeClr val="bg1"/>
                </a:solidFill>
              </a:rPr>
              <a:t> </a:t>
            </a:r>
            <a:r>
              <a:rPr lang="tr-TR" sz="3200" dirty="0" smtClean="0"/>
              <a:t/>
            </a:r>
            <a:br>
              <a:rPr lang="tr-TR" sz="3200" dirty="0" smtClean="0"/>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dirty="0" smtClean="0">
                <a:solidFill>
                  <a:schemeClr val="bg1"/>
                </a:solidFill>
              </a:rPr>
              <a:t/>
            </a:r>
            <a:br>
              <a:rPr lang="tr-TR" dirty="0" smtClean="0">
                <a:solidFill>
                  <a:schemeClr val="bg1"/>
                </a:solidFill>
              </a:rPr>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pic>
        <p:nvPicPr>
          <p:cNvPr id="106498" name="Picture 2"/>
          <p:cNvPicPr>
            <a:picLocks noChangeAspect="1" noChangeArrowheads="1"/>
          </p:cNvPicPr>
          <p:nvPr/>
        </p:nvPicPr>
        <p:blipFill>
          <a:blip r:embed="rId3" cstate="print">
            <a:lum contrast="6000"/>
          </a:blip>
          <a:srcRect/>
          <a:stretch>
            <a:fillRect/>
          </a:stretch>
        </p:blipFill>
        <p:spPr bwMode="auto">
          <a:xfrm>
            <a:off x="971600" y="2204864"/>
            <a:ext cx="7344816" cy="4104456"/>
          </a:xfrm>
          <a:prstGeom prst="rect">
            <a:avLst/>
          </a:prstGeom>
          <a:noFill/>
          <a:ln w="9525" algn="in">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611560" y="548680"/>
            <a:ext cx="7920880" cy="5616624"/>
          </a:xfrm>
        </p:spPr>
        <p:txBody>
          <a:bodyPr>
            <a:normAutofit fontScale="90000"/>
          </a:bodyPr>
          <a:lstStyle/>
          <a:p>
            <a:r>
              <a:rPr lang="tr-TR" sz="4900" dirty="0" smtClean="0">
                <a:solidFill>
                  <a:schemeClr val="bg1"/>
                </a:solidFill>
              </a:rPr>
              <a:t/>
            </a:r>
            <a:br>
              <a:rPr lang="tr-TR" sz="4900" dirty="0" smtClean="0">
                <a:solidFill>
                  <a:schemeClr val="bg1"/>
                </a:solidFill>
              </a:rPr>
            </a:br>
            <a:r>
              <a:rPr lang="tr-TR" sz="3600" dirty="0" smtClean="0">
                <a:solidFill>
                  <a:schemeClr val="bg1"/>
                </a:solidFill>
                <a:latin typeface="Bahnschrift SemiLight" pitchFamily="34" charset="0"/>
              </a:rPr>
              <a:t>Termik ekvator ile ekvator örtüşmez.</a:t>
            </a:r>
            <a:br>
              <a:rPr lang="tr-TR" sz="3600" dirty="0" smtClean="0">
                <a:solidFill>
                  <a:schemeClr val="bg1"/>
                </a:solidFill>
                <a:latin typeface="Bahnschrift SemiLight" pitchFamily="34" charset="0"/>
              </a:rPr>
            </a:br>
            <a:r>
              <a:rPr lang="tr-TR" sz="3200" i="1" dirty="0" smtClean="0">
                <a:solidFill>
                  <a:schemeClr val="bg1"/>
                </a:solidFill>
              </a:rPr>
              <a:t> </a:t>
            </a:r>
            <a:r>
              <a:rPr lang="tr-TR" sz="3200" dirty="0" smtClean="0">
                <a:solidFill>
                  <a:schemeClr val="bg1"/>
                </a:solidFill>
              </a:rPr>
              <a:t/>
            </a:r>
            <a:br>
              <a:rPr lang="tr-TR" sz="3200" dirty="0" smtClean="0">
                <a:solidFill>
                  <a:schemeClr val="bg1"/>
                </a:solidFill>
              </a:rPr>
            </a:br>
            <a:r>
              <a:rPr lang="tr-TR" sz="3200" dirty="0" smtClean="0">
                <a:solidFill>
                  <a:schemeClr val="bg1"/>
                </a:solidFill>
              </a:rPr>
              <a:t/>
            </a:r>
            <a:br>
              <a:rPr lang="tr-TR" sz="3200" dirty="0" smtClean="0">
                <a:solidFill>
                  <a:schemeClr val="bg1"/>
                </a:solidFill>
              </a:rPr>
            </a:br>
            <a:r>
              <a:rPr lang="tr-TR" sz="3200" dirty="0" smtClean="0">
                <a:solidFill>
                  <a:schemeClr val="bg1"/>
                </a:solidFill>
              </a:rPr>
              <a:t> </a:t>
            </a:r>
            <a:r>
              <a:rPr lang="tr-TR" sz="3200" dirty="0" smtClean="0"/>
              <a:t/>
            </a:r>
            <a:br>
              <a:rPr lang="tr-TR" sz="3200" dirty="0" smtClean="0"/>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dirty="0" smtClean="0">
                <a:solidFill>
                  <a:schemeClr val="bg1"/>
                </a:solidFill>
              </a:rPr>
              <a:t/>
            </a:r>
            <a:br>
              <a:rPr lang="tr-TR" dirty="0" smtClean="0">
                <a:solidFill>
                  <a:schemeClr val="bg1"/>
                </a:solidFill>
              </a:rPr>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pic>
        <p:nvPicPr>
          <p:cNvPr id="106498" name="Picture 2"/>
          <p:cNvPicPr>
            <a:picLocks noChangeAspect="1" noChangeArrowheads="1"/>
          </p:cNvPicPr>
          <p:nvPr/>
        </p:nvPicPr>
        <p:blipFill>
          <a:blip r:embed="rId3" cstate="print">
            <a:lum contrast="6000"/>
          </a:blip>
          <a:srcRect/>
          <a:stretch>
            <a:fillRect/>
          </a:stretch>
        </p:blipFill>
        <p:spPr bwMode="auto">
          <a:xfrm>
            <a:off x="1115616" y="1484783"/>
            <a:ext cx="6984776" cy="4458367"/>
          </a:xfrm>
          <a:prstGeom prst="rect">
            <a:avLst/>
          </a:prstGeom>
          <a:noFill/>
          <a:ln w="9525" algn="in">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C\Desktop\sıcaklık\fo1211_antarcticacold_940_jr.jpg"/>
          <p:cNvPicPr>
            <a:picLocks noChangeAspect="1" noChangeArrowheads="1"/>
          </p:cNvPicPr>
          <p:nvPr/>
        </p:nvPicPr>
        <p:blipFill>
          <a:blip r:embed="rId2" cstate="print"/>
          <a:srcRect/>
          <a:stretch>
            <a:fillRect/>
          </a:stretch>
        </p:blipFill>
        <p:spPr bwMode="auto">
          <a:xfrm>
            <a:off x="1187624" y="188640"/>
            <a:ext cx="6432714" cy="6480720"/>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611560" y="908720"/>
            <a:ext cx="7920880" cy="5256584"/>
          </a:xfrm>
        </p:spPr>
        <p:txBody>
          <a:bodyPr>
            <a:normAutofit fontScale="90000"/>
          </a:bodyPr>
          <a:lstStyle/>
          <a:p>
            <a:pPr algn="just">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2700" dirty="0" smtClean="0">
                <a:solidFill>
                  <a:schemeClr val="bg1"/>
                </a:solidFill>
                <a:latin typeface="Bahnschrift SemiLight" pitchFamily="34" charset="0"/>
              </a:rPr>
              <a:t>Bir yerin aşırı ısınıp aşırı soğumasını engeller.Sıcaklık farkını azaltır.Dünyanın </a:t>
            </a:r>
            <a:r>
              <a:rPr lang="tr-TR" sz="2700" b="1" dirty="0" smtClean="0">
                <a:solidFill>
                  <a:srgbClr val="00B0F0"/>
                </a:solidFill>
                <a:latin typeface="Bahnschrift SemiLight" pitchFamily="34" charset="0"/>
              </a:rPr>
              <a:t>en sıcak yerleri </a:t>
            </a:r>
            <a:r>
              <a:rPr lang="tr-TR" sz="2700" dirty="0" smtClean="0">
                <a:solidFill>
                  <a:schemeClr val="bg1"/>
                </a:solidFill>
                <a:latin typeface="Bahnschrift SemiLight" pitchFamily="34" charset="0"/>
              </a:rPr>
              <a:t>ekvator çevresi yerine nem azlığından dolayı  </a:t>
            </a:r>
            <a:r>
              <a:rPr lang="tr-TR" sz="2700" b="1" dirty="0" smtClean="0">
                <a:solidFill>
                  <a:srgbClr val="00B0F0"/>
                </a:solidFill>
                <a:latin typeface="Bahnschrift SemiLight" pitchFamily="34" charset="0"/>
              </a:rPr>
              <a:t>30º dönence çölleridir.</a:t>
            </a:r>
            <a:r>
              <a:rPr lang="tr-TR" sz="2700" dirty="0" smtClean="0">
                <a:latin typeface="Bahnschrift SemiLight" pitchFamily="34" charset="0"/>
              </a:rPr>
              <a:t/>
            </a:r>
            <a:br>
              <a:rPr lang="tr-TR" sz="2700" dirty="0" smtClean="0">
                <a:latin typeface="Bahnschrift SemiLight" pitchFamily="34" charset="0"/>
              </a:rPr>
            </a:br>
            <a:r>
              <a:rPr lang="tr-TR" sz="3600" dirty="0" smtClean="0"/>
              <a:t> </a:t>
            </a:r>
            <a:r>
              <a:rPr lang="tr-TR" sz="3200" dirty="0" smtClean="0"/>
              <a:t/>
            </a:r>
            <a:br>
              <a:rPr lang="tr-TR" sz="3200" dirty="0" smtClean="0"/>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dirty="0" smtClean="0">
                <a:solidFill>
                  <a:schemeClr val="bg1"/>
                </a:solidFill>
              </a:rPr>
              <a:t/>
            </a:r>
            <a:br>
              <a:rPr lang="tr-TR" dirty="0" smtClean="0">
                <a:solidFill>
                  <a:schemeClr val="bg1"/>
                </a:solidFill>
              </a:rPr>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
        <p:nvSpPr>
          <p:cNvPr id="4" name="3 Dikdörtgen"/>
          <p:cNvSpPr/>
          <p:nvPr/>
        </p:nvSpPr>
        <p:spPr>
          <a:xfrm>
            <a:off x="683568" y="2132856"/>
            <a:ext cx="1757212" cy="584775"/>
          </a:xfrm>
          <a:prstGeom prst="rect">
            <a:avLst/>
          </a:prstGeom>
        </p:spPr>
        <p:txBody>
          <a:bodyPr wrap="none">
            <a:spAutoFit/>
          </a:bodyPr>
          <a:lstStyle/>
          <a:p>
            <a:r>
              <a:rPr lang="tr-TR" sz="3200" b="1" dirty="0" smtClean="0">
                <a:solidFill>
                  <a:srgbClr val="00B0F0"/>
                </a:solidFill>
              </a:rPr>
              <a:t>5-) Nem:</a:t>
            </a:r>
            <a:r>
              <a:rPr lang="tr-TR" sz="3200" b="1" i="1" dirty="0" smtClean="0">
                <a:solidFill>
                  <a:srgbClr val="00B0F0"/>
                </a:solidFill>
              </a:rPr>
              <a:t> </a:t>
            </a:r>
            <a:endParaRPr lang="tr-TR" sz="3200" b="1" dirty="0">
              <a:solidFill>
                <a:srgbClr val="00B0F0"/>
              </a:solidFill>
            </a:endParaRPr>
          </a:p>
        </p:txBody>
      </p:sp>
      <p:pic>
        <p:nvPicPr>
          <p:cNvPr id="35841" name="Picture 1" descr="humidity ile ilgili görsel sonucu"/>
          <p:cNvPicPr>
            <a:picLocks noChangeAspect="1" noChangeArrowheads="1"/>
          </p:cNvPicPr>
          <p:nvPr/>
        </p:nvPicPr>
        <p:blipFill>
          <a:blip r:embed="rId4" cstate="print"/>
          <a:srcRect/>
          <a:stretch>
            <a:fillRect/>
          </a:stretch>
        </p:blipFill>
        <p:spPr bwMode="auto">
          <a:xfrm>
            <a:off x="5220072" y="548680"/>
            <a:ext cx="3271121" cy="2304256"/>
          </a:xfrm>
          <a:prstGeom prst="rect">
            <a:avLst/>
          </a:prstGeom>
          <a:noFill/>
          <a:ln w="9525" algn="in">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C:\Users\PC\Desktop\CS-2017 OCAK\7-)FOTOĞRAFLAR\F.COĞRAFYA\10338493_926813754053493_5169498425261315496_o.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deserts ile ilgili görsel sonucu"/>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611560" y="548680"/>
            <a:ext cx="8136904" cy="5616624"/>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3600" b="1" dirty="0" smtClean="0">
                <a:solidFill>
                  <a:srgbClr val="00B0F0"/>
                </a:solidFill>
                <a:effectLst>
                  <a:outerShdw blurRad="38100" dist="38100" dir="2700000" algn="tl">
                    <a:srgbClr val="000000">
                      <a:alpha val="43137"/>
                    </a:srgbClr>
                  </a:outerShdw>
                </a:effectLst>
                <a:latin typeface="Bahnschrift SemiLight" pitchFamily="34" charset="0"/>
              </a:rPr>
              <a:t>6-) Okyanus Akıntıları:</a:t>
            </a:r>
            <a:r>
              <a:rPr lang="tr-TR" sz="2900" dirty="0" smtClean="0">
                <a:solidFill>
                  <a:schemeClr val="bg1"/>
                </a:solidFill>
                <a:effectLst>
                  <a:outerShdw blurRad="38100" dist="38100" dir="2700000" algn="tl">
                    <a:srgbClr val="000000">
                      <a:alpha val="43137"/>
                    </a:srgbClr>
                  </a:outerShdw>
                </a:effectLst>
                <a:latin typeface="Bahnschrift SemiLight" pitchFamily="34" charset="0"/>
              </a:rPr>
              <a:t/>
            </a:r>
            <a:br>
              <a:rPr lang="tr-TR" sz="2900" dirty="0" smtClean="0">
                <a:solidFill>
                  <a:schemeClr val="bg1"/>
                </a:solidFill>
                <a:effectLst>
                  <a:outerShdw blurRad="38100" dist="38100" dir="2700000" algn="tl">
                    <a:srgbClr val="000000">
                      <a:alpha val="43137"/>
                    </a:srgbClr>
                  </a:outerShdw>
                </a:effectLst>
                <a:latin typeface="Bahnschrift SemiLight" pitchFamily="34" charset="0"/>
              </a:rPr>
            </a:br>
            <a:r>
              <a:rPr lang="tr-TR" sz="2900" dirty="0" smtClean="0">
                <a:solidFill>
                  <a:schemeClr val="bg1"/>
                </a:solidFill>
                <a:effectLst>
                  <a:outerShdw blurRad="38100" dist="38100" dir="2700000" algn="tl">
                    <a:srgbClr val="000000">
                      <a:alpha val="43137"/>
                    </a:srgbClr>
                  </a:outerShdw>
                </a:effectLst>
                <a:latin typeface="Bahnschrift SemiLight" pitchFamily="34" charset="0"/>
              </a:rPr>
              <a:t>Enlem etkisine bağlı olarak ekvatordan gelenler sıcak su,kutuplardan gelenler ise soğuk su özelliğini taşır.</a:t>
            </a:r>
            <a:r>
              <a:rPr lang="tr-TR" sz="3200" dirty="0" smtClean="0"/>
              <a:t/>
            </a:r>
            <a:br>
              <a:rPr lang="tr-TR" sz="3200" dirty="0" smtClean="0"/>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dirty="0" smtClean="0">
                <a:solidFill>
                  <a:schemeClr val="bg1"/>
                </a:solidFill>
              </a:rPr>
              <a:t/>
            </a:r>
            <a:br>
              <a:rPr lang="tr-TR" dirty="0" smtClean="0">
                <a:solidFill>
                  <a:schemeClr val="bg1"/>
                </a:solidFill>
              </a:rPr>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pic>
        <p:nvPicPr>
          <p:cNvPr id="3" name="Picture 2"/>
          <p:cNvPicPr>
            <a:picLocks noChangeAspect="1" noChangeArrowheads="1"/>
          </p:cNvPicPr>
          <p:nvPr/>
        </p:nvPicPr>
        <p:blipFill>
          <a:blip r:embed="rId3" cstate="print"/>
          <a:srcRect/>
          <a:stretch>
            <a:fillRect/>
          </a:stretch>
        </p:blipFill>
        <p:spPr bwMode="auto">
          <a:xfrm>
            <a:off x="755576" y="2492896"/>
            <a:ext cx="7632848" cy="39207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692696"/>
            <a:ext cx="9144000" cy="51125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CS-2019\7-) FOTO-VİDEO\FOTOĞRAFYA\okyanus akıntı.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3 Dikdörtgen"/>
          <p:cNvSpPr/>
          <p:nvPr/>
        </p:nvSpPr>
        <p:spPr>
          <a:xfrm>
            <a:off x="7271792" y="6334780"/>
            <a:ext cx="1872208" cy="461665"/>
          </a:xfrm>
          <a:prstGeom prst="rect">
            <a:avLst/>
          </a:prstGeom>
        </p:spPr>
        <p:txBody>
          <a:bodyPr wrap="square">
            <a:spAutoFit/>
          </a:bodyPr>
          <a:lstStyle/>
          <a:p>
            <a:r>
              <a:rPr lang="tr-TR" sz="2400" dirty="0" smtClean="0">
                <a:solidFill>
                  <a:schemeClr val="bg1"/>
                </a:solidFill>
                <a:latin typeface="Bahnschrift SemiLight" pitchFamily="34" charset="0"/>
              </a:rPr>
              <a:t>   Grönland</a:t>
            </a:r>
            <a:endParaRPr lang="tr-TR" sz="2400"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Ducks-1024x530.png"/>
          <p:cNvPicPr>
            <a:picLocks noChangeAspect="1"/>
          </p:cNvPicPr>
          <p:nvPr/>
        </p:nvPicPr>
        <p:blipFill>
          <a:blip r:embed="rId2" cstate="print"/>
          <a:stretch>
            <a:fillRect/>
          </a:stretch>
        </p:blipFill>
        <p:spPr>
          <a:xfrm>
            <a:off x="0" y="2060848"/>
            <a:ext cx="9144000" cy="4797152"/>
          </a:xfrm>
          <a:prstGeom prst="rect">
            <a:avLst/>
          </a:prstGeom>
        </p:spPr>
      </p:pic>
      <p:sp>
        <p:nvSpPr>
          <p:cNvPr id="4" name="3 Metin kutusu"/>
          <p:cNvSpPr txBox="1"/>
          <p:nvPr/>
        </p:nvSpPr>
        <p:spPr>
          <a:xfrm>
            <a:off x="179512" y="188640"/>
            <a:ext cx="8712968" cy="1698029"/>
          </a:xfrm>
          <a:prstGeom prst="rect">
            <a:avLst/>
          </a:prstGeom>
          <a:noFill/>
        </p:spPr>
        <p:txBody>
          <a:bodyPr wrap="square" rtlCol="0">
            <a:spAutoFit/>
          </a:bodyPr>
          <a:lstStyle/>
          <a:p>
            <a:pPr algn="just">
              <a:lnSpc>
                <a:spcPct val="150000"/>
              </a:lnSpc>
            </a:pPr>
            <a:r>
              <a:rPr lang="tr-TR" dirty="0" smtClean="0">
                <a:latin typeface="Bahnschrift SemiLight" pitchFamily="34" charset="0"/>
              </a:rPr>
              <a:t>1992 yılında Hong Kong’tan yola çıkan ve  plastik oyuncak taşıyan bir geminin fırtına nedeni ile konteynırlardan birinin Büyük okyanusa düşürmesi sonucunda  28,000 adet plastik ördek Okyanus akıntılarını gösterecek şekilde okyanusa dağılmış ve bilimsel araştırmalar için önemli bir fırsat doğmuştur.</a:t>
            </a:r>
            <a:endParaRPr lang="tr-TR" dirty="0">
              <a:latin typeface="Bahnschrift SemiLight" pitchFamily="34"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ducks_map.png"/>
          <p:cNvPicPr>
            <a:picLocks noChangeAspect="1"/>
          </p:cNvPicPr>
          <p:nvPr/>
        </p:nvPicPr>
        <p:blipFill>
          <a:blip r:embed="rId2" cstate="print"/>
          <a:stretch>
            <a:fillRect/>
          </a:stretch>
        </p:blipFill>
        <p:spPr>
          <a:xfrm>
            <a:off x="251520" y="260648"/>
            <a:ext cx="8687913" cy="6336704"/>
          </a:xfrm>
          <a:prstGeom prst="rect">
            <a:avLst/>
          </a:prstGeo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Friendly_Floatees.png"/>
          <p:cNvPicPr>
            <a:picLocks noChangeAspect="1"/>
          </p:cNvPicPr>
          <p:nvPr/>
        </p:nvPicPr>
        <p:blipFill>
          <a:blip r:embed="rId2" cstate="print"/>
          <a:stretch>
            <a:fillRect/>
          </a:stretch>
        </p:blipFill>
        <p:spPr>
          <a:xfrm>
            <a:off x="0" y="0"/>
            <a:ext cx="9144000" cy="6858000"/>
          </a:xfrm>
          <a:prstGeom prst="rect">
            <a:avLst/>
          </a:prstGeom>
        </p:spPr>
      </p:pic>
      <p:sp>
        <p:nvSpPr>
          <p:cNvPr id="3" name="2 Metin kutusu"/>
          <p:cNvSpPr txBox="1"/>
          <p:nvPr/>
        </p:nvSpPr>
        <p:spPr>
          <a:xfrm>
            <a:off x="179512" y="5517232"/>
            <a:ext cx="8784976" cy="923330"/>
          </a:xfrm>
          <a:prstGeom prst="rect">
            <a:avLst/>
          </a:prstGeom>
          <a:noFill/>
        </p:spPr>
        <p:txBody>
          <a:bodyPr wrap="square" rtlCol="0">
            <a:spAutoFit/>
          </a:bodyPr>
          <a:lstStyle/>
          <a:p>
            <a:pPr algn="just">
              <a:lnSpc>
                <a:spcPct val="150000"/>
              </a:lnSpc>
            </a:pPr>
            <a:r>
              <a:rPr lang="tr-TR" dirty="0" smtClean="0">
                <a:latin typeface="Bahnschrift SemiLight" pitchFamily="34" charset="0"/>
              </a:rPr>
              <a:t>10 ay sonra ilk olarak Alaska kıyılarına ulaşan ördekler yıllar içerisinde Kanada,İzlanda,Bering Boğazı,Japonya,Avustralya ve Endonezya’da da görülmüştür.</a:t>
            </a:r>
            <a:endParaRPr lang="tr-TR" dirty="0">
              <a:latin typeface="Bahnschrift SemiLight"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aaaaa.jpg"/>
          <p:cNvPicPr>
            <a:picLocks noChangeAspect="1"/>
          </p:cNvPicPr>
          <p:nvPr/>
        </p:nvPicPr>
        <p:blipFill>
          <a:blip r:embed="rId2" cstate="print"/>
          <a:stretch>
            <a:fillRect/>
          </a:stretch>
        </p:blipFill>
        <p:spPr>
          <a:xfrm>
            <a:off x="0" y="0"/>
            <a:ext cx="9160789" cy="6858000"/>
          </a:xfrm>
          <a:prstGeom prst="rect">
            <a:avLst/>
          </a:prstGeom>
        </p:spPr>
      </p:pic>
      <p:sp>
        <p:nvSpPr>
          <p:cNvPr id="3" name="2 Metin kutusu"/>
          <p:cNvSpPr txBox="1"/>
          <p:nvPr/>
        </p:nvSpPr>
        <p:spPr>
          <a:xfrm>
            <a:off x="179512" y="5013176"/>
            <a:ext cx="8712968" cy="1754326"/>
          </a:xfrm>
          <a:prstGeom prst="rect">
            <a:avLst/>
          </a:prstGeom>
          <a:noFill/>
        </p:spPr>
        <p:txBody>
          <a:bodyPr wrap="square" rtlCol="0">
            <a:spAutoFit/>
          </a:bodyPr>
          <a:lstStyle/>
          <a:p>
            <a:pPr algn="just">
              <a:lnSpc>
                <a:spcPct val="150000"/>
              </a:lnSpc>
            </a:pPr>
            <a:r>
              <a:rPr lang="tr-TR" dirty="0" smtClean="0">
                <a:solidFill>
                  <a:schemeClr val="bg1"/>
                </a:solidFill>
                <a:latin typeface="Bahnschrift SemiLight" pitchFamily="34" charset="0"/>
              </a:rPr>
              <a:t>Üzerinde herhangi bir delik bulunmadığı için batmayan ördeklerin hikayesi pek çok esere konu olmuş yine bu enteresan yolculuk ördeklerin değerlerini de arttırmıştır.Ördekler aşınmasına,zarar görmesine rağmen 1000 Euro’ya kadar alıcı bulmaktadır.</a:t>
            </a:r>
            <a:endParaRPr lang="tr-TR" dirty="0">
              <a:solidFill>
                <a:schemeClr val="bg1"/>
              </a:solidFill>
              <a:latin typeface="Bahnschrift SemiLight"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C\Desktop\sıcaklık\_71670136_antarctic_domes_46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bdde4f76-ccad-4191-8caa-9619bd9e9235.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7" name="Picture 3" descr="C:\Users\PC\Desktop\MEDİA\geography-teacher-class_74855-5512.jpg"/>
          <p:cNvPicPr>
            <a:picLocks noChangeAspect="1" noChangeArrowheads="1"/>
          </p:cNvPicPr>
          <p:nvPr/>
        </p:nvPicPr>
        <p:blipFill>
          <a:blip r:embed="rId3" cstate="print"/>
          <a:srcRect/>
          <a:stretch>
            <a:fillRect/>
          </a:stretch>
        </p:blipFill>
        <p:spPr bwMode="auto">
          <a:xfrm>
            <a:off x="251520" y="1844824"/>
            <a:ext cx="8568952" cy="5013176"/>
          </a:xfrm>
          <a:prstGeom prst="rect">
            <a:avLst/>
          </a:prstGeom>
          <a:noFill/>
        </p:spPr>
      </p:pic>
      <p:sp>
        <p:nvSpPr>
          <p:cNvPr id="3" name="2 Dikdörtgen"/>
          <p:cNvSpPr/>
          <p:nvPr/>
        </p:nvSpPr>
        <p:spPr>
          <a:xfrm>
            <a:off x="323528" y="188640"/>
            <a:ext cx="8568952" cy="2169825"/>
          </a:xfrm>
          <a:prstGeom prst="rect">
            <a:avLst/>
          </a:prstGeom>
        </p:spPr>
        <p:txBody>
          <a:bodyPr wrap="square">
            <a:spAutoFit/>
          </a:bodyPr>
          <a:lstStyle/>
          <a:p>
            <a:pPr algn="just">
              <a:lnSpc>
                <a:spcPct val="150000"/>
              </a:lnSpc>
            </a:pPr>
            <a:r>
              <a:rPr lang="tr-TR" dirty="0" smtClean="0">
                <a:latin typeface="Bahnschrift Light" pitchFamily="34" charset="0"/>
              </a:rPr>
              <a:t>Aşağıdaki </a:t>
            </a:r>
            <a:r>
              <a:rPr lang="tr-TR" dirty="0" smtClean="0">
                <a:latin typeface="Bahnschrift Light" pitchFamily="34" charset="0"/>
              </a:rPr>
              <a:t>bağlantıyı kullanarak okyanus akıntıları sürükle bırak oyununa / etkinliğine ulaşabilirsiniz.</a:t>
            </a:r>
            <a:endParaRPr lang="tr-TR" dirty="0" smtClean="0">
              <a:latin typeface="Bahnschrift Light" pitchFamily="34" charset="0"/>
            </a:endParaRPr>
          </a:p>
          <a:p>
            <a:pPr algn="just">
              <a:lnSpc>
                <a:spcPct val="150000"/>
              </a:lnSpc>
            </a:pPr>
            <a:r>
              <a:rPr lang="tr-TR" u="sng" dirty="0" smtClean="0">
                <a:hlinkClick r:id="rId4"/>
              </a:rPr>
              <a:t>https://</a:t>
            </a:r>
            <a:r>
              <a:rPr lang="tr-TR" u="sng" dirty="0" smtClean="0">
                <a:hlinkClick r:id="rId4"/>
              </a:rPr>
              <a:t>h5p.org/node/1106392</a:t>
            </a:r>
            <a:r>
              <a:rPr lang="tr-TR" u="sng" dirty="0" smtClean="0"/>
              <a:t> </a:t>
            </a:r>
            <a:endParaRPr lang="tr-TR" u="sng" dirty="0" smtClean="0"/>
          </a:p>
          <a:p>
            <a:pPr algn="just">
              <a:lnSpc>
                <a:spcPct val="150000"/>
              </a:lnSpc>
            </a:pPr>
            <a:endParaRPr lang="tr-TR" dirty="0" smtClean="0">
              <a:solidFill>
                <a:srgbClr val="FF0000"/>
              </a:solidFill>
            </a:endParaRPr>
          </a:p>
          <a:p>
            <a:pPr algn="just">
              <a:lnSpc>
                <a:spcPct val="150000"/>
              </a:lnSpc>
            </a:pPr>
            <a:r>
              <a:rPr lang="tr-TR" dirty="0" smtClean="0">
                <a:latin typeface="Bahnschrift Light" pitchFamily="34" charset="0"/>
              </a:rPr>
              <a:t> </a:t>
            </a:r>
            <a:endParaRPr lang="tr-TR" dirty="0"/>
          </a:p>
        </p:txBody>
      </p:sp>
      <p:pic>
        <p:nvPicPr>
          <p:cNvPr id="5" name="Picture 14" descr="https://icons.iconarchive.com/icons/icons8/ios7/512/Very-Basic-About-icon.png"/>
          <p:cNvPicPr>
            <a:picLocks noChangeAspect="1" noChangeArrowheads="1"/>
          </p:cNvPicPr>
          <p:nvPr/>
        </p:nvPicPr>
        <p:blipFill>
          <a:blip r:embed="rId5" cstate="print"/>
          <a:srcRect/>
          <a:stretch>
            <a:fillRect/>
          </a:stretch>
        </p:blipFill>
        <p:spPr bwMode="auto">
          <a:xfrm>
            <a:off x="6516216" y="1628800"/>
            <a:ext cx="2212504" cy="2212505"/>
          </a:xfrm>
          <a:prstGeom prst="rect">
            <a:avLst/>
          </a:prstGeom>
          <a:noFill/>
        </p:spPr>
      </p:pic>
      <p:sp>
        <p:nvSpPr>
          <p:cNvPr id="6" name="5 Dikdörtgen"/>
          <p:cNvSpPr/>
          <p:nvPr/>
        </p:nvSpPr>
        <p:spPr>
          <a:xfrm>
            <a:off x="2286000" y="2828836"/>
            <a:ext cx="4572000" cy="646331"/>
          </a:xfrm>
          <a:prstGeom prst="rect">
            <a:avLst/>
          </a:prstGeom>
        </p:spPr>
        <p:txBody>
          <a:bodyPr>
            <a:spAutoFit/>
          </a:bodyPr>
          <a:lstStyle/>
          <a:p>
            <a:endParaRPr lang="tr-TR" dirty="0" smtClean="0">
              <a:solidFill>
                <a:srgbClr val="FF0000"/>
              </a:solidFill>
            </a:endParaRPr>
          </a:p>
          <a:p>
            <a:endParaRPr lang="tr-TR" dirty="0">
              <a:solidFill>
                <a:srgbClr val="FF0000"/>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611560" y="1916832"/>
            <a:ext cx="7920880" cy="4248472"/>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2700" dirty="0" smtClean="0">
                <a:solidFill>
                  <a:schemeClr val="bg1"/>
                </a:solidFill>
                <a:latin typeface="Bahnschrift SemiLight" pitchFamily="34" charset="0"/>
              </a:rPr>
              <a:t>Geldikleri yerin sıcaklık,nem gibi özelliklerini gittiklere yere taşırlar.Ekvatordan gelenler sıcaklığı arttırırken kutuplardan gelenler sıcaklığı azaltır.</a:t>
            </a:r>
            <a:r>
              <a:rPr lang="tr-TR" sz="2700" dirty="0" smtClean="0">
                <a:latin typeface="Bahnschrift SemiLight" pitchFamily="34" charset="0"/>
              </a:rPr>
              <a:t/>
            </a:r>
            <a:br>
              <a:rPr lang="tr-TR" sz="2700" dirty="0" smtClean="0">
                <a:latin typeface="Bahnschrift SemiLight" pitchFamily="34" charset="0"/>
              </a:rPr>
            </a:br>
            <a:r>
              <a:rPr lang="tr-TR" sz="2700" dirty="0" smtClean="0">
                <a:latin typeface="Bahnschrift SemiLight" pitchFamily="34" charset="0"/>
              </a:rPr>
              <a:t> </a:t>
            </a:r>
            <a:br>
              <a:rPr lang="tr-TR" sz="2700" dirty="0" smtClean="0">
                <a:latin typeface="Bahnschrift SemiLight" pitchFamily="34" charset="0"/>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dirty="0" smtClean="0">
                <a:solidFill>
                  <a:schemeClr val="bg1"/>
                </a:solidFill>
              </a:rPr>
              <a:t/>
            </a:r>
            <a:br>
              <a:rPr lang="tr-TR" dirty="0" smtClean="0">
                <a:solidFill>
                  <a:schemeClr val="bg1"/>
                </a:solidFill>
              </a:rPr>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
        <p:nvSpPr>
          <p:cNvPr id="5" name="4 Dikdörtgen"/>
          <p:cNvSpPr/>
          <p:nvPr/>
        </p:nvSpPr>
        <p:spPr>
          <a:xfrm>
            <a:off x="683568" y="332656"/>
            <a:ext cx="2866490" cy="584775"/>
          </a:xfrm>
          <a:prstGeom prst="rect">
            <a:avLst/>
          </a:prstGeom>
        </p:spPr>
        <p:txBody>
          <a:bodyPr wrap="none">
            <a:spAutoFit/>
          </a:bodyPr>
          <a:lstStyle/>
          <a:p>
            <a:r>
              <a:rPr lang="tr-TR" sz="3200" b="1" dirty="0" smtClean="0">
                <a:solidFill>
                  <a:srgbClr val="00B0F0"/>
                </a:solidFill>
                <a:latin typeface="Bahnschrift SemiLight" pitchFamily="34" charset="0"/>
              </a:rPr>
              <a:t>7-) Rüzgarlar: </a:t>
            </a:r>
            <a:endParaRPr lang="tr-TR" sz="3200" b="1" dirty="0">
              <a:solidFill>
                <a:srgbClr val="00B0F0"/>
              </a:solidFill>
              <a:latin typeface="Bahnschrift SemiLight" pitchFamily="34" charset="0"/>
            </a:endParaRPr>
          </a:p>
        </p:txBody>
      </p:sp>
      <p:pic>
        <p:nvPicPr>
          <p:cNvPr id="8" name="7 Resim" descr="Untitled 3.jpg"/>
          <p:cNvPicPr>
            <a:picLocks noChangeAspect="1"/>
          </p:cNvPicPr>
          <p:nvPr/>
        </p:nvPicPr>
        <p:blipFill>
          <a:blip r:embed="rId3" cstate="print"/>
          <a:stretch>
            <a:fillRect/>
          </a:stretch>
        </p:blipFill>
        <p:spPr>
          <a:xfrm>
            <a:off x="827584" y="2708920"/>
            <a:ext cx="6984776" cy="3672408"/>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winds ile ilgili görsel sonucu"/>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611560" y="548680"/>
            <a:ext cx="7920880" cy="5616624"/>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3600" b="1" dirty="0" smtClean="0">
                <a:solidFill>
                  <a:srgbClr val="00B0F0"/>
                </a:solidFill>
                <a:latin typeface="Bahnschrift SemiLight" pitchFamily="34" charset="0"/>
              </a:rPr>
              <a:t>8-) Bitki Örtüsü: </a:t>
            </a:r>
            <a:r>
              <a:rPr lang="tr-TR" sz="3200" dirty="0" smtClean="0">
                <a:latin typeface="Bahnschrift SemiLight" pitchFamily="34" charset="0"/>
              </a:rPr>
              <a:t/>
            </a:r>
            <a:br>
              <a:rPr lang="tr-TR" sz="3200" dirty="0" smtClean="0">
                <a:latin typeface="Bahnschrift SemiLight" pitchFamily="34" charset="0"/>
              </a:rPr>
            </a:br>
            <a:r>
              <a:rPr lang="tr-TR" sz="3100" dirty="0" smtClean="0">
                <a:solidFill>
                  <a:schemeClr val="bg1"/>
                </a:solidFill>
                <a:latin typeface="Bahnschrift SemiLight" pitchFamily="34" charset="0"/>
              </a:rPr>
              <a:t>Gündüz güneş ışınlarını emerek fazla ısınmayı engellerken gece de sıcaklığın bir bölümünü tutarak soğumayı engeller.</a:t>
            </a:r>
            <a:r>
              <a:rPr lang="tr-TR" sz="3200" dirty="0" smtClean="0">
                <a:solidFill>
                  <a:schemeClr val="bg1"/>
                </a:solidFill>
                <a:latin typeface="Bahnschrift SemiLight" pitchFamily="34" charset="0"/>
              </a:rPr>
              <a:t/>
            </a:r>
            <a:br>
              <a:rPr lang="tr-TR" sz="3200" dirty="0" smtClean="0">
                <a:solidFill>
                  <a:schemeClr val="bg1"/>
                </a:solidFill>
                <a:latin typeface="Bahnschrift SemiLight" pitchFamily="34" charset="0"/>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dirty="0" smtClean="0">
                <a:solidFill>
                  <a:schemeClr val="bg1"/>
                </a:solidFill>
              </a:rPr>
              <a:t/>
            </a:r>
            <a:br>
              <a:rPr lang="tr-TR" dirty="0" smtClean="0">
                <a:solidFill>
                  <a:schemeClr val="bg1"/>
                </a:solidFill>
              </a:rPr>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pic>
        <p:nvPicPr>
          <p:cNvPr id="13313" name="Picture 1"/>
          <p:cNvPicPr>
            <a:picLocks noChangeAspect="1" noChangeArrowheads="1"/>
          </p:cNvPicPr>
          <p:nvPr/>
        </p:nvPicPr>
        <p:blipFill>
          <a:blip r:embed="rId3" cstate="print"/>
          <a:srcRect/>
          <a:stretch>
            <a:fillRect/>
          </a:stretch>
        </p:blipFill>
        <p:spPr bwMode="auto">
          <a:xfrm>
            <a:off x="683568" y="3501008"/>
            <a:ext cx="7776864" cy="2808312"/>
          </a:xfrm>
          <a:prstGeom prst="rect">
            <a:avLst/>
          </a:prstGeom>
          <a:noFill/>
          <a:ln w="9525" algn="in">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Users\PC\Desktop\CS-2017 OCAK\7-)FOTOĞRAFLAR\F.COĞRAFYA\10369024_901548843246651_1747266566548667539_o.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611560" y="548680"/>
            <a:ext cx="7920880" cy="5616624"/>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3600" b="1" dirty="0" smtClean="0">
                <a:solidFill>
                  <a:srgbClr val="00B0F0"/>
                </a:solidFill>
                <a:latin typeface="Bahnschrift SemiLight" pitchFamily="34" charset="0"/>
              </a:rPr>
              <a:t>9-) Diğer Faktörler: </a:t>
            </a:r>
            <a:r>
              <a:rPr lang="tr-TR" sz="3200" dirty="0" smtClean="0">
                <a:latin typeface="Bahnschrift SemiLight" pitchFamily="34" charset="0"/>
              </a:rPr>
              <a:t/>
            </a:r>
            <a:br>
              <a:rPr lang="tr-TR" sz="3200" dirty="0" smtClean="0">
                <a:latin typeface="Bahnschrift SemiLight" pitchFamily="34" charset="0"/>
              </a:rPr>
            </a:br>
            <a:r>
              <a:rPr lang="tr-TR" sz="2700" b="1" dirty="0" smtClean="0">
                <a:solidFill>
                  <a:srgbClr val="00B0F0"/>
                </a:solidFill>
                <a:latin typeface="Bahnschrift SemiLight" pitchFamily="34" charset="0"/>
              </a:rPr>
              <a:t>a-) Kar:</a:t>
            </a:r>
            <a:r>
              <a:rPr lang="tr-TR" sz="2700" b="1" dirty="0" smtClean="0">
                <a:solidFill>
                  <a:schemeClr val="bg1"/>
                </a:solidFill>
                <a:latin typeface="Bahnschrift SemiLight" pitchFamily="34" charset="0"/>
              </a:rPr>
              <a:t/>
            </a:r>
            <a:br>
              <a:rPr lang="tr-TR" sz="2700" b="1" dirty="0" smtClean="0">
                <a:solidFill>
                  <a:schemeClr val="bg1"/>
                </a:solidFill>
                <a:latin typeface="Bahnschrift SemiLight" pitchFamily="34" charset="0"/>
              </a:rPr>
            </a:br>
            <a:r>
              <a:rPr lang="tr-TR" sz="2700" dirty="0" smtClean="0">
                <a:solidFill>
                  <a:schemeClr val="bg1"/>
                </a:solidFill>
                <a:latin typeface="Bahnschrift SemiLight" pitchFamily="34" charset="0"/>
              </a:rPr>
              <a:t>Kar örtüsü ışıma ile toprağı ısıtır,ısı kaybını engeller,</a:t>
            </a:r>
            <a:br>
              <a:rPr lang="tr-TR" sz="2700" dirty="0" smtClean="0">
                <a:solidFill>
                  <a:schemeClr val="bg1"/>
                </a:solidFill>
                <a:latin typeface="Bahnschrift SemiLight" pitchFamily="34" charset="0"/>
              </a:rPr>
            </a:br>
            <a:r>
              <a:rPr lang="tr-TR" sz="2700" dirty="0" smtClean="0">
                <a:solidFill>
                  <a:schemeClr val="bg1"/>
                </a:solidFill>
                <a:latin typeface="Bahnschrift SemiLight" pitchFamily="34" charset="0"/>
              </a:rPr>
              <a:t>güneş ışınlarını yansıtır.</a:t>
            </a:r>
            <a:br>
              <a:rPr lang="tr-TR" sz="2700" dirty="0" smtClean="0">
                <a:solidFill>
                  <a:schemeClr val="bg1"/>
                </a:solidFill>
                <a:latin typeface="Bahnschrift SemiLight" pitchFamily="34" charset="0"/>
              </a:rPr>
            </a:br>
            <a:r>
              <a:rPr lang="tr-TR" sz="2700" dirty="0" smtClean="0">
                <a:solidFill>
                  <a:schemeClr val="bg1"/>
                </a:solidFill>
                <a:latin typeface="Bahnschrift SemiLight" pitchFamily="34" charset="0"/>
              </a:rPr>
              <a:t/>
            </a:r>
            <a:br>
              <a:rPr lang="tr-TR" sz="2700" dirty="0" smtClean="0">
                <a:solidFill>
                  <a:schemeClr val="bg1"/>
                </a:solidFill>
                <a:latin typeface="Bahnschrift SemiLight" pitchFamily="34" charset="0"/>
              </a:rPr>
            </a:br>
            <a:r>
              <a:rPr lang="tr-TR" sz="2700" b="1" dirty="0" smtClean="0">
                <a:solidFill>
                  <a:srgbClr val="00B0F0"/>
                </a:solidFill>
                <a:latin typeface="Bahnschrift SemiLight" pitchFamily="34" charset="0"/>
              </a:rPr>
              <a:t>b-) Toprağın Nemi ve Taşın Cinsi:</a:t>
            </a:r>
            <a:r>
              <a:rPr lang="tr-TR" sz="2700" b="1" dirty="0" smtClean="0">
                <a:solidFill>
                  <a:schemeClr val="bg1"/>
                </a:solidFill>
                <a:latin typeface="Bahnschrift SemiLight" pitchFamily="34" charset="0"/>
              </a:rPr>
              <a:t/>
            </a:r>
            <a:br>
              <a:rPr lang="tr-TR" sz="2700" b="1" dirty="0" smtClean="0">
                <a:solidFill>
                  <a:schemeClr val="bg1"/>
                </a:solidFill>
                <a:latin typeface="Bahnschrift SemiLight" pitchFamily="34" charset="0"/>
              </a:rPr>
            </a:br>
            <a:r>
              <a:rPr lang="tr-TR" sz="2700" dirty="0" smtClean="0">
                <a:solidFill>
                  <a:schemeClr val="bg1"/>
                </a:solidFill>
                <a:latin typeface="Bahnschrift SemiLight" pitchFamily="34" charset="0"/>
              </a:rPr>
              <a:t>Koyu ve pürüzlü yüzeyler daha çabuk ısınır.Nemli toprak</a:t>
            </a:r>
            <a:br>
              <a:rPr lang="tr-TR" sz="2700" dirty="0" smtClean="0">
                <a:solidFill>
                  <a:schemeClr val="bg1"/>
                </a:solidFill>
                <a:latin typeface="Bahnschrift SemiLight" pitchFamily="34" charset="0"/>
              </a:rPr>
            </a:br>
            <a:r>
              <a:rPr lang="tr-TR" sz="2700" dirty="0" smtClean="0">
                <a:solidFill>
                  <a:schemeClr val="bg1"/>
                </a:solidFill>
                <a:latin typeface="Bahnschrift SemiLight" pitchFamily="34" charset="0"/>
              </a:rPr>
              <a:t>geç ısınır geç soğur.Az ısınır,az soğur.</a:t>
            </a:r>
            <a:br>
              <a:rPr lang="tr-TR" sz="2700" dirty="0" smtClean="0">
                <a:solidFill>
                  <a:schemeClr val="bg1"/>
                </a:solidFill>
                <a:latin typeface="Bahnschrift SemiLight" pitchFamily="34" charset="0"/>
              </a:rPr>
            </a:br>
            <a:r>
              <a:rPr lang="tr-TR" sz="2700" dirty="0" smtClean="0">
                <a:solidFill>
                  <a:schemeClr val="bg1"/>
                </a:solidFill>
                <a:latin typeface="Bahnschrift SemiLight" pitchFamily="34" charset="0"/>
              </a:rPr>
              <a:t> </a:t>
            </a:r>
            <a:r>
              <a:rPr lang="tr-TR" sz="2700" dirty="0" smtClean="0">
                <a:latin typeface="Bahnschrift SemiLight" pitchFamily="34" charset="0"/>
              </a:rPr>
              <a:t/>
            </a:r>
            <a:br>
              <a:rPr lang="tr-TR" sz="2700" dirty="0" smtClean="0">
                <a:latin typeface="Bahnschrift SemiLight" pitchFamily="34" charset="0"/>
              </a:rPr>
            </a:br>
            <a:r>
              <a:rPr lang="tr-TR" sz="2700" dirty="0" smtClean="0">
                <a:latin typeface="Bahnschrift SemiLight" pitchFamily="34" charset="0"/>
              </a:rPr>
              <a:t>.</a:t>
            </a:r>
            <a:r>
              <a:rPr lang="tr-TR" sz="2700" dirty="0" smtClean="0"/>
              <a:t/>
            </a:r>
            <a:br>
              <a:rPr lang="tr-TR" sz="2700" dirty="0" smtClean="0"/>
            </a:br>
            <a:r>
              <a:rPr lang="tr-TR" sz="2700" dirty="0" smtClean="0"/>
              <a:t> </a:t>
            </a:r>
            <a:r>
              <a:rPr lang="tr-TR" sz="2800" dirty="0" smtClean="0"/>
              <a:t/>
            </a:r>
            <a:br>
              <a:rPr lang="tr-TR" sz="2800" dirty="0" smtClean="0"/>
            </a:br>
            <a:r>
              <a:rPr lang="tr-TR" sz="3200" dirty="0" smtClean="0">
                <a:solidFill>
                  <a:schemeClr val="bg1"/>
                </a:solidFill>
              </a:rPr>
              <a:t/>
            </a:r>
            <a:br>
              <a:rPr lang="tr-TR" sz="3200"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dirty="0" smtClean="0">
                <a:solidFill>
                  <a:schemeClr val="bg1"/>
                </a:solidFill>
              </a:rPr>
              <a:t/>
            </a:r>
            <a:br>
              <a:rPr lang="tr-TR" dirty="0" smtClean="0">
                <a:solidFill>
                  <a:schemeClr val="bg1"/>
                </a:solidFill>
              </a:rPr>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C\Desktop\CS-2016 AĞSTS\F.COĞRAFYA\uludağğğğğğğ.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F.COĞRAFYA\blackboard-with-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ctrTitle"/>
          </p:nvPr>
        </p:nvSpPr>
        <p:spPr>
          <a:xfrm>
            <a:off x="611560" y="548680"/>
            <a:ext cx="7920880" cy="5616624"/>
          </a:xfrm>
        </p:spPr>
        <p:txBody>
          <a:bodyPr>
            <a:normAutofit fontScale="90000"/>
          </a:bodyPr>
          <a:lstStyle/>
          <a:p>
            <a:pPr algn="l">
              <a:lnSpc>
                <a:spcPct val="150000"/>
              </a:lnSpc>
            </a:pP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4900" dirty="0" smtClean="0">
                <a:solidFill>
                  <a:schemeClr val="bg1"/>
                </a:solidFill>
              </a:rPr>
              <a:t/>
            </a:r>
            <a:br>
              <a:rPr lang="tr-TR" sz="4900" dirty="0" smtClean="0">
                <a:solidFill>
                  <a:schemeClr val="bg1"/>
                </a:solidFill>
              </a:rPr>
            </a:br>
            <a:r>
              <a:rPr lang="tr-TR" sz="3600" b="1" dirty="0" smtClean="0">
                <a:solidFill>
                  <a:srgbClr val="00B0F0"/>
                </a:solidFill>
                <a:latin typeface="Bahnschrift SemiLight" pitchFamily="34" charset="0"/>
              </a:rPr>
              <a:t>9-) Diğer Faktörler: </a:t>
            </a:r>
            <a:r>
              <a:rPr lang="tr-TR" sz="2700" b="1" dirty="0" smtClean="0">
                <a:latin typeface="Bahnschrift SemiLight" pitchFamily="34" charset="0"/>
              </a:rPr>
              <a:t/>
            </a:r>
            <a:br>
              <a:rPr lang="tr-TR" sz="2700" b="1" dirty="0" smtClean="0">
                <a:latin typeface="Bahnschrift SemiLight" pitchFamily="34" charset="0"/>
              </a:rPr>
            </a:br>
            <a:r>
              <a:rPr lang="tr-TR" sz="2900" b="1" dirty="0" smtClean="0">
                <a:solidFill>
                  <a:srgbClr val="00B0F0"/>
                </a:solidFill>
                <a:latin typeface="Bahnschrift SemiLight" pitchFamily="34" charset="0"/>
              </a:rPr>
              <a:t>c -)Havanın Açık ya da Kapalı Olması:</a:t>
            </a:r>
            <a:r>
              <a:rPr lang="tr-TR" sz="2900" b="1" dirty="0" smtClean="0">
                <a:solidFill>
                  <a:schemeClr val="bg1"/>
                </a:solidFill>
                <a:latin typeface="Bahnschrift SemiLight" pitchFamily="34" charset="0"/>
              </a:rPr>
              <a:t/>
            </a:r>
            <a:br>
              <a:rPr lang="tr-TR" sz="2900" b="1" dirty="0" smtClean="0">
                <a:solidFill>
                  <a:schemeClr val="bg1"/>
                </a:solidFill>
                <a:latin typeface="Bahnschrift SemiLight" pitchFamily="34" charset="0"/>
              </a:rPr>
            </a:br>
            <a:r>
              <a:rPr lang="tr-TR" sz="2900" dirty="0" smtClean="0">
                <a:solidFill>
                  <a:schemeClr val="bg1"/>
                </a:solidFill>
                <a:latin typeface="Bahnschrift SemiLight" pitchFamily="34" charset="0"/>
              </a:rPr>
              <a:t>Bulutlu günlerde ısı kaybı azdır.Bulutsuz günlerde geceleyin ayaz ve kuru soğuk oluşur.</a:t>
            </a:r>
            <a:r>
              <a:rPr lang="tr-TR" sz="2900" dirty="0" smtClean="0">
                <a:latin typeface="Bahnschrift SemiLight" pitchFamily="34" charset="0"/>
              </a:rPr>
              <a:t/>
            </a:r>
            <a:br>
              <a:rPr lang="tr-TR" sz="2900" dirty="0" smtClean="0">
                <a:latin typeface="Bahnschrift SemiLight" pitchFamily="34" charset="0"/>
              </a:rPr>
            </a:br>
            <a:r>
              <a:rPr lang="tr-TR" sz="2900" dirty="0" smtClean="0">
                <a:latin typeface="Bahnschrift SemiLight" pitchFamily="34" charset="0"/>
              </a:rPr>
              <a:t> </a:t>
            </a:r>
            <a:r>
              <a:rPr lang="tr-TR" sz="3200" dirty="0" smtClean="0">
                <a:latin typeface="Bahnschrift SemiLight" pitchFamily="34" charset="0"/>
              </a:rPr>
              <a:t/>
            </a:r>
            <a:br>
              <a:rPr lang="tr-TR" sz="3200" dirty="0" smtClean="0">
                <a:latin typeface="Bahnschrift SemiLight" pitchFamily="34" charset="0"/>
              </a:rPr>
            </a:br>
            <a:r>
              <a:rPr lang="tr-TR" sz="3600" b="1" i="1" dirty="0" smtClean="0">
                <a:solidFill>
                  <a:schemeClr val="bg1"/>
                </a:solidFill>
              </a:rPr>
              <a:t/>
            </a:r>
            <a:br>
              <a:rPr lang="tr-TR" sz="3600" b="1" i="1" dirty="0" smtClean="0">
                <a:solidFill>
                  <a:schemeClr val="bg1"/>
                </a:solidFill>
              </a:rPr>
            </a:br>
            <a:r>
              <a:rPr lang="tr-TR" sz="3600" dirty="0" smtClean="0">
                <a:solidFill>
                  <a:schemeClr val="bg1"/>
                </a:solidFill>
              </a:rPr>
              <a:t/>
            </a:r>
            <a:br>
              <a:rPr lang="tr-TR" sz="3600" dirty="0" smtClean="0">
                <a:solidFill>
                  <a:schemeClr val="bg1"/>
                </a:solidFill>
              </a:rPr>
            </a:br>
            <a:r>
              <a:rPr lang="tr-TR" sz="3600" i="1" dirty="0" smtClean="0">
                <a:solidFill>
                  <a:schemeClr val="bg1"/>
                </a:solidFill>
              </a:rPr>
              <a:t> </a:t>
            </a:r>
            <a:r>
              <a:rPr lang="tr-TR" sz="2800" dirty="0" smtClean="0"/>
              <a:t/>
            </a:r>
            <a:br>
              <a:rPr lang="tr-TR" sz="2800" dirty="0" smtClean="0"/>
            </a:br>
            <a:r>
              <a:rPr lang="tr-TR" sz="2800" i="1" dirty="0" smtClean="0"/>
              <a:t>.</a:t>
            </a:r>
            <a:r>
              <a:rPr lang="tr-TR" sz="2800" dirty="0" smtClean="0"/>
              <a:t/>
            </a:r>
            <a:br>
              <a:rPr lang="tr-TR" sz="2800" dirty="0" smtClean="0"/>
            </a:br>
            <a:r>
              <a:rPr lang="tr-TR" sz="2800" dirty="0" smtClean="0"/>
              <a:t> </a:t>
            </a:r>
            <a:br>
              <a:rPr lang="tr-TR" sz="2800" dirty="0" smtClean="0"/>
            </a:br>
            <a:r>
              <a:rPr lang="tr-TR" sz="3200" dirty="0" smtClean="0">
                <a:solidFill>
                  <a:schemeClr val="bg1"/>
                </a:solidFill>
              </a:rPr>
              <a:t/>
            </a:r>
            <a:br>
              <a:rPr lang="tr-TR" sz="3200"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sz="3600" i="1" dirty="0" smtClean="0">
                <a:solidFill>
                  <a:schemeClr val="bg1"/>
                </a:solidFill>
              </a:rPr>
              <a:t/>
            </a:r>
            <a:br>
              <a:rPr lang="tr-TR" sz="3600" i="1" dirty="0" smtClean="0">
                <a:solidFill>
                  <a:schemeClr val="bg1"/>
                </a:solidFill>
              </a:rPr>
            </a:br>
            <a:r>
              <a:rPr lang="tr-TR" dirty="0" smtClean="0">
                <a:solidFill>
                  <a:schemeClr val="bg1"/>
                </a:solidFill>
              </a:rPr>
              <a:t/>
            </a:r>
            <a:br>
              <a:rPr lang="tr-TR" dirty="0" smtClean="0">
                <a:solidFill>
                  <a:schemeClr val="bg1"/>
                </a:solidFill>
              </a:rPr>
            </a:br>
            <a:r>
              <a:rPr lang="tr-TR" sz="4000" dirty="0" smtClean="0">
                <a:solidFill>
                  <a:schemeClr val="bg1"/>
                </a:solidFill>
              </a:rPr>
              <a:t/>
            </a:r>
            <a:br>
              <a:rPr lang="tr-TR" sz="4000" dirty="0" smtClean="0">
                <a:solidFill>
                  <a:schemeClr val="bg1"/>
                </a:solidFill>
              </a:rPr>
            </a:br>
            <a:r>
              <a:rPr lang="tr-TR" sz="3600" dirty="0" smtClean="0">
                <a:solidFill>
                  <a:schemeClr val="bg1"/>
                </a:solidFill>
                <a:latin typeface="AR DARLING" pitchFamily="2" charset="0"/>
              </a:rPr>
              <a:t/>
            </a:r>
            <a:br>
              <a:rPr lang="tr-TR" sz="3600" dirty="0" smtClean="0">
                <a:solidFill>
                  <a:schemeClr val="bg1"/>
                </a:solidFill>
                <a:latin typeface="AR DARLING" pitchFamily="2" charset="0"/>
              </a:rPr>
            </a:br>
            <a:endParaRPr lang="tr-TR" sz="3600" dirty="0">
              <a:solidFill>
                <a:schemeClr val="bg1"/>
              </a:solidFill>
              <a:latin typeface="AR DARLING" pitchFamily="2" charset="0"/>
            </a:endParaRPr>
          </a:p>
        </p:txBody>
      </p:sp>
      <p:pic>
        <p:nvPicPr>
          <p:cNvPr id="115715" name="Picture 3"/>
          <p:cNvPicPr>
            <a:picLocks noChangeAspect="1" noChangeArrowheads="1"/>
          </p:cNvPicPr>
          <p:nvPr/>
        </p:nvPicPr>
        <p:blipFill>
          <a:blip r:embed="rId3" cstate="print"/>
          <a:srcRect/>
          <a:stretch>
            <a:fillRect/>
          </a:stretch>
        </p:blipFill>
        <p:spPr bwMode="auto">
          <a:xfrm>
            <a:off x="683568" y="3789040"/>
            <a:ext cx="7704856" cy="248602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Users\PC\Desktop\CS-2017 OCAK\7-)FOTOĞRAFLAR\F.COĞRAFYA\10557100_924877820913753_8246286169188005912_o.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4764</TotalTime>
  <Words>777</Words>
  <Application>Microsoft Office PowerPoint</Application>
  <PresentationFormat>Ekran Gösterisi (4:3)</PresentationFormat>
  <Paragraphs>137</Paragraphs>
  <Slides>121</Slides>
  <Notes>10</Notes>
  <HiddenSlides>0</HiddenSlides>
  <MMClips>0</MMClips>
  <ScaleCrop>false</ScaleCrop>
  <HeadingPairs>
    <vt:vector size="4" baseType="variant">
      <vt:variant>
        <vt:lpstr>Tema</vt:lpstr>
      </vt:variant>
      <vt:variant>
        <vt:i4>1</vt:i4>
      </vt:variant>
      <vt:variant>
        <vt:lpstr>Slayt Başlıkları</vt:lpstr>
      </vt:variant>
      <vt:variant>
        <vt:i4>121</vt:i4>
      </vt:variant>
    </vt:vector>
  </HeadingPairs>
  <TitlesOfParts>
    <vt:vector size="122" baseType="lpstr">
      <vt:lpstr>Ofis Teması</vt:lpstr>
      <vt:lpstr>COĞRAFYA-9</vt:lpstr>
      <vt:lpstr>SICAKLIK</vt:lpstr>
      <vt:lpstr>GÜNEŞ SABİTESİ NASILDIR?</vt:lpstr>
      <vt:lpstr>Slayt 4</vt:lpstr>
      <vt:lpstr> Albedo: Yeryüzünden ve atmosferden yansıyan güneş ışınlarının oranıdır.(%33) Absorbe: Atmosferin ısınması için emilen miktardır. (%15) Difüzyon: Gölge yerlerin aydınlanması ve gökyüzünün mavi görünmesini sağlar.(%25)   </vt:lpstr>
      <vt:lpstr>DÜNYANIN EN SOĞUK YERİ NERESİDİR?</vt:lpstr>
      <vt:lpstr>Slayt 7</vt:lpstr>
      <vt:lpstr>Slayt 8</vt:lpstr>
      <vt:lpstr>Slayt 9</vt:lpstr>
      <vt:lpstr>DÜNYANIN EN SICAK YERİ NERESİDİR?</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SICAKLIĞIN DAĞILIŞINI  ETKİLEYEN FAKTÖRLER NELERDİR?</vt:lpstr>
      <vt:lpstr>Slayt 32</vt:lpstr>
      <vt:lpstr>   1-) Güneş Işınlarının Geliş Açısı  Sıcaklık ile doğru orantılıdır.Güneş ışınlarının düşme açısı arttıkça sıcaklık artar,düşme açısı küçüldükçe  sıcaklık azalır.      </vt:lpstr>
      <vt:lpstr>Slayt 34</vt:lpstr>
      <vt:lpstr>Slayt 35</vt:lpstr>
      <vt:lpstr>Slayt 36</vt:lpstr>
      <vt:lpstr>Slayt 37</vt:lpstr>
      <vt:lpstr>Slayt 38</vt:lpstr>
      <vt:lpstr>Slayt 39</vt:lpstr>
      <vt:lpstr>Slayt 40</vt:lpstr>
      <vt:lpstr>Slayt 41</vt:lpstr>
      <vt:lpstr>Slayt 42</vt:lpstr>
      <vt:lpstr>Slayt 43</vt:lpstr>
      <vt:lpstr>   Dünyanın şekli: Dünyanın şekline bağlı olarak kutuplara doğru gittikçe güneş ışınlarının yere düşme açısı azalır,tutulma artar.      </vt:lpstr>
      <vt:lpstr>     Yaşanan Mevsim: Eksen eğikliği ve yıllık harekete bağlı olarak bir yere güneş ışınlarının düşme açısı yıl boyunca değişir.       </vt:lpstr>
      <vt:lpstr>Slayt 46</vt:lpstr>
      <vt:lpstr>Slayt 47</vt:lpstr>
      <vt:lpstr>        Bakı ve Eğim:  Güneş ışınlarının düşme açısı bakıya ve eğime göre değişir.          </vt:lpstr>
      <vt:lpstr>BAKI NEDİR?</vt:lpstr>
      <vt:lpstr>Slayt 50</vt:lpstr>
      <vt:lpstr>Slayt 51</vt:lpstr>
      <vt:lpstr>                Bakı Etkisinde Kalan Yamaçta: -Güneş ışınları daha dik açılarla geldiğinden güneşlenme süresi ve  sıcaklık  daha fazladır. -Aynı türde iki bitkinin olgunlaşma süresi daha kısadır. -Orman üst sınırı,kalıcı kar sınırı ve tarım üst sınırı daha yüksektir. -Kar yerde daha kısa süre kalır. -Hatta ısınma maliyeti bile daha düşüktür.  -Bakı etkisindeki yamaçlar  yerleşmeye uygundur.             </vt:lpstr>
      <vt:lpstr>Slayt 53</vt:lpstr>
      <vt:lpstr>Slayt 54</vt:lpstr>
      <vt:lpstr>Slayt 55</vt:lpstr>
      <vt:lpstr>Slayt 56</vt:lpstr>
      <vt:lpstr>Slayt 57</vt:lpstr>
      <vt:lpstr>Slayt 58</vt:lpstr>
      <vt:lpstr>Slayt 59</vt:lpstr>
      <vt:lpstr>Slayt 60</vt:lpstr>
      <vt:lpstr>Slayt 61</vt:lpstr>
      <vt:lpstr>Slayt 62</vt:lpstr>
      <vt:lpstr>Slayt 63</vt:lpstr>
      <vt:lpstr>       Günlük Hareket: Günlük harekete bağlı olarak bir yere güneş ışınlarının düşme açısı gün boyunca değişir. Sabah,öğle ve aksam vakitleri arasında sıcaklık farkları oluşur .       </vt:lpstr>
      <vt:lpstr>    2-)Güneşlenme süresi: Güneşlenme süresi arttıkça sıcaklık da artar. Isı birikiminden dolayı günün en sıcak anı 14.00 ile 15.00 arasında iken günü en soğuk anı sabah güneş doğmadan önceki andır.          </vt:lpstr>
      <vt:lpstr>Slayt 66</vt:lpstr>
      <vt:lpstr>   3-) Yükselti:  Atmosfer yerden yansıyan ışınlar ile ısınır. Yükselti arttıkça her 200 metrede 1ºC sıcaklık azalmaktadır.          </vt:lpstr>
      <vt:lpstr>Slayt 68</vt:lpstr>
      <vt:lpstr>Slayt 69</vt:lpstr>
      <vt:lpstr>Slayt 70</vt:lpstr>
      <vt:lpstr>Slayt 71</vt:lpstr>
      <vt:lpstr>Slayt 72</vt:lpstr>
      <vt:lpstr>İNDİRGENMİŞ SICAKLIK NEDİR?</vt:lpstr>
      <vt:lpstr>                             İndirgenmiş Sıcaklık:  # Bir yerin yükseltisinin 0 metre olduğu kabul edilerek hesaplanan sıcaklıktır. # Bir yerin gerçek sıcaklığına o yerin yükseltinden dolayı kaybettiği sıcaklık değerinin eklenmesi ile hesaplanır.  # Deniz seviyesinde gerçek sıcaklık ile indirgenmiş sıcaklık eşit iken yükselti arttıkça ikisi arasındaki fark artar.                </vt:lpstr>
      <vt:lpstr>Slayt 75</vt:lpstr>
      <vt:lpstr>      Karalar denizlere göre çabuk ısınıp çabuk soğur. Denizler ise geç ısınıp geç soğur. Yaz aylarında karalar sıcakken,kış aylarında denizler sıcak olur.             </vt:lpstr>
      <vt:lpstr>Slayt 77</vt:lpstr>
      <vt:lpstr>   # Termik ekvator: Meridyenlerin en sıcak noktalarının birleştirilmesi ile elde edilir.             </vt:lpstr>
      <vt:lpstr> Termik ekvator ile ekvator örtüşmez.             </vt:lpstr>
      <vt:lpstr>       Bir yerin aşırı ısınıp aşırı soğumasını engeller.Sıcaklık farkını azaltır.Dünyanın en sıcak yerleri ekvator çevresi yerine nem azlığından dolayı  30º dönence çölleridir.          </vt:lpstr>
      <vt:lpstr>Slayt 81</vt:lpstr>
      <vt:lpstr>Slayt 82</vt:lpstr>
      <vt:lpstr>  6-) Okyanus Akıntıları: Enlem etkisine bağlı olarak ekvatordan gelenler sıcak su,kutuplardan gelenler ise soğuk su özelliğini taşır.        </vt:lpstr>
      <vt:lpstr>Slayt 84</vt:lpstr>
      <vt:lpstr>Slayt 85</vt:lpstr>
      <vt:lpstr>Slayt 86</vt:lpstr>
      <vt:lpstr>Slayt 87</vt:lpstr>
      <vt:lpstr>Slayt 88</vt:lpstr>
      <vt:lpstr>Slayt 89</vt:lpstr>
      <vt:lpstr>Slayt 90</vt:lpstr>
      <vt:lpstr>Slayt 91</vt:lpstr>
      <vt:lpstr>  Geldikleri yerin sıcaklık,nem gibi özelliklerini gittiklere yere taşırlar.Ekvatordan gelenler sıcaklığı arttırırken kutuplardan gelenler sıcaklığı azaltır.          </vt:lpstr>
      <vt:lpstr>Slayt 93</vt:lpstr>
      <vt:lpstr>   8-) Bitki Örtüsü:  Gündüz güneş ışınlarını emerek fazla ısınmayı engellerken gece de sıcaklığın bir bölümünü tutarak soğumayı engeller.        </vt:lpstr>
      <vt:lpstr>Slayt 95</vt:lpstr>
      <vt:lpstr>        9-) Diğer Faktörler:  a-) Kar: Kar örtüsü ışıma ile toprağı ısıtır,ısı kaybını engeller, güneş ışınlarını yansıtır.  b-) Toprağın Nemi ve Taşın Cinsi: Koyu ve pürüzlü yüzeyler daha çabuk ısınır.Nemli toprak geç ısınır geç soğur.Az ısınır,az soğur.   .           </vt:lpstr>
      <vt:lpstr>Slayt 97</vt:lpstr>
      <vt:lpstr>        9-) Diğer Faktörler:  c -)Havanın Açık ya da Kapalı Olması: Bulutlu günlerde ısı kaybı azdır.Bulutsuz günlerde geceleyin ayaz ve kuru soğuk oluşur.       .           </vt:lpstr>
      <vt:lpstr>Slayt 99</vt:lpstr>
      <vt:lpstr>DÜNYADA SICAKLIĞIN  DAĞILIŞI NASILDIR?</vt:lpstr>
      <vt:lpstr>           Sıcaklık değeri aynı olan noktaların birleştirilmesi ile elde edilen eğrilere izoterm (eş sıcaklık eğrisi) denir. Yeryüzünde sıcaklığın dağılışı izoterm eğrileri ile gösterilir.            </vt:lpstr>
      <vt:lpstr>Slayt 102</vt:lpstr>
      <vt:lpstr>Slayt 103</vt:lpstr>
      <vt:lpstr>                  Yükselti değerleri her yerde 0 metre kabul edilerek çizilen haritalardır.Sıcaklığın dağılışında etkili olan enlem,denizellik karasallık gibi faktörlerin etkisini daha net ortaya koymak için oluşturulan haritalardır.İndirgenmiş haritalarda yükselti hesaba katılmaz.                     </vt:lpstr>
      <vt:lpstr>Slayt 105</vt:lpstr>
      <vt:lpstr>Slayt 106</vt:lpstr>
      <vt:lpstr>Slayt 107</vt:lpstr>
      <vt:lpstr>Slayt 108</vt:lpstr>
      <vt:lpstr>             # Sıcaklık ekvatordan kutuplara doğru azalır.  # En yüksek sıcaklıklar dönence çölleri üzerindedir.  # En düşük sıcaklıklar  kutuplar çevresindedir.  # Yarım kürelerden KYK  daha sıcaktır.  # İzotermler GYK’de daha düz uzanmaktadır.  # KYK’de kıtaların batı kıyıları ,doğu kıyılarından     daha sıcaktır.  # Alçak enlemlerde karalar ,yükseklerde      denizler  daha sıcaktır.               </vt:lpstr>
      <vt:lpstr>Slayt 110</vt:lpstr>
      <vt:lpstr>Slayt 111</vt:lpstr>
      <vt:lpstr>              # Kuzey yarım kürede kış,Güney yarım kürede        yaz mevsimi yaşanmaktadır. # En yüksek sıcaklıklar GYK’de Oğlak Dönencesi     civarındadır. # En düşük sıcaklıklar Sibirya,Kanada,Grönland     kuzeyindedir. # KYK’de denizler,GYK’de karalar daha sıcaktır.                  </vt:lpstr>
      <vt:lpstr>Slayt 113</vt:lpstr>
      <vt:lpstr>Slayt 114</vt:lpstr>
      <vt:lpstr>             # Kuzey yarım kürede yaz,Güney yarım kürede        kış mevsimi yaşanmaktadır. # En yüksek sıcaklıklar KYK’de Yengeç       Dönencesi  civarındadır. # En düşük sıcaklıklar GYK’de Antarktika’dadır. # KYK’de Karalar,GYK’de denizler daha sıcaktır.                  </vt:lpstr>
      <vt:lpstr>SICAKLIK GRAFİKLERİ  NASIL YORUMLANIR?</vt:lpstr>
      <vt:lpstr>Slayt 117</vt:lpstr>
      <vt:lpstr>Slayt 118</vt:lpstr>
      <vt:lpstr>Slayt 119</vt:lpstr>
      <vt:lpstr>Slayt 120</vt:lpstr>
      <vt:lpstr>Slayt 121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PC</dc:creator>
  <cp:lastModifiedBy>PC</cp:lastModifiedBy>
  <cp:revision>745</cp:revision>
  <dcterms:created xsi:type="dcterms:W3CDTF">2015-09-21T22:31:35Z</dcterms:created>
  <dcterms:modified xsi:type="dcterms:W3CDTF">2021-04-13T18:54:09Z</dcterms:modified>
</cp:coreProperties>
</file>