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503" r:id="rId3"/>
    <p:sldId id="466" r:id="rId4"/>
    <p:sldId id="498" r:id="rId5"/>
    <p:sldId id="474" r:id="rId6"/>
    <p:sldId id="444" r:id="rId7"/>
    <p:sldId id="438" r:id="rId8"/>
    <p:sldId id="473" r:id="rId9"/>
    <p:sldId id="422" r:id="rId10"/>
    <p:sldId id="261" r:id="rId11"/>
    <p:sldId id="505" r:id="rId12"/>
    <p:sldId id="475" r:id="rId13"/>
    <p:sldId id="467" r:id="rId14"/>
    <p:sldId id="272" r:id="rId15"/>
    <p:sldId id="502" r:id="rId16"/>
    <p:sldId id="486" r:id="rId17"/>
    <p:sldId id="273" r:id="rId18"/>
    <p:sldId id="286" r:id="rId19"/>
    <p:sldId id="292" r:id="rId20"/>
    <p:sldId id="419" r:id="rId21"/>
    <p:sldId id="291" r:id="rId22"/>
    <p:sldId id="274" r:id="rId23"/>
    <p:sldId id="279" r:id="rId24"/>
    <p:sldId id="283" r:id="rId25"/>
    <p:sldId id="281" r:id="rId26"/>
    <p:sldId id="280" r:id="rId27"/>
    <p:sldId id="282" r:id="rId28"/>
    <p:sldId id="275" r:id="rId29"/>
    <p:sldId id="290" r:id="rId30"/>
    <p:sldId id="288" r:id="rId31"/>
    <p:sldId id="287" r:id="rId32"/>
    <p:sldId id="289" r:id="rId33"/>
    <p:sldId id="316" r:id="rId34"/>
    <p:sldId id="276" r:id="rId35"/>
    <p:sldId id="294" r:id="rId36"/>
    <p:sldId id="284" r:id="rId37"/>
    <p:sldId id="285" r:id="rId38"/>
    <p:sldId id="293" r:id="rId39"/>
    <p:sldId id="500" r:id="rId40"/>
    <p:sldId id="476" r:id="rId41"/>
    <p:sldId id="477" r:id="rId42"/>
    <p:sldId id="478" r:id="rId43"/>
    <p:sldId id="431" r:id="rId44"/>
    <p:sldId id="441" r:id="rId45"/>
    <p:sldId id="509" r:id="rId46"/>
    <p:sldId id="510" r:id="rId47"/>
    <p:sldId id="437" r:id="rId48"/>
    <p:sldId id="428" r:id="rId49"/>
    <p:sldId id="429" r:id="rId50"/>
    <p:sldId id="455" r:id="rId51"/>
    <p:sldId id="456" r:id="rId52"/>
    <p:sldId id="421" r:id="rId53"/>
    <p:sldId id="420" r:id="rId54"/>
    <p:sldId id="447" r:id="rId55"/>
    <p:sldId id="450" r:id="rId56"/>
    <p:sldId id="432" r:id="rId57"/>
    <p:sldId id="439" r:id="rId58"/>
    <p:sldId id="440" r:id="rId59"/>
    <p:sldId id="436" r:id="rId60"/>
    <p:sldId id="515" r:id="rId61"/>
    <p:sldId id="516" r:id="rId62"/>
    <p:sldId id="457" r:id="rId63"/>
    <p:sldId id="452" r:id="rId64"/>
    <p:sldId id="423" r:id="rId65"/>
    <p:sldId id="425" r:id="rId66"/>
    <p:sldId id="576" r:id="rId67"/>
    <p:sldId id="575" r:id="rId68"/>
    <p:sldId id="574" r:id="rId69"/>
    <p:sldId id="577" r:id="rId70"/>
    <p:sldId id="445" r:id="rId71"/>
    <p:sldId id="446" r:id="rId72"/>
    <p:sldId id="471" r:id="rId73"/>
    <p:sldId id="313" r:id="rId74"/>
    <p:sldId id="314" r:id="rId75"/>
    <p:sldId id="315" r:id="rId76"/>
    <p:sldId id="518" r:id="rId77"/>
    <p:sldId id="319" r:id="rId78"/>
    <p:sldId id="321" r:id="rId79"/>
    <p:sldId id="317" r:id="rId80"/>
    <p:sldId id="320" r:id="rId81"/>
    <p:sldId id="322" r:id="rId82"/>
    <p:sldId id="530" r:id="rId83"/>
    <p:sldId id="323" r:id="rId84"/>
    <p:sldId id="522" r:id="rId85"/>
    <p:sldId id="324" r:id="rId86"/>
    <p:sldId id="433" r:id="rId87"/>
    <p:sldId id="327" r:id="rId88"/>
    <p:sldId id="328" r:id="rId89"/>
    <p:sldId id="528" r:id="rId90"/>
    <p:sldId id="529" r:id="rId91"/>
    <p:sldId id="426" r:id="rId92"/>
    <p:sldId id="461" r:id="rId93"/>
    <p:sldId id="496" r:id="rId94"/>
    <p:sldId id="495" r:id="rId95"/>
    <p:sldId id="494" r:id="rId96"/>
    <p:sldId id="493" r:id="rId97"/>
    <p:sldId id="506" r:id="rId98"/>
    <p:sldId id="463" r:id="rId99"/>
    <p:sldId id="508" r:id="rId100"/>
    <p:sldId id="580" r:id="rId10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4640" autoAdjust="0"/>
  </p:normalViewPr>
  <p:slideViewPr>
    <p:cSldViewPr>
      <p:cViewPr>
        <p:scale>
          <a:sx n="80" d="100"/>
          <a:sy n="80" d="100"/>
        </p:scale>
        <p:origin x="-990" y="-78"/>
      </p:cViewPr>
      <p:guideLst>
        <p:guide orient="horz" pos="2160"/>
        <p:guide pos="2880"/>
      </p:guideLst>
    </p:cSldViewPr>
  </p:slideViewPr>
  <p:outlineViewPr>
    <p:cViewPr>
      <p:scale>
        <a:sx n="33" d="100"/>
        <a:sy n="33" d="100"/>
      </p:scale>
      <p:origin x="0" y="9744"/>
    </p:cViewPr>
  </p:outlineViewPr>
  <p:notesTextViewPr>
    <p:cViewPr>
      <p:scale>
        <a:sx n="100" d="100"/>
        <a:sy n="100" d="100"/>
      </p:scale>
      <p:origin x="0" y="0"/>
    </p:cViewPr>
  </p:notesTextViewPr>
  <p:sorterViewPr>
    <p:cViewPr>
      <p:scale>
        <a:sx n="66" d="100"/>
        <a:sy n="66" d="100"/>
      </p:scale>
      <p:origin x="0" y="302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27D003-46B3-40FF-8899-FB6B323C6798}" type="datetimeFigureOut">
              <a:rPr lang="tr-TR" smtClean="0"/>
              <a:pPr/>
              <a:t>4.10.2020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BA7672-AE47-464C-AC4E-F10D3E464905}"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15</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16</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18</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19</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20</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21</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23</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24</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25</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26</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27</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29</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30</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31</a:t>
            </a:fld>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32</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33</a:t>
            </a:fld>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35</a:t>
            </a:fld>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36</a:t>
            </a:fld>
            <a:endParaRPr lang="tr-T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37</a:t>
            </a:fld>
            <a:endParaRPr lang="tr-T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38</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a:t>
            </a:fld>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40</a:t>
            </a:fld>
            <a:endParaRPr lang="tr-T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43</a:t>
            </a:fld>
            <a:endParaRPr lang="tr-T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44</a:t>
            </a:fld>
            <a:endParaRPr lang="tr-T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45</a:t>
            </a:fld>
            <a:endParaRPr lang="tr-T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46</a:t>
            </a:fld>
            <a:endParaRPr lang="tr-T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47</a:t>
            </a:fld>
            <a:endParaRPr lang="tr-T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48</a:t>
            </a:fld>
            <a:endParaRPr lang="tr-T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49</a:t>
            </a:fld>
            <a:endParaRPr lang="tr-T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50</a:t>
            </a:fld>
            <a:endParaRPr lang="tr-T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51</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a:t>
            </a:fld>
            <a:endParaRPr lang="tr-T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52</a:t>
            </a:fld>
            <a:endParaRPr lang="tr-T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53</a:t>
            </a:fld>
            <a:endParaRPr lang="tr-T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54</a:t>
            </a:fld>
            <a:endParaRPr lang="tr-T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55</a:t>
            </a:fld>
            <a:endParaRPr lang="tr-T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56</a:t>
            </a:fld>
            <a:endParaRPr lang="tr-T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57</a:t>
            </a:fld>
            <a:endParaRPr lang="tr-T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58</a:t>
            </a:fld>
            <a:endParaRPr lang="tr-T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59</a:t>
            </a:fld>
            <a:endParaRPr lang="tr-T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60</a:t>
            </a:fld>
            <a:endParaRPr lang="tr-T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61</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a:t>
            </a:fld>
            <a:endParaRPr lang="tr-T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62</a:t>
            </a:fld>
            <a:endParaRPr lang="tr-T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63</a:t>
            </a:fld>
            <a:endParaRPr lang="tr-T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64</a:t>
            </a:fld>
            <a:endParaRPr lang="tr-T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65</a:t>
            </a:fld>
            <a:endParaRPr lang="tr-T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66</a:t>
            </a:fld>
            <a:endParaRPr lang="tr-T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67</a:t>
            </a:fld>
            <a:endParaRPr lang="tr-T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68</a:t>
            </a:fld>
            <a:endParaRPr lang="tr-T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69</a:t>
            </a:fld>
            <a:endParaRPr lang="tr-T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70</a:t>
            </a:fld>
            <a:endParaRPr lang="tr-T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71</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a:t>
            </a:fld>
            <a:endParaRPr lang="tr-T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72</a:t>
            </a:fld>
            <a:endParaRPr lang="tr-T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74</a:t>
            </a:fld>
            <a:endParaRPr lang="tr-T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75</a:t>
            </a:fld>
            <a:endParaRPr lang="tr-T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76</a:t>
            </a:fld>
            <a:endParaRPr lang="tr-T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77</a:t>
            </a:fld>
            <a:endParaRPr lang="tr-T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78</a:t>
            </a:fld>
            <a:endParaRPr lang="tr-T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79</a:t>
            </a:fld>
            <a:endParaRPr lang="tr-T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80</a:t>
            </a:fld>
            <a:endParaRPr lang="tr-T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81</a:t>
            </a:fld>
            <a:endParaRPr lang="tr-T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82</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11</a:t>
            </a:fld>
            <a:endParaRPr lang="tr-T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83</a:t>
            </a:fld>
            <a:endParaRPr lang="tr-T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84</a:t>
            </a:fld>
            <a:endParaRPr lang="tr-T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85</a:t>
            </a:fld>
            <a:endParaRPr lang="tr-T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86</a:t>
            </a:fld>
            <a:endParaRPr lang="tr-T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87</a:t>
            </a:fld>
            <a:endParaRPr lang="tr-T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88</a:t>
            </a:fld>
            <a:endParaRPr lang="tr-T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89</a:t>
            </a:fld>
            <a:endParaRPr lang="tr-T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90</a:t>
            </a:fld>
            <a:endParaRPr lang="tr-T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91</a:t>
            </a:fld>
            <a:endParaRPr lang="tr-T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92</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13</a:t>
            </a:fld>
            <a:endParaRPr lang="tr-T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93</a:t>
            </a:fld>
            <a:endParaRPr lang="tr-T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94</a:t>
            </a:fld>
            <a:endParaRPr lang="tr-T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95</a:t>
            </a:fld>
            <a:endParaRPr lang="tr-T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96</a:t>
            </a:fld>
            <a:endParaRPr lang="tr-T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97</a:t>
            </a:fld>
            <a:endParaRPr lang="tr-T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98</a:t>
            </a:fld>
            <a:endParaRPr lang="tr-T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99</a:t>
            </a:fld>
            <a:endParaRPr lang="tr-T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100</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14</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4.10.2020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4.10.2020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620688"/>
            <a:ext cx="8352928" cy="1728192"/>
          </a:xfrm>
        </p:spPr>
        <p:txBody>
          <a:bodyPr>
            <a:normAutofit/>
          </a:bodyPr>
          <a:lstStyle/>
          <a:p>
            <a:r>
              <a:rPr lang="tr-TR" sz="105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COĞRAFYA-9</a:t>
            </a:r>
            <a:endParaRPr lang="tr-TR" sz="105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 2020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404664"/>
            <a:ext cx="8352928" cy="4104456"/>
          </a:xfrm>
        </p:spPr>
        <p:txBody>
          <a:bodyPr>
            <a:noAutofit/>
          </a:bodyPr>
          <a:lstStyle/>
          <a:p>
            <a:pPr>
              <a:lnSpc>
                <a:spcPct val="150000"/>
              </a:lnSpc>
            </a:pPr>
            <a:r>
              <a:rPr lang="tr-TR" sz="3600" dirty="0" smtClean="0">
                <a:solidFill>
                  <a:schemeClr val="bg1"/>
                </a:solidFill>
              </a:rPr>
              <a:t/>
            </a:r>
            <a:br>
              <a:rPr lang="tr-TR" sz="3600" dirty="0" smtClean="0">
                <a:solidFill>
                  <a:schemeClr val="bg1"/>
                </a:solidFill>
              </a:rPr>
            </a:br>
            <a:r>
              <a:rPr lang="tr-TR" sz="3600" dirty="0" smtClean="0">
                <a:solidFill>
                  <a:schemeClr val="bg1"/>
                </a:solidFill>
                <a:latin typeface="Bahnschrift Light" pitchFamily="34" charset="0"/>
              </a:rPr>
              <a:t>Coğrafyanın inceleme alanı </a:t>
            </a:r>
            <a:br>
              <a:rPr lang="tr-TR" sz="3600" dirty="0" smtClean="0">
                <a:solidFill>
                  <a:schemeClr val="bg1"/>
                </a:solidFill>
                <a:latin typeface="Bahnschrift Light" pitchFamily="34" charset="0"/>
              </a:rPr>
            </a:br>
            <a:r>
              <a:rPr lang="tr-TR" sz="3600" dirty="0" smtClean="0">
                <a:solidFill>
                  <a:schemeClr val="accent3"/>
                </a:solidFill>
                <a:latin typeface="Bahnschrift Light" pitchFamily="34" charset="0"/>
              </a:rPr>
              <a:t>coğrafi ortamdır. </a:t>
            </a:r>
            <a:r>
              <a:rPr lang="tr-TR" sz="3600" dirty="0" smtClean="0">
                <a:solidFill>
                  <a:schemeClr val="bg1"/>
                </a:solidFill>
                <a:latin typeface="Bahnschrift Light" pitchFamily="34" charset="0"/>
              </a:rPr>
              <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Coğrafyanın inceleme konusu ise</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 </a:t>
            </a:r>
            <a:r>
              <a:rPr lang="tr-TR" sz="3600" dirty="0" smtClean="0">
                <a:solidFill>
                  <a:schemeClr val="accent3"/>
                </a:solidFill>
                <a:latin typeface="Bahnschrift Light" pitchFamily="34" charset="0"/>
              </a:rPr>
              <a:t>insan doğa etkileşimidir.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2" descr="https://pbs.twimg.com/media/DKqRZXjWkAAI7S0.jpg:large"/>
          <p:cNvPicPr>
            <a:picLocks noChangeAspect="1" noChangeArrowheads="1"/>
          </p:cNvPicPr>
          <p:nvPr/>
        </p:nvPicPr>
        <p:blipFill>
          <a:blip r:embed="rId3" cstate="print"/>
          <a:srcRect t="6300"/>
          <a:stretch>
            <a:fillRect/>
          </a:stretch>
        </p:blipFill>
        <p:spPr bwMode="auto">
          <a:xfrm>
            <a:off x="251520" y="188640"/>
            <a:ext cx="8640960" cy="6479705"/>
          </a:xfrm>
          <a:prstGeom prst="rect">
            <a:avLst/>
          </a:prstGeom>
          <a:noFill/>
        </p:spPr>
      </p:pic>
      <p:sp>
        <p:nvSpPr>
          <p:cNvPr id="4" name="3 Metin kutusu"/>
          <p:cNvSpPr txBox="1"/>
          <p:nvPr/>
        </p:nvSpPr>
        <p:spPr>
          <a:xfrm>
            <a:off x="251520" y="188640"/>
            <a:ext cx="4355976" cy="461665"/>
          </a:xfrm>
          <a:prstGeom prst="rect">
            <a:avLst/>
          </a:prstGeom>
          <a:noFill/>
        </p:spPr>
        <p:txBody>
          <a:bodyPr wrap="square" rtlCol="0">
            <a:spAutoFit/>
          </a:bodyPr>
          <a:lstStyle/>
          <a:p>
            <a:r>
              <a:rPr lang="tr-TR" sz="2400" dirty="0" smtClean="0">
                <a:latin typeface="Bahnschrift Light" pitchFamily="34" charset="0"/>
              </a:rPr>
              <a:t>Coğrafyalı Kitaplar </a:t>
            </a:r>
            <a:r>
              <a:rPr lang="tr-TR" sz="2400" dirty="0" smtClean="0">
                <a:latin typeface="Bahnschrift Light" pitchFamily="34" charset="0"/>
              </a:rPr>
              <a:t>Öneri-1</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https://www.camhotel.com.tr/wp-content/uploads/2018/01/insan-ve-doga-3.jpg"/>
          <p:cNvPicPr>
            <a:picLocks noChangeAspect="1" noChangeArrowheads="1"/>
          </p:cNvPicPr>
          <p:nvPr/>
        </p:nvPicPr>
        <p:blipFill>
          <a:blip r:embed="rId3" cstate="print"/>
          <a:srcRect/>
          <a:stretch>
            <a:fillRect/>
          </a:stretch>
        </p:blipFill>
        <p:spPr bwMode="auto">
          <a:xfrm>
            <a:off x="179512" y="116632"/>
            <a:ext cx="8784976" cy="6552728"/>
          </a:xfrm>
          <a:prstGeom prst="rect">
            <a:avLst/>
          </a:prstGeom>
          <a:noFill/>
        </p:spPr>
      </p:pic>
      <p:pic>
        <p:nvPicPr>
          <p:cNvPr id="75779" name="Picture 3"/>
          <p:cNvPicPr>
            <a:picLocks noChangeAspect="1" noChangeArrowheads="1"/>
          </p:cNvPicPr>
          <p:nvPr/>
        </p:nvPicPr>
        <p:blipFill>
          <a:blip r:embed="rId4" cstate="print"/>
          <a:srcRect/>
          <a:stretch>
            <a:fillRect/>
          </a:stretch>
        </p:blipFill>
        <p:spPr bwMode="auto">
          <a:xfrm>
            <a:off x="3131840" y="2852936"/>
            <a:ext cx="1769669" cy="1512168"/>
          </a:xfrm>
          <a:prstGeom prst="rect">
            <a:avLst/>
          </a:prstGeom>
          <a:noFill/>
          <a:ln w="9525">
            <a:noFill/>
            <a:miter lim="800000"/>
            <a:headEnd/>
            <a:tailEnd/>
          </a:ln>
          <a:effectLst/>
        </p:spPr>
      </p:pic>
      <p:pic>
        <p:nvPicPr>
          <p:cNvPr id="75787" name="Picture 11" descr="EARTH AND SOUL COLLECTIONS"/>
          <p:cNvPicPr>
            <a:picLocks noChangeAspect="1" noChangeArrowheads="1"/>
          </p:cNvPicPr>
          <p:nvPr/>
        </p:nvPicPr>
        <p:blipFill>
          <a:blip r:embed="rId5" cstate="print"/>
          <a:srcRect/>
          <a:stretch>
            <a:fillRect/>
          </a:stretch>
        </p:blipFill>
        <p:spPr bwMode="auto">
          <a:xfrm>
            <a:off x="4283968" y="1700808"/>
            <a:ext cx="5044455" cy="324006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404664"/>
            <a:ext cx="8352928" cy="4608512"/>
          </a:xfrm>
        </p:spPr>
        <p:txBody>
          <a:bodyPr>
            <a:noAutofit/>
          </a:bodyPr>
          <a:lstStyle/>
          <a:p>
            <a:pPr>
              <a:lnSpc>
                <a:spcPct val="150000"/>
              </a:lnSpc>
            </a:pPr>
            <a:r>
              <a:rPr lang="tr-TR" sz="3600" dirty="0" smtClean="0">
                <a:solidFill>
                  <a:schemeClr val="bg1"/>
                </a:solidFill>
              </a:rPr>
              <a:t/>
            </a:r>
            <a:br>
              <a:rPr lang="tr-TR" sz="3600" dirty="0" smtClean="0">
                <a:solidFill>
                  <a:schemeClr val="bg1"/>
                </a:solidFill>
              </a:rPr>
            </a:br>
            <a:r>
              <a:rPr lang="tr-TR" sz="3600" dirty="0" smtClean="0">
                <a:solidFill>
                  <a:schemeClr val="accent3"/>
                </a:solidFill>
                <a:latin typeface="Bahnschrift Light" pitchFamily="34" charset="0"/>
              </a:rPr>
              <a:t>Coğrafi ortam; </a:t>
            </a:r>
            <a:r>
              <a:rPr lang="tr-TR" sz="3600" dirty="0" smtClean="0">
                <a:solidFill>
                  <a:schemeClr val="bg1"/>
                </a:solidFill>
                <a:latin typeface="Bahnschrift Light" pitchFamily="34" charset="0"/>
              </a:rPr>
              <a:t>insanların yeryüzünde faaliyetlerini gerçekleştiği </a:t>
            </a:r>
            <a:r>
              <a:rPr lang="tr-TR" sz="3600" dirty="0" smtClean="0">
                <a:solidFill>
                  <a:schemeClr val="accent3"/>
                </a:solidFill>
                <a:latin typeface="Bahnschrift Light" pitchFamily="34" charset="0"/>
              </a:rPr>
              <a:t>beşeri ortam</a:t>
            </a:r>
            <a:r>
              <a:rPr lang="tr-TR" sz="3600" dirty="0" smtClean="0">
                <a:solidFill>
                  <a:srgbClr val="FF0000"/>
                </a:solidFill>
                <a:latin typeface="Bahnschrift Light" pitchFamily="34" charset="0"/>
              </a:rPr>
              <a:t> </a:t>
            </a:r>
            <a:r>
              <a:rPr lang="tr-TR" sz="3600" dirty="0" smtClean="0">
                <a:solidFill>
                  <a:schemeClr val="bg1"/>
                </a:solidFill>
                <a:latin typeface="Bahnschrift Light" pitchFamily="34" charset="0"/>
              </a:rPr>
              <a:t>ile doğayı oluşturan 4 temel ortamın </a:t>
            </a:r>
            <a:r>
              <a:rPr lang="tr-TR" sz="3600" dirty="0" smtClean="0">
                <a:solidFill>
                  <a:schemeClr val="accent3"/>
                </a:solidFill>
                <a:latin typeface="Bahnschrift Light" pitchFamily="34" charset="0"/>
              </a:rPr>
              <a:t>(doğal ortamın )</a:t>
            </a:r>
            <a:r>
              <a:rPr lang="tr-TR" sz="3600" dirty="0" smtClean="0">
                <a:solidFill>
                  <a:schemeClr val="bg1"/>
                </a:solidFill>
                <a:latin typeface="Bahnschrift Light" pitchFamily="34" charset="0"/>
              </a:rPr>
              <a:t> birlikteliği  ile oluşur.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DOĞAYI OLUŞTURAN 4 TEMEL ORTAM HANGİLERİDİR?</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i.dlpng.com/static/png/7071992_preview.png"/>
          <p:cNvPicPr>
            <a:picLocks noChangeAspect="1" noChangeArrowheads="1"/>
          </p:cNvPicPr>
          <p:nvPr/>
        </p:nvPicPr>
        <p:blipFill>
          <a:blip r:embed="rId3" cstate="print"/>
          <a:srcRect/>
          <a:stretch>
            <a:fillRect/>
          </a:stretch>
        </p:blipFill>
        <p:spPr bwMode="auto">
          <a:xfrm>
            <a:off x="1187624" y="260648"/>
            <a:ext cx="6705634" cy="6264697"/>
          </a:xfrm>
          <a:prstGeom prst="rect">
            <a:avLst/>
          </a:prstGeom>
          <a:noFill/>
        </p:spPr>
      </p:pic>
      <p:pic>
        <p:nvPicPr>
          <p:cNvPr id="1030" name="Picture 6" descr="Survival Icon #58787 - Free Icons Library"/>
          <p:cNvPicPr>
            <a:picLocks noChangeAspect="1" noChangeArrowheads="1"/>
          </p:cNvPicPr>
          <p:nvPr/>
        </p:nvPicPr>
        <p:blipFill>
          <a:blip r:embed="rId4" cstate="print"/>
          <a:srcRect/>
          <a:stretch>
            <a:fillRect/>
          </a:stretch>
        </p:blipFill>
        <p:spPr bwMode="auto">
          <a:xfrm>
            <a:off x="7071184" y="3861048"/>
            <a:ext cx="503398" cy="557879"/>
          </a:xfrm>
          <a:prstGeom prst="rect">
            <a:avLst/>
          </a:prstGeom>
          <a:noFill/>
        </p:spPr>
      </p:pic>
      <p:pic>
        <p:nvPicPr>
          <p:cNvPr id="1034" name="Picture 10" descr="Bird Silhouette PNG Transparent Background, Free Download #3497 -  FreeIconsPNG"/>
          <p:cNvPicPr>
            <a:picLocks noChangeAspect="1" noChangeArrowheads="1"/>
          </p:cNvPicPr>
          <p:nvPr/>
        </p:nvPicPr>
        <p:blipFill>
          <a:blip r:embed="rId5" cstate="print"/>
          <a:srcRect/>
          <a:stretch>
            <a:fillRect/>
          </a:stretch>
        </p:blipFill>
        <p:spPr bwMode="auto">
          <a:xfrm>
            <a:off x="4788024" y="980728"/>
            <a:ext cx="2397941" cy="1800200"/>
          </a:xfrm>
          <a:prstGeom prst="rect">
            <a:avLst/>
          </a:prstGeom>
          <a:noFill/>
        </p:spPr>
      </p:pic>
      <p:sp>
        <p:nvSpPr>
          <p:cNvPr id="13" name="12 Metin kutusu"/>
          <p:cNvSpPr txBox="1"/>
          <p:nvPr/>
        </p:nvSpPr>
        <p:spPr>
          <a:xfrm>
            <a:off x="4067944" y="3717032"/>
            <a:ext cx="2592288" cy="400110"/>
          </a:xfrm>
          <a:prstGeom prst="rect">
            <a:avLst/>
          </a:prstGeom>
          <a:noFill/>
        </p:spPr>
        <p:txBody>
          <a:bodyPr wrap="square" rtlCol="0">
            <a:spAutoFit/>
          </a:bodyPr>
          <a:lstStyle/>
          <a:p>
            <a:r>
              <a:rPr lang="tr-TR" sz="2000" dirty="0" smtClean="0">
                <a:latin typeface="Bahnschrift Light" pitchFamily="34" charset="0"/>
              </a:rPr>
              <a:t>Litosfer (Taş Küre)</a:t>
            </a:r>
            <a:endParaRPr lang="tr-TR" sz="2000" dirty="0">
              <a:latin typeface="Bahnschrift Light" pitchFamily="34" charset="0"/>
            </a:endParaRPr>
          </a:p>
        </p:txBody>
      </p:sp>
      <p:sp>
        <p:nvSpPr>
          <p:cNvPr id="14" name="13 Metin kutusu"/>
          <p:cNvSpPr txBox="1"/>
          <p:nvPr/>
        </p:nvSpPr>
        <p:spPr>
          <a:xfrm>
            <a:off x="3347864" y="4941168"/>
            <a:ext cx="2448272" cy="400110"/>
          </a:xfrm>
          <a:prstGeom prst="rect">
            <a:avLst/>
          </a:prstGeom>
          <a:noFill/>
        </p:spPr>
        <p:txBody>
          <a:bodyPr wrap="square" rtlCol="0">
            <a:spAutoFit/>
          </a:bodyPr>
          <a:lstStyle/>
          <a:p>
            <a:r>
              <a:rPr lang="tr-TR" sz="2000" dirty="0" smtClean="0">
                <a:latin typeface="Bahnschrift Light" pitchFamily="34" charset="0"/>
              </a:rPr>
              <a:t>Hidrosfer (Su Küre)</a:t>
            </a:r>
            <a:endParaRPr lang="tr-TR" sz="2000" dirty="0">
              <a:latin typeface="Bahnschrift Light" pitchFamily="34" charset="0"/>
            </a:endParaRPr>
          </a:p>
        </p:txBody>
      </p:sp>
      <p:sp>
        <p:nvSpPr>
          <p:cNvPr id="15" name="14 Metin kutusu"/>
          <p:cNvSpPr txBox="1"/>
          <p:nvPr/>
        </p:nvSpPr>
        <p:spPr>
          <a:xfrm>
            <a:off x="3419872" y="908720"/>
            <a:ext cx="2952328" cy="400110"/>
          </a:xfrm>
          <a:prstGeom prst="rect">
            <a:avLst/>
          </a:prstGeom>
          <a:noFill/>
        </p:spPr>
        <p:txBody>
          <a:bodyPr wrap="square" rtlCol="0">
            <a:spAutoFit/>
          </a:bodyPr>
          <a:lstStyle/>
          <a:p>
            <a:r>
              <a:rPr lang="tr-TR" sz="2000" dirty="0" smtClean="0">
                <a:latin typeface="Bahnschrift Light" pitchFamily="34" charset="0"/>
              </a:rPr>
              <a:t>Atmosfer (Hava Küre)</a:t>
            </a:r>
            <a:endParaRPr lang="tr-TR" sz="2000" dirty="0">
              <a:latin typeface="Bahnschrift Light" pitchFamily="34" charset="0"/>
            </a:endParaRPr>
          </a:p>
        </p:txBody>
      </p:sp>
      <p:sp>
        <p:nvSpPr>
          <p:cNvPr id="16" name="15 Metin kutusu"/>
          <p:cNvSpPr txBox="1"/>
          <p:nvPr/>
        </p:nvSpPr>
        <p:spPr>
          <a:xfrm>
            <a:off x="5148064" y="2348880"/>
            <a:ext cx="2160240" cy="707886"/>
          </a:xfrm>
          <a:prstGeom prst="rect">
            <a:avLst/>
          </a:prstGeom>
          <a:noFill/>
        </p:spPr>
        <p:txBody>
          <a:bodyPr wrap="square" rtlCol="0">
            <a:spAutoFit/>
          </a:bodyPr>
          <a:lstStyle/>
          <a:p>
            <a:pPr algn="ctr"/>
            <a:r>
              <a:rPr lang="tr-TR" sz="2000" dirty="0" smtClean="0">
                <a:solidFill>
                  <a:schemeClr val="bg1"/>
                </a:solidFill>
                <a:latin typeface="Bahnschrift Light" pitchFamily="34" charset="0"/>
              </a:rPr>
              <a:t>Biyosfer </a:t>
            </a:r>
          </a:p>
          <a:p>
            <a:pPr algn="ctr"/>
            <a:r>
              <a:rPr lang="tr-TR" sz="2000" dirty="0" smtClean="0">
                <a:solidFill>
                  <a:schemeClr val="bg1"/>
                </a:solidFill>
                <a:latin typeface="Bahnschrift Light" pitchFamily="34" charset="0"/>
              </a:rPr>
              <a:t>(Canlılar Küresi)</a:t>
            </a:r>
            <a:endParaRPr lang="tr-TR" sz="2000" dirty="0">
              <a:solidFill>
                <a:schemeClr val="bg1"/>
              </a:solidFill>
              <a:latin typeface="Bahnschrift Ligh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Cem Yılmaz'ın Kendi Filmlerinde Yan Rol Olduğu 7 Karakter | Karma Türkiye"/>
          <p:cNvPicPr>
            <a:picLocks noChangeAspect="1" noChangeArrowheads="1"/>
          </p:cNvPicPr>
          <p:nvPr/>
        </p:nvPicPr>
        <p:blipFill>
          <a:blip r:embed="rId3" cstate="print"/>
          <a:srcRect/>
          <a:stretch>
            <a:fillRect/>
          </a:stretch>
        </p:blipFill>
        <p:spPr bwMode="auto">
          <a:xfrm>
            <a:off x="107504" y="188640"/>
            <a:ext cx="8856984" cy="6408712"/>
          </a:xfrm>
          <a:prstGeom prst="rect">
            <a:avLst/>
          </a:prstGeom>
          <a:noFill/>
        </p:spPr>
      </p:pic>
      <p:sp>
        <p:nvSpPr>
          <p:cNvPr id="6" name="5 Dikdörtgen"/>
          <p:cNvSpPr/>
          <p:nvPr/>
        </p:nvSpPr>
        <p:spPr>
          <a:xfrm rot="20703186">
            <a:off x="375464" y="415082"/>
            <a:ext cx="3505062" cy="923330"/>
          </a:xfrm>
          <a:prstGeom prst="rect">
            <a:avLst/>
          </a:prstGeom>
          <a:noFill/>
        </p:spPr>
        <p:txBody>
          <a:bodyPr wrap="non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HAVA KÜRE</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6 Dikdörtgen"/>
          <p:cNvSpPr/>
          <p:nvPr/>
        </p:nvSpPr>
        <p:spPr>
          <a:xfrm rot="19734080">
            <a:off x="5175204" y="3393590"/>
            <a:ext cx="2670155" cy="923330"/>
          </a:xfrm>
          <a:prstGeom prst="rect">
            <a:avLst/>
          </a:prstGeom>
          <a:noFill/>
        </p:spPr>
        <p:txBody>
          <a:bodyPr wrap="non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SU KÜRE</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7 Dikdörtgen"/>
          <p:cNvSpPr/>
          <p:nvPr/>
        </p:nvSpPr>
        <p:spPr>
          <a:xfrm>
            <a:off x="3635896" y="5445224"/>
            <a:ext cx="5211969" cy="923330"/>
          </a:xfrm>
          <a:prstGeom prst="rect">
            <a:avLst/>
          </a:prstGeom>
          <a:noFill/>
        </p:spPr>
        <p:txBody>
          <a:bodyPr wrap="squar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CANLILAR KÜRESİ</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8 Dikdörtgen"/>
          <p:cNvSpPr/>
          <p:nvPr/>
        </p:nvSpPr>
        <p:spPr>
          <a:xfrm rot="2090418">
            <a:off x="356084" y="4585830"/>
            <a:ext cx="2926699" cy="923330"/>
          </a:xfrm>
          <a:prstGeom prst="rect">
            <a:avLst/>
          </a:prstGeom>
          <a:noFill/>
        </p:spPr>
        <p:txBody>
          <a:bodyPr wrap="non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TAŞ KÜRE</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10 Dikdörtgen"/>
          <p:cNvSpPr/>
          <p:nvPr/>
        </p:nvSpPr>
        <p:spPr>
          <a:xfrm>
            <a:off x="4139952" y="188640"/>
            <a:ext cx="4791199" cy="923330"/>
          </a:xfrm>
          <a:prstGeom prst="rect">
            <a:avLst/>
          </a:prstGeom>
          <a:noFill/>
        </p:spPr>
        <p:txBody>
          <a:bodyPr wrap="square" lIns="91440" tIns="45720" rIns="91440" bIns="45720">
            <a:spAutoFit/>
          </a:bodyPr>
          <a:lstStyle/>
          <a:p>
            <a:pPr algn="ctr"/>
            <a:r>
              <a:rPr lang="tr-T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DOĞAL ORTAM</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http://7-themes.com/data_images/out/78/7040469-lake-mountains-woods.jpg"/>
          <p:cNvPicPr>
            <a:picLocks noChangeAspect="1" noChangeArrowheads="1"/>
          </p:cNvPicPr>
          <p:nvPr/>
        </p:nvPicPr>
        <p:blipFill>
          <a:blip r:embed="rId3" cstate="print"/>
          <a:srcRect/>
          <a:stretch>
            <a:fillRect/>
          </a:stretch>
        </p:blipFill>
        <p:spPr bwMode="auto">
          <a:xfrm>
            <a:off x="179512" y="188640"/>
            <a:ext cx="8756172" cy="6480720"/>
          </a:xfrm>
          <a:prstGeom prst="rect">
            <a:avLst/>
          </a:prstGeom>
          <a:noFill/>
        </p:spPr>
      </p:pic>
      <p:sp>
        <p:nvSpPr>
          <p:cNvPr id="6" name="5 Dikdörtgen"/>
          <p:cNvSpPr/>
          <p:nvPr/>
        </p:nvSpPr>
        <p:spPr>
          <a:xfrm rot="20703186">
            <a:off x="458111" y="415082"/>
            <a:ext cx="3339761" cy="923330"/>
          </a:xfrm>
          <a:prstGeom prst="rect">
            <a:avLst/>
          </a:prstGeom>
          <a:noFill/>
        </p:spPr>
        <p:txBody>
          <a:bodyPr wrap="non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ATMOSFER</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6 Dikdörtgen"/>
          <p:cNvSpPr/>
          <p:nvPr/>
        </p:nvSpPr>
        <p:spPr>
          <a:xfrm rot="19734080">
            <a:off x="4777434" y="3393590"/>
            <a:ext cx="3465692" cy="923330"/>
          </a:xfrm>
          <a:prstGeom prst="rect">
            <a:avLst/>
          </a:prstGeom>
          <a:noFill/>
        </p:spPr>
        <p:txBody>
          <a:bodyPr wrap="non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HİDROSFER</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7 Dikdörtgen"/>
          <p:cNvSpPr/>
          <p:nvPr/>
        </p:nvSpPr>
        <p:spPr>
          <a:xfrm>
            <a:off x="5436096" y="5301208"/>
            <a:ext cx="3195745" cy="923330"/>
          </a:xfrm>
          <a:prstGeom prst="rect">
            <a:avLst/>
          </a:prstGeom>
          <a:noFill/>
        </p:spPr>
        <p:txBody>
          <a:bodyPr wrap="squar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BİYOSFER</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8 Dikdörtgen"/>
          <p:cNvSpPr/>
          <p:nvPr/>
        </p:nvSpPr>
        <p:spPr>
          <a:xfrm rot="2090418">
            <a:off x="405903" y="4585830"/>
            <a:ext cx="2827057" cy="923330"/>
          </a:xfrm>
          <a:prstGeom prst="rect">
            <a:avLst/>
          </a:prstGeom>
          <a:noFill/>
        </p:spPr>
        <p:txBody>
          <a:bodyPr wrap="none" lIns="91440" tIns="45720" rIns="91440" bIns="45720">
            <a:spAutoFit/>
          </a:bodyPr>
          <a:lstStyle/>
          <a:p>
            <a:pPr algn="ctr"/>
            <a:r>
              <a:rPr lang="tr-T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LİTOSFER</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10 Dikdörtgen"/>
          <p:cNvSpPr/>
          <p:nvPr/>
        </p:nvSpPr>
        <p:spPr>
          <a:xfrm>
            <a:off x="4139952" y="188640"/>
            <a:ext cx="4791199" cy="923330"/>
          </a:xfrm>
          <a:prstGeom prst="rect">
            <a:avLst/>
          </a:prstGeom>
          <a:noFill/>
        </p:spPr>
        <p:txBody>
          <a:bodyPr wrap="square" lIns="91440" tIns="45720" rIns="91440" bIns="45720">
            <a:spAutoFit/>
          </a:bodyPr>
          <a:lstStyle/>
          <a:p>
            <a:pPr algn="ctr"/>
            <a:r>
              <a:rPr lang="tr-T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DOĞAL ORTAM</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280920" cy="6048672"/>
          </a:xfrm>
        </p:spPr>
        <p:txBody>
          <a:bodyPr>
            <a:noAutofit/>
          </a:bodyPr>
          <a:lstStyle/>
          <a:p>
            <a:pPr>
              <a:lnSpc>
                <a:spcPct val="150000"/>
              </a:lnSpc>
            </a:pPr>
            <a:r>
              <a:rPr lang="tr-TR" sz="4000" dirty="0" smtClean="0">
                <a:solidFill>
                  <a:schemeClr val="bg1"/>
                </a:solidFill>
                <a:latin typeface="Bahnschrift Light" pitchFamily="34" charset="0"/>
              </a:rPr>
              <a:t>ATMOSFER-HAVAKÜRE</a:t>
            </a:r>
            <a:br>
              <a:rPr lang="tr-TR" sz="4000" dirty="0" smtClean="0">
                <a:solidFill>
                  <a:schemeClr val="bg1"/>
                </a:solidFill>
                <a:latin typeface="Bahnschrift Light" pitchFamily="34" charset="0"/>
              </a:rPr>
            </a:br>
            <a:r>
              <a:rPr lang="tr-TR" sz="4000" dirty="0" smtClean="0">
                <a:solidFill>
                  <a:schemeClr val="bg1"/>
                </a:solidFill>
                <a:latin typeface="Bahnschrift Light" pitchFamily="34" charset="0"/>
              </a:rPr>
              <a:t>Tüm iklim ve meteoroloji olayları </a:t>
            </a:r>
            <a:r>
              <a:rPr lang="tr-TR" sz="4000" dirty="0" smtClean="0">
                <a:solidFill>
                  <a:schemeClr val="accent3"/>
                </a:solidFill>
                <a:latin typeface="Bahnschrift Light" pitchFamily="34" charset="0"/>
              </a:rPr>
              <a:t>atmosferde</a:t>
            </a:r>
            <a:r>
              <a:rPr lang="tr-TR" sz="4000" dirty="0" smtClean="0">
                <a:solidFill>
                  <a:schemeClr val="bg1"/>
                </a:solidFill>
                <a:latin typeface="Bahnschrift Light" pitchFamily="34" charset="0"/>
              </a:rPr>
              <a:t> gerçekleşir. </a:t>
            </a:r>
            <a:br>
              <a:rPr lang="tr-TR" sz="4000" dirty="0" smtClean="0">
                <a:solidFill>
                  <a:schemeClr val="bg1"/>
                </a:solidFill>
                <a:latin typeface="Bahnschrift Light" pitchFamily="34" charset="0"/>
              </a:rPr>
            </a:br>
            <a:r>
              <a:rPr lang="tr-TR" sz="4000" dirty="0" smtClean="0">
                <a:solidFill>
                  <a:schemeClr val="bg1"/>
                </a:solidFill>
                <a:latin typeface="Bahnschrift Light" pitchFamily="34" charset="0"/>
              </a:rPr>
              <a:t> Atmosfer olaylarını coğrafyanın alt</a:t>
            </a:r>
            <a:br>
              <a:rPr lang="tr-TR" sz="4000" dirty="0" smtClean="0">
                <a:solidFill>
                  <a:schemeClr val="bg1"/>
                </a:solidFill>
                <a:latin typeface="Bahnschrift Light" pitchFamily="34" charset="0"/>
              </a:rPr>
            </a:br>
            <a:r>
              <a:rPr lang="tr-TR" sz="4000" dirty="0" smtClean="0">
                <a:solidFill>
                  <a:schemeClr val="bg1"/>
                </a:solidFill>
                <a:latin typeface="Bahnschrift Light" pitchFamily="34" charset="0"/>
              </a:rPr>
              <a:t>dallarından </a:t>
            </a:r>
            <a:r>
              <a:rPr lang="tr-TR" sz="4000" dirty="0" smtClean="0">
                <a:solidFill>
                  <a:schemeClr val="accent3"/>
                </a:solidFill>
                <a:latin typeface="Bahnschrift Light" pitchFamily="34" charset="0"/>
              </a:rPr>
              <a:t>klimatoloji</a:t>
            </a:r>
            <a:r>
              <a:rPr lang="tr-TR" sz="4000" dirty="0" smtClean="0">
                <a:solidFill>
                  <a:schemeClr val="bg1"/>
                </a:solidFill>
                <a:latin typeface="Bahnschrift Light" pitchFamily="34" charset="0"/>
              </a:rPr>
              <a:t> inceler.</a:t>
            </a:r>
            <a:r>
              <a:rPr lang="tr-TR" sz="4000" dirty="0" smtClean="0">
                <a:solidFill>
                  <a:schemeClr val="bg1"/>
                </a:solidFill>
              </a:rPr>
              <a:t/>
            </a:r>
            <a:br>
              <a:rPr lang="tr-TR" sz="4000" dirty="0" smtClean="0">
                <a:solidFill>
                  <a:schemeClr val="bg1"/>
                </a:solidFill>
              </a:rPr>
            </a:br>
            <a:endParaRPr lang="tr-TR" sz="40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7236296" y="260648"/>
            <a:ext cx="1584176" cy="461665"/>
          </a:xfrm>
          <a:prstGeom prst="rect">
            <a:avLst/>
          </a:prstGeom>
          <a:noFill/>
        </p:spPr>
        <p:txBody>
          <a:bodyPr wrap="square" rtlCol="0">
            <a:spAutoFit/>
          </a:bodyPr>
          <a:lstStyle/>
          <a:p>
            <a:r>
              <a:rPr lang="tr-TR" sz="2400" dirty="0" smtClean="0">
                <a:effectLst>
                  <a:outerShdw blurRad="38100" dist="38100" dir="2700000" algn="tl">
                    <a:srgbClr val="000000">
                      <a:alpha val="43137"/>
                    </a:srgbClr>
                  </a:outerShdw>
                </a:effectLst>
                <a:latin typeface="Monotype Corsiva" pitchFamily="66" charset="0"/>
              </a:rPr>
              <a:t>Hasan Dağı</a:t>
            </a:r>
            <a:endParaRPr lang="tr-TR" sz="2400" dirty="0">
              <a:effectLst>
                <a:outerShdw blurRad="38100" dist="38100" dir="2700000" algn="tl">
                  <a:srgbClr val="000000">
                    <a:alpha val="43137"/>
                  </a:srgbClr>
                </a:outerShdw>
              </a:effectLst>
              <a:latin typeface="Monotype Corsiva" pitchFamily="66" charset="0"/>
            </a:endParaRPr>
          </a:p>
        </p:txBody>
      </p:sp>
      <p:pic>
        <p:nvPicPr>
          <p:cNvPr id="44035" name="Picture 3" descr="C:\Users\PC\Desktop\CS-2015-EKİM\F.COĞRAFYA\11144985_10152887819731367_9182608167233585378_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323528" y="404664"/>
            <a:ext cx="4248472" cy="461665"/>
          </a:xfrm>
          <a:prstGeom prst="rect">
            <a:avLst/>
          </a:prstGeom>
          <a:noFill/>
        </p:spPr>
        <p:txBody>
          <a:bodyPr wrap="square" rtlCol="0">
            <a:spAutoFit/>
          </a:bodyPr>
          <a:lstStyle/>
          <a:p>
            <a:r>
              <a:rPr lang="tr-TR" sz="2400" dirty="0" smtClean="0">
                <a:solidFill>
                  <a:schemeClr val="bg1"/>
                </a:solidFill>
                <a:latin typeface="Bahnschrift Light" pitchFamily="34" charset="0"/>
              </a:rPr>
              <a:t>Havadan Uludağ ve Bursa</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7236296" y="260648"/>
            <a:ext cx="1584176" cy="461665"/>
          </a:xfrm>
          <a:prstGeom prst="rect">
            <a:avLst/>
          </a:prstGeom>
          <a:noFill/>
        </p:spPr>
        <p:txBody>
          <a:bodyPr wrap="square" rtlCol="0">
            <a:spAutoFit/>
          </a:bodyPr>
          <a:lstStyle/>
          <a:p>
            <a:r>
              <a:rPr lang="tr-TR" sz="2400" dirty="0" smtClean="0">
                <a:effectLst>
                  <a:outerShdw blurRad="38100" dist="38100" dir="2700000" algn="tl">
                    <a:srgbClr val="000000">
                      <a:alpha val="43137"/>
                    </a:srgbClr>
                  </a:outerShdw>
                </a:effectLst>
                <a:latin typeface="Monotype Corsiva" pitchFamily="66" charset="0"/>
              </a:rPr>
              <a:t>Hasan Dağı</a:t>
            </a:r>
            <a:endParaRPr lang="tr-TR" sz="2400" dirty="0">
              <a:effectLst>
                <a:outerShdw blurRad="38100" dist="38100" dir="2700000" algn="tl">
                  <a:srgbClr val="000000">
                    <a:alpha val="43137"/>
                  </a:srgbClr>
                </a:outerShdw>
              </a:effectLst>
              <a:latin typeface="Monotype Corsiva" pitchFamily="66" charset="0"/>
            </a:endParaRPr>
          </a:p>
        </p:txBody>
      </p:sp>
      <p:pic>
        <p:nvPicPr>
          <p:cNvPr id="50178" name="Picture 2" descr="C:\Users\PC\Desktop\CS-2015-EKİM\F.COĞRAFYA\11071778_1055042764511579_6873768895199202966_o.jpg"/>
          <p:cNvPicPr>
            <a:picLocks noChangeAspect="1" noChangeArrowheads="1"/>
          </p:cNvPicPr>
          <p:nvPr/>
        </p:nvPicPr>
        <p:blipFill>
          <a:blip r:embed="rId3" cstate="print"/>
          <a:srcRect/>
          <a:stretch>
            <a:fillRect/>
          </a:stretch>
        </p:blipFill>
        <p:spPr bwMode="auto">
          <a:xfrm>
            <a:off x="179512" y="188640"/>
            <a:ext cx="8784976" cy="6515100"/>
          </a:xfrm>
          <a:prstGeom prst="rect">
            <a:avLst/>
          </a:prstGeom>
          <a:noFill/>
        </p:spPr>
      </p:pic>
      <p:sp>
        <p:nvSpPr>
          <p:cNvPr id="4" name="3 Metin kutusu"/>
          <p:cNvSpPr txBox="1"/>
          <p:nvPr/>
        </p:nvSpPr>
        <p:spPr>
          <a:xfrm>
            <a:off x="323528" y="404664"/>
            <a:ext cx="8424936" cy="1125244"/>
          </a:xfrm>
          <a:prstGeom prst="rect">
            <a:avLst/>
          </a:prstGeom>
          <a:noFill/>
        </p:spPr>
        <p:txBody>
          <a:bodyPr wrap="square" rtlCol="0">
            <a:spAutoFit/>
          </a:bodyPr>
          <a:lstStyle/>
          <a:p>
            <a:pPr>
              <a:lnSpc>
                <a:spcPct val="150000"/>
              </a:lnSpc>
            </a:pPr>
            <a:r>
              <a:rPr lang="tr-TR" sz="2400" dirty="0" smtClean="0">
                <a:solidFill>
                  <a:schemeClr val="bg1"/>
                </a:solidFill>
                <a:latin typeface="Bahnschrift Light" pitchFamily="34" charset="0"/>
              </a:rPr>
              <a:t>Uzaktan algılama teknolojileri ile tropikal kasırgalar takip edilebilmektedir.</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404664"/>
            <a:ext cx="8352928" cy="1944216"/>
          </a:xfrm>
        </p:spPr>
        <p:txBody>
          <a:bodyPr>
            <a:normAutofit/>
          </a:bodyPr>
          <a:lstStyle/>
          <a:p>
            <a:r>
              <a:rPr lang="tr-TR" sz="88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İNSAN ve DOĞA</a:t>
            </a:r>
            <a:endParaRPr lang="tr-TR" sz="88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 2020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ABD'de 4 eyalette olağanüstü hal ilan edildi"/>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251520" y="188640"/>
            <a:ext cx="5256584" cy="1125244"/>
          </a:xfrm>
          <a:prstGeom prst="rect">
            <a:avLst/>
          </a:prstGeom>
          <a:noFill/>
        </p:spPr>
        <p:txBody>
          <a:bodyPr wrap="square" rtlCol="0">
            <a:spAutoFit/>
          </a:bodyPr>
          <a:lstStyle/>
          <a:p>
            <a:pPr>
              <a:lnSpc>
                <a:spcPct val="150000"/>
              </a:lnSpc>
            </a:pPr>
            <a:r>
              <a:rPr lang="tr-TR" sz="2400" dirty="0" smtClean="0">
                <a:solidFill>
                  <a:schemeClr val="bg1"/>
                </a:solidFill>
                <a:effectLst>
                  <a:outerShdw blurRad="38100" dist="38100" dir="2700000" algn="tl">
                    <a:srgbClr val="000000">
                      <a:alpha val="43137"/>
                    </a:srgbClr>
                  </a:outerShdw>
                </a:effectLst>
                <a:latin typeface="Bahnschrift Light" pitchFamily="34" charset="0"/>
              </a:rPr>
              <a:t>Tedbirler ile doğa olaylarının olası zararları azaltılabilir</a:t>
            </a:r>
            <a:r>
              <a:rPr lang="tr-TR" sz="2400" dirty="0" smtClean="0">
                <a:solidFill>
                  <a:schemeClr val="bg1"/>
                </a:solidFill>
                <a:latin typeface="Bahnschrift Light" pitchFamily="34" charset="0"/>
              </a:rPr>
              <a:t>.</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7236296" y="260648"/>
            <a:ext cx="1584176" cy="461665"/>
          </a:xfrm>
          <a:prstGeom prst="rect">
            <a:avLst/>
          </a:prstGeom>
          <a:noFill/>
        </p:spPr>
        <p:txBody>
          <a:bodyPr wrap="square" rtlCol="0">
            <a:spAutoFit/>
          </a:bodyPr>
          <a:lstStyle/>
          <a:p>
            <a:r>
              <a:rPr lang="tr-TR" sz="2400" dirty="0" smtClean="0">
                <a:effectLst>
                  <a:outerShdw blurRad="38100" dist="38100" dir="2700000" algn="tl">
                    <a:srgbClr val="000000">
                      <a:alpha val="43137"/>
                    </a:srgbClr>
                  </a:outerShdw>
                </a:effectLst>
                <a:latin typeface="Monotype Corsiva" pitchFamily="66" charset="0"/>
              </a:rPr>
              <a:t>Hasan Dağı</a:t>
            </a:r>
            <a:endParaRPr lang="tr-TR" sz="2400" dirty="0">
              <a:effectLst>
                <a:outerShdw blurRad="38100" dist="38100" dir="2700000" algn="tl">
                  <a:srgbClr val="000000">
                    <a:alpha val="43137"/>
                  </a:srgbClr>
                </a:outerShdw>
              </a:effectLst>
              <a:latin typeface="Monotype Corsiva" pitchFamily="66" charset="0"/>
            </a:endParaRPr>
          </a:p>
        </p:txBody>
      </p:sp>
      <p:pic>
        <p:nvPicPr>
          <p:cNvPr id="49154" name="Picture 2" descr="C:\Users\PC\Desktop\CS-2015-EKİM\F.COĞRAFYA\11096643_739896466108805_1388693976085680375_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323528" y="404664"/>
            <a:ext cx="3672408" cy="461665"/>
          </a:xfrm>
          <a:prstGeom prst="rect">
            <a:avLst/>
          </a:prstGeom>
          <a:noFill/>
        </p:spPr>
        <p:txBody>
          <a:bodyPr wrap="square" rtlCol="0">
            <a:spAutoFit/>
          </a:bodyPr>
          <a:lstStyle/>
          <a:p>
            <a:r>
              <a:rPr lang="tr-TR" sz="2400" dirty="0" smtClean="0">
                <a:solidFill>
                  <a:schemeClr val="bg1"/>
                </a:solidFill>
                <a:latin typeface="Bahnschrift Light" pitchFamily="34" charset="0"/>
              </a:rPr>
              <a:t>Uzay İstasyonu / ISS</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980728"/>
            <a:ext cx="8280920" cy="4680520"/>
          </a:xfrm>
        </p:spPr>
        <p:txBody>
          <a:bodyPr>
            <a:noAutofit/>
          </a:bodyPr>
          <a:lstStyle/>
          <a:p>
            <a:pPr>
              <a:lnSpc>
                <a:spcPct val="150000"/>
              </a:lnSpc>
            </a:pPr>
            <a:r>
              <a:rPr lang="tr-TR" sz="3200" dirty="0" smtClean="0">
                <a:solidFill>
                  <a:schemeClr val="bg1"/>
                </a:solidFill>
                <a:latin typeface="Bahnschrift Light" pitchFamily="34" charset="0"/>
              </a:rPr>
              <a:t>LİTOSFER- TAŞKÜRE</a:t>
            </a:r>
            <a:br>
              <a:rPr lang="tr-TR" sz="3200" dirty="0" smtClean="0">
                <a:solidFill>
                  <a:schemeClr val="bg1"/>
                </a:solidFill>
                <a:latin typeface="Bahnschrift Light" pitchFamily="34" charset="0"/>
              </a:rPr>
            </a:br>
            <a:r>
              <a:rPr lang="tr-TR" sz="3200" dirty="0" smtClean="0">
                <a:latin typeface="Bahnschrift Light" pitchFamily="34" charset="0"/>
              </a:rPr>
              <a:t> </a:t>
            </a:r>
            <a:r>
              <a:rPr lang="tr-TR" sz="3200" dirty="0" smtClean="0">
                <a:solidFill>
                  <a:schemeClr val="bg1"/>
                </a:solidFill>
                <a:latin typeface="Bahnschrift Light" pitchFamily="34" charset="0"/>
              </a:rPr>
              <a:t>Dünya’nın en üst kısmında yer alan yer kabuğu soğuk, katı ve kırılgan kayaçlardan oluşmaktadır ve </a:t>
            </a:r>
            <a:r>
              <a:rPr lang="tr-TR" sz="3200" dirty="0" smtClean="0">
                <a:solidFill>
                  <a:schemeClr val="accent3"/>
                </a:solidFill>
                <a:latin typeface="Bahnschrift Light" pitchFamily="34" charset="0"/>
              </a:rPr>
              <a:t>litosfer </a:t>
            </a:r>
            <a:r>
              <a:rPr lang="tr-TR" sz="3200" dirty="0" smtClean="0">
                <a:solidFill>
                  <a:schemeClr val="bg1"/>
                </a:solidFill>
                <a:latin typeface="Bahnschrift Light" pitchFamily="34" charset="0"/>
              </a:rPr>
              <a:t>olarak adlandırılmaktadır. Taş küre</a:t>
            </a:r>
            <a:br>
              <a:rPr lang="tr-TR" sz="3200" dirty="0" smtClean="0">
                <a:solidFill>
                  <a:schemeClr val="bg1"/>
                </a:solidFill>
                <a:latin typeface="Bahnschrift Light" pitchFamily="34" charset="0"/>
              </a:rPr>
            </a:br>
            <a:r>
              <a:rPr lang="tr-TR" sz="3200" dirty="0" smtClean="0">
                <a:solidFill>
                  <a:schemeClr val="bg1"/>
                </a:solidFill>
                <a:latin typeface="Bahnschrift Light" pitchFamily="34" charset="0"/>
              </a:rPr>
              <a:t>üzerindeki yer şekillerinin oluşum özeliklerini coğrafyanın alt dallarından </a:t>
            </a:r>
            <a:r>
              <a:rPr lang="tr-TR" sz="3200" dirty="0" smtClean="0">
                <a:solidFill>
                  <a:schemeClr val="accent3"/>
                </a:solidFill>
                <a:latin typeface="Bahnschrift Light" pitchFamily="34" charset="0"/>
              </a:rPr>
              <a:t>jeomorfoloji </a:t>
            </a:r>
            <a:r>
              <a:rPr lang="tr-TR" sz="3200" dirty="0" smtClean="0">
                <a:solidFill>
                  <a:schemeClr val="bg1"/>
                </a:solidFill>
                <a:latin typeface="Bahnschrift Light" pitchFamily="34" charset="0"/>
              </a:rPr>
              <a:t>inceler</a:t>
            </a:r>
            <a:r>
              <a:rPr lang="tr-TR" sz="3200" b="1" dirty="0" smtClean="0">
                <a:solidFill>
                  <a:schemeClr val="bg1"/>
                </a:solidFill>
                <a:latin typeface="Bahnschrift Light" pitchFamily="34" charset="0"/>
              </a:rPr>
              <a:t>.</a:t>
            </a:r>
            <a:endParaRPr lang="tr-TR" sz="32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p:spPr>
      </p:pic>
      <p:sp>
        <p:nvSpPr>
          <p:cNvPr id="4" name="3 Metin kutusu"/>
          <p:cNvSpPr txBox="1"/>
          <p:nvPr/>
        </p:nvSpPr>
        <p:spPr>
          <a:xfrm>
            <a:off x="4427984" y="260648"/>
            <a:ext cx="4392488" cy="461665"/>
          </a:xfrm>
          <a:prstGeom prst="rect">
            <a:avLst/>
          </a:prstGeom>
          <a:noFill/>
        </p:spPr>
        <p:txBody>
          <a:bodyPr wrap="square" rtlCol="0">
            <a:spAutoFit/>
          </a:bodyPr>
          <a:lstStyle/>
          <a:p>
            <a:r>
              <a:rPr lang="tr-TR" sz="2400" dirty="0" smtClean="0">
                <a:latin typeface="Bahnschrift Light" pitchFamily="34" charset="0"/>
              </a:rPr>
              <a:t>Meke Gölü / Konya / Karapınar</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PC\Desktop\CS-2015-EKİM\F.COĞRAFYA\meke.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4427984" y="260648"/>
            <a:ext cx="4392488" cy="461665"/>
          </a:xfrm>
          <a:prstGeom prst="rect">
            <a:avLst/>
          </a:prstGeom>
          <a:noFill/>
        </p:spPr>
        <p:txBody>
          <a:bodyPr wrap="square" rtlCol="0">
            <a:spAutoFit/>
          </a:bodyPr>
          <a:lstStyle/>
          <a:p>
            <a:r>
              <a:rPr lang="tr-TR" sz="2400" dirty="0" smtClean="0">
                <a:solidFill>
                  <a:schemeClr val="bg1"/>
                </a:solidFill>
                <a:latin typeface="Bahnschrift Light" pitchFamily="34" charset="0"/>
              </a:rPr>
              <a:t>Meke Gölü / Konya / Karapınar</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PC\Desktop\CS-2015-EKİM\F.COĞRAFYA\11406936_10153386069526737_1698807839591343714_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5580112" y="260648"/>
            <a:ext cx="3240360"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Pamukkale / Denizli</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PC\Desktop\CS-2015-EKİM\F.COĞRAFYA\10438891_902859133104974_3553275715971470684_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4860032" y="260648"/>
            <a:ext cx="4032448"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    Nemrut Kalderası / Bitlis</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
        <p:nvSpPr>
          <p:cNvPr id="5" name="4 Metin kutusu"/>
          <p:cNvSpPr txBox="1"/>
          <p:nvPr/>
        </p:nvSpPr>
        <p:spPr>
          <a:xfrm>
            <a:off x="5580112" y="260648"/>
            <a:ext cx="3240360" cy="461665"/>
          </a:xfrm>
          <a:prstGeom prst="rect">
            <a:avLst/>
          </a:prstGeom>
          <a:noFill/>
        </p:spPr>
        <p:txBody>
          <a:bodyPr wrap="square" rtlCol="0">
            <a:spAutoFit/>
          </a:bodyPr>
          <a:lstStyle/>
          <a:p>
            <a:r>
              <a:rPr lang="tr-TR" sz="2400" dirty="0" smtClean="0">
                <a:latin typeface="Bahnschrift Light" pitchFamily="34" charset="0"/>
              </a:rPr>
              <a:t> Hasan Dağı / Aksaray</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424936" cy="5544616"/>
          </a:xfrm>
        </p:spPr>
        <p:txBody>
          <a:bodyPr>
            <a:noAutofit/>
          </a:bodyPr>
          <a:lstStyle/>
          <a:p>
            <a:pPr>
              <a:lnSpc>
                <a:spcPct val="150000"/>
              </a:lnSpc>
            </a:pPr>
            <a:r>
              <a:rPr lang="tr-TR" sz="3600" dirty="0" smtClean="0">
                <a:solidFill>
                  <a:schemeClr val="bg1"/>
                </a:solidFill>
                <a:latin typeface="Bahnschrift Light" pitchFamily="34" charset="0"/>
              </a:rPr>
              <a:t>HİDROSFER- SUKÜRE</a:t>
            </a:r>
            <a:br>
              <a:rPr lang="tr-TR" sz="3600" dirty="0" smtClean="0">
                <a:solidFill>
                  <a:schemeClr val="bg1"/>
                </a:solidFill>
                <a:latin typeface="Bahnschrift Light" pitchFamily="34" charset="0"/>
              </a:rPr>
            </a:br>
            <a:r>
              <a:rPr lang="tr-TR" sz="3600" dirty="0" smtClean="0">
                <a:latin typeface="Bahnschrift Light" pitchFamily="34" charset="0"/>
              </a:rPr>
              <a:t> </a:t>
            </a:r>
            <a:r>
              <a:rPr lang="tr-TR" sz="3600" dirty="0" smtClean="0">
                <a:solidFill>
                  <a:schemeClr val="bg1"/>
                </a:solidFill>
                <a:latin typeface="Bahnschrift Light" pitchFamily="34" charset="0"/>
              </a:rPr>
              <a:t>Gezegenimizde bulunan tüm okyanus, deniz, göl ve su kaynaklarının bütününe </a:t>
            </a:r>
            <a:r>
              <a:rPr lang="tr-TR" sz="3600" dirty="0" smtClean="0">
                <a:solidFill>
                  <a:srgbClr val="00B050"/>
                </a:solidFill>
                <a:latin typeface="Bahnschrift Light" pitchFamily="34" charset="0"/>
              </a:rPr>
              <a:t>hidrosfer</a:t>
            </a:r>
            <a:r>
              <a:rPr lang="tr-TR" sz="3600" dirty="0" smtClean="0">
                <a:solidFill>
                  <a:schemeClr val="bg1"/>
                </a:solidFill>
                <a:latin typeface="Bahnschrift Light" pitchFamily="34" charset="0"/>
              </a:rPr>
              <a:t> denir. Su küreyi coğrafyanın alt dallarından </a:t>
            </a:r>
            <a:r>
              <a:rPr lang="tr-TR" sz="3600" dirty="0" smtClean="0">
                <a:solidFill>
                  <a:srgbClr val="00B050"/>
                </a:solidFill>
                <a:latin typeface="Bahnschrift Light" pitchFamily="34" charset="0"/>
              </a:rPr>
              <a:t>hidrografya</a:t>
            </a:r>
            <a:r>
              <a:rPr lang="tr-TR" sz="3600" dirty="0" smtClean="0">
                <a:solidFill>
                  <a:schemeClr val="bg1"/>
                </a:solidFill>
                <a:latin typeface="Bahnschrift Light" pitchFamily="34" charset="0"/>
              </a:rPr>
              <a:t> inceler.</a:t>
            </a:r>
            <a:endParaRPr lang="tr-TR" sz="36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7236296" y="260648"/>
            <a:ext cx="1584176" cy="461665"/>
          </a:xfrm>
          <a:prstGeom prst="rect">
            <a:avLst/>
          </a:prstGeom>
          <a:noFill/>
        </p:spPr>
        <p:txBody>
          <a:bodyPr wrap="square" rtlCol="0">
            <a:spAutoFit/>
          </a:bodyPr>
          <a:lstStyle/>
          <a:p>
            <a:r>
              <a:rPr lang="tr-TR" sz="2400" dirty="0" smtClean="0">
                <a:effectLst>
                  <a:outerShdw blurRad="38100" dist="38100" dir="2700000" algn="tl">
                    <a:srgbClr val="000000">
                      <a:alpha val="43137"/>
                    </a:srgbClr>
                  </a:outerShdw>
                </a:effectLst>
                <a:latin typeface="Monotype Corsiva" pitchFamily="66" charset="0"/>
              </a:rPr>
              <a:t>Hasan Dağı</a:t>
            </a:r>
            <a:endParaRPr lang="tr-TR" sz="2400" dirty="0">
              <a:effectLst>
                <a:outerShdw blurRad="38100" dist="38100" dir="2700000" algn="tl">
                  <a:srgbClr val="000000">
                    <a:alpha val="43137"/>
                  </a:srgbClr>
                </a:outerShdw>
              </a:effectLst>
              <a:latin typeface="Monotype Corsiva" pitchFamily="66" charset="0"/>
            </a:endParaRPr>
          </a:p>
        </p:txBody>
      </p:sp>
      <p:pic>
        <p:nvPicPr>
          <p:cNvPr id="44034" name="Picture 2" descr="C:\Users\PC\Desktop\CS-2015-EKİM\F.COĞRAFYA\11194506_10153391541814683_4630682872643368029_o.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Dikdörtgen"/>
          <p:cNvSpPr/>
          <p:nvPr/>
        </p:nvSpPr>
        <p:spPr>
          <a:xfrm>
            <a:off x="251520" y="260648"/>
            <a:ext cx="1550424" cy="461665"/>
          </a:xfrm>
          <a:prstGeom prst="rect">
            <a:avLst/>
          </a:prstGeom>
        </p:spPr>
        <p:txBody>
          <a:bodyPr wrap="none">
            <a:spAutoFit/>
          </a:bodyPr>
          <a:lstStyle/>
          <a:p>
            <a:r>
              <a:rPr lang="tr-TR" sz="2400" dirty="0" smtClean="0">
                <a:solidFill>
                  <a:schemeClr val="bg1"/>
                </a:solidFill>
                <a:latin typeface="Bahnschrift Light" pitchFamily="34" charset="0"/>
              </a:rPr>
              <a:t>Menderes</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C\Desktop\9.1.1-9.1.2-  9.1.3 (2020-2021)-1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5 Dikdörtgen"/>
          <p:cNvSpPr/>
          <p:nvPr/>
        </p:nvSpPr>
        <p:spPr>
          <a:xfrm>
            <a:off x="5076056" y="980728"/>
            <a:ext cx="2376264" cy="5083830"/>
          </a:xfrm>
          <a:prstGeom prst="rect">
            <a:avLst/>
          </a:prstGeom>
          <a:solidFill>
            <a:schemeClr val="bg1"/>
          </a:solidFill>
        </p:spPr>
        <p:txBody>
          <a:bodyPr wrap="square">
            <a:spAutoFit/>
          </a:bodyPr>
          <a:lstStyle/>
          <a:p>
            <a:pPr algn="ctr">
              <a:lnSpc>
                <a:spcPct val="125000"/>
              </a:lnSpc>
            </a:pPr>
            <a:r>
              <a:rPr lang="tr-TR" sz="1200" i="1" dirty="0" smtClean="0"/>
              <a:t>AFFET</a:t>
            </a:r>
          </a:p>
          <a:p>
            <a:pPr>
              <a:lnSpc>
                <a:spcPct val="125000"/>
              </a:lnSpc>
            </a:pPr>
            <a:r>
              <a:rPr lang="tr-TR" sz="1200" i="1" dirty="0" smtClean="0"/>
              <a:t>Eğer seni kırdıysam</a:t>
            </a:r>
            <a:br>
              <a:rPr lang="tr-TR" sz="1200" i="1" dirty="0" smtClean="0"/>
            </a:br>
            <a:r>
              <a:rPr lang="tr-TR" sz="1200" i="1" dirty="0" smtClean="0"/>
              <a:t>Darıl bana</a:t>
            </a:r>
            <a:br>
              <a:rPr lang="tr-TR" sz="1200" i="1" dirty="0" smtClean="0"/>
            </a:br>
            <a:r>
              <a:rPr lang="tr-TR" sz="1200" i="1" dirty="0" smtClean="0"/>
              <a:t>Ama bir gün beni ararsan</a:t>
            </a:r>
            <a:br>
              <a:rPr lang="tr-TR" sz="1200" i="1" dirty="0" smtClean="0"/>
            </a:br>
            <a:r>
              <a:rPr lang="tr-TR" sz="1200" i="1" dirty="0" smtClean="0"/>
              <a:t>Bak ruhuna</a:t>
            </a:r>
          </a:p>
          <a:p>
            <a:pPr>
              <a:lnSpc>
                <a:spcPct val="125000"/>
              </a:lnSpc>
            </a:pPr>
            <a:r>
              <a:rPr lang="tr-TR" sz="1200" i="1" dirty="0" smtClean="0"/>
              <a:t>Birden gecem tutarsa</a:t>
            </a:r>
            <a:br>
              <a:rPr lang="tr-TR" sz="1200" i="1" dirty="0" smtClean="0"/>
            </a:br>
            <a:r>
              <a:rPr lang="tr-TR" sz="1200" i="1" dirty="0" smtClean="0"/>
              <a:t>Güneşi çevir bana</a:t>
            </a:r>
            <a:br>
              <a:rPr lang="tr-TR" sz="1200" i="1" dirty="0" smtClean="0"/>
            </a:br>
            <a:r>
              <a:rPr lang="tr-TR" sz="1200" i="1" dirty="0" smtClean="0"/>
              <a:t>Sevgilim bağışla</a:t>
            </a:r>
            <a:br>
              <a:rPr lang="tr-TR" sz="1200" i="1" dirty="0" smtClean="0"/>
            </a:br>
            <a:r>
              <a:rPr lang="tr-TR" sz="1200" i="1" dirty="0" smtClean="0"/>
              <a:t>Biraz zor olsa da</a:t>
            </a:r>
          </a:p>
          <a:p>
            <a:pPr>
              <a:lnSpc>
                <a:spcPct val="125000"/>
              </a:lnSpc>
            </a:pPr>
            <a:r>
              <a:rPr lang="tr-TR" sz="1200" i="1" dirty="0" smtClean="0"/>
              <a:t>Affet beni akşamüstü</a:t>
            </a:r>
            <a:br>
              <a:rPr lang="tr-TR" sz="1200" i="1" dirty="0" smtClean="0"/>
            </a:br>
            <a:r>
              <a:rPr lang="tr-TR" sz="1200" i="1" dirty="0" smtClean="0"/>
              <a:t>Gölgem uzarken</a:t>
            </a:r>
            <a:br>
              <a:rPr lang="tr-TR" sz="1200" i="1" dirty="0" smtClean="0"/>
            </a:br>
            <a:r>
              <a:rPr lang="tr-TR" sz="1200" i="1" dirty="0" smtClean="0"/>
              <a:t>Öğleden sonra affet</a:t>
            </a:r>
            <a:br>
              <a:rPr lang="tr-TR" sz="1200" i="1" dirty="0" smtClean="0"/>
            </a:br>
            <a:r>
              <a:rPr lang="tr-TR" sz="1200" i="1" dirty="0" smtClean="0"/>
              <a:t>Ne zaman istersen</a:t>
            </a:r>
          </a:p>
          <a:p>
            <a:pPr>
              <a:lnSpc>
                <a:spcPct val="125000"/>
              </a:lnSpc>
            </a:pPr>
            <a:r>
              <a:rPr lang="tr-TR" sz="1200" i="1" dirty="0" smtClean="0"/>
              <a:t>Affet beni gece vakti</a:t>
            </a:r>
            <a:br>
              <a:rPr lang="tr-TR" sz="1200" i="1" dirty="0" smtClean="0"/>
            </a:br>
            <a:r>
              <a:rPr lang="tr-TR" sz="1200" i="1" dirty="0" smtClean="0"/>
              <a:t>Ay doğmuş süzülürken</a:t>
            </a:r>
            <a:br>
              <a:rPr lang="tr-TR" sz="1200" i="1" dirty="0" smtClean="0"/>
            </a:br>
            <a:r>
              <a:rPr lang="tr-TR" sz="1200" i="1" dirty="0" smtClean="0"/>
              <a:t>Sabaha kalmadan affet</a:t>
            </a:r>
            <a:br>
              <a:rPr lang="tr-TR" sz="1200" i="1" dirty="0" smtClean="0"/>
            </a:br>
            <a:r>
              <a:rPr lang="tr-TR" sz="1200" i="1" dirty="0" smtClean="0"/>
              <a:t>Tam ayrılık derken</a:t>
            </a:r>
          </a:p>
          <a:p>
            <a:pPr>
              <a:lnSpc>
                <a:spcPct val="125000"/>
              </a:lnSpc>
            </a:pPr>
            <a:r>
              <a:rPr lang="tr-TR" sz="1200" i="1" dirty="0" smtClean="0"/>
              <a:t>Çünkü sen çölüme yağmur oldun</a:t>
            </a:r>
            <a:br>
              <a:rPr lang="tr-TR" sz="1200" i="1" dirty="0" smtClean="0"/>
            </a:br>
            <a:r>
              <a:rPr lang="tr-TR" sz="1200" i="1" dirty="0" smtClean="0"/>
              <a:t>Sen geceme gündüz oldun</a:t>
            </a:r>
            <a:br>
              <a:rPr lang="tr-TR" sz="1200" i="1" dirty="0" smtClean="0"/>
            </a:br>
            <a:r>
              <a:rPr lang="tr-TR" sz="1200" i="1" dirty="0" smtClean="0"/>
              <a:t>Sen canıma yoldaş oldun</a:t>
            </a:r>
            <a:br>
              <a:rPr lang="tr-TR" sz="1200" i="1" dirty="0" smtClean="0"/>
            </a:br>
            <a:r>
              <a:rPr lang="tr-TR" sz="1200" i="1" dirty="0" smtClean="0"/>
              <a:t>Sen kışıma yorgan oldun.</a:t>
            </a:r>
          </a:p>
        </p:txBody>
      </p:sp>
      <p:sp>
        <p:nvSpPr>
          <p:cNvPr id="4" name="3 Metin kutusu"/>
          <p:cNvSpPr txBox="1"/>
          <p:nvPr/>
        </p:nvSpPr>
        <p:spPr>
          <a:xfrm>
            <a:off x="1979712" y="5301208"/>
            <a:ext cx="792088" cy="276999"/>
          </a:xfrm>
          <a:prstGeom prst="rect">
            <a:avLst/>
          </a:prstGeom>
          <a:noFill/>
        </p:spPr>
        <p:txBody>
          <a:bodyPr wrap="square" rtlCol="0">
            <a:spAutoFit/>
          </a:bodyPr>
          <a:lstStyle/>
          <a:p>
            <a:r>
              <a:rPr lang="tr-TR" sz="1200" dirty="0" smtClean="0">
                <a:solidFill>
                  <a:srgbClr val="FF0000"/>
                </a:solidFill>
                <a:latin typeface="Bahnschrift Light" pitchFamily="34" charset="0"/>
              </a:rPr>
              <a:t>Güneş  -</a:t>
            </a:r>
            <a:endParaRPr lang="tr-TR" sz="1200" dirty="0">
              <a:solidFill>
                <a:srgbClr val="FF0000"/>
              </a:solidFill>
              <a:latin typeface="Bahnschrift Light" pitchFamily="34" charset="0"/>
            </a:endParaRPr>
          </a:p>
        </p:txBody>
      </p:sp>
      <p:sp>
        <p:nvSpPr>
          <p:cNvPr id="5" name="4 Metin kutusu"/>
          <p:cNvSpPr txBox="1"/>
          <p:nvPr/>
        </p:nvSpPr>
        <p:spPr>
          <a:xfrm>
            <a:off x="2627784" y="5301208"/>
            <a:ext cx="504056" cy="276999"/>
          </a:xfrm>
          <a:prstGeom prst="rect">
            <a:avLst/>
          </a:prstGeom>
          <a:noFill/>
        </p:spPr>
        <p:txBody>
          <a:bodyPr wrap="square" rtlCol="0">
            <a:spAutoFit/>
          </a:bodyPr>
          <a:lstStyle/>
          <a:p>
            <a:r>
              <a:rPr lang="tr-TR" sz="1200" dirty="0" smtClean="0">
                <a:solidFill>
                  <a:srgbClr val="FF0000"/>
                </a:solidFill>
                <a:latin typeface="Bahnschrift Light" pitchFamily="34" charset="0"/>
              </a:rPr>
              <a:t>Ay -</a:t>
            </a:r>
            <a:endParaRPr lang="tr-TR" sz="1200" dirty="0">
              <a:solidFill>
                <a:srgbClr val="FF0000"/>
              </a:solidFill>
              <a:latin typeface="Bahnschrift Light" pitchFamily="34" charset="0"/>
            </a:endParaRPr>
          </a:p>
        </p:txBody>
      </p:sp>
      <p:sp>
        <p:nvSpPr>
          <p:cNvPr id="7" name="6 Metin kutusu"/>
          <p:cNvSpPr txBox="1"/>
          <p:nvPr/>
        </p:nvSpPr>
        <p:spPr>
          <a:xfrm>
            <a:off x="2915816" y="5301208"/>
            <a:ext cx="648072" cy="276999"/>
          </a:xfrm>
          <a:prstGeom prst="rect">
            <a:avLst/>
          </a:prstGeom>
          <a:noFill/>
        </p:spPr>
        <p:txBody>
          <a:bodyPr wrap="square" rtlCol="0">
            <a:spAutoFit/>
          </a:bodyPr>
          <a:lstStyle/>
          <a:p>
            <a:r>
              <a:rPr lang="tr-TR" sz="1200" dirty="0" smtClean="0">
                <a:solidFill>
                  <a:srgbClr val="FF0000"/>
                </a:solidFill>
                <a:latin typeface="Bahnschrift Light" pitchFamily="34" charset="0"/>
              </a:rPr>
              <a:t>  Çöl -</a:t>
            </a:r>
            <a:endParaRPr lang="tr-TR" sz="1200" dirty="0">
              <a:solidFill>
                <a:srgbClr val="FF0000"/>
              </a:solidFill>
              <a:latin typeface="Bahnschrift Light" pitchFamily="34" charset="0"/>
            </a:endParaRPr>
          </a:p>
        </p:txBody>
      </p:sp>
      <p:sp>
        <p:nvSpPr>
          <p:cNvPr id="8" name="7 Metin kutusu"/>
          <p:cNvSpPr txBox="1"/>
          <p:nvPr/>
        </p:nvSpPr>
        <p:spPr>
          <a:xfrm>
            <a:off x="3347864" y="5301208"/>
            <a:ext cx="1152128" cy="276999"/>
          </a:xfrm>
          <a:prstGeom prst="rect">
            <a:avLst/>
          </a:prstGeom>
          <a:noFill/>
        </p:spPr>
        <p:txBody>
          <a:bodyPr wrap="square" rtlCol="0">
            <a:spAutoFit/>
          </a:bodyPr>
          <a:lstStyle/>
          <a:p>
            <a:r>
              <a:rPr lang="tr-TR" sz="1200" dirty="0" smtClean="0">
                <a:solidFill>
                  <a:srgbClr val="FF0000"/>
                </a:solidFill>
                <a:latin typeface="Bahnschrift Light" pitchFamily="34" charset="0"/>
              </a:rPr>
              <a:t>Yağmur vb</a:t>
            </a:r>
            <a:endParaRPr lang="tr-TR" sz="1200" dirty="0">
              <a:solidFill>
                <a:srgbClr val="FF0000"/>
              </a:solidFill>
              <a:latin typeface="Bahnschrift Light" pitchFamily="34" charset="0"/>
            </a:endParaRPr>
          </a:p>
        </p:txBody>
      </p:sp>
      <p:sp>
        <p:nvSpPr>
          <p:cNvPr id="9" name="8 Metin kutusu"/>
          <p:cNvSpPr txBox="1"/>
          <p:nvPr/>
        </p:nvSpPr>
        <p:spPr>
          <a:xfrm>
            <a:off x="1907704" y="6021288"/>
            <a:ext cx="2448272" cy="276999"/>
          </a:xfrm>
          <a:prstGeom prst="rect">
            <a:avLst/>
          </a:prstGeom>
          <a:noFill/>
        </p:spPr>
        <p:txBody>
          <a:bodyPr wrap="square" rtlCol="0">
            <a:spAutoFit/>
          </a:bodyPr>
          <a:lstStyle/>
          <a:p>
            <a:r>
              <a:rPr lang="tr-TR" sz="1200" dirty="0" smtClean="0">
                <a:solidFill>
                  <a:srgbClr val="FF0000"/>
                </a:solidFill>
                <a:latin typeface="Bahnschrift Light" pitchFamily="34" charset="0"/>
              </a:rPr>
              <a:t>Gün,gece,akşamüstü,gölge,güneş</a:t>
            </a:r>
            <a:endParaRPr lang="tr-TR" sz="1200" dirty="0">
              <a:solidFill>
                <a:srgbClr val="FF0000"/>
              </a:solidFill>
              <a:latin typeface="Bahnschrift Light" pitchFamily="34" charset="0"/>
            </a:endParaRPr>
          </a:p>
        </p:txBody>
      </p:sp>
      <p:sp>
        <p:nvSpPr>
          <p:cNvPr id="11" name="10 Metin kutusu"/>
          <p:cNvSpPr txBox="1"/>
          <p:nvPr/>
        </p:nvSpPr>
        <p:spPr>
          <a:xfrm>
            <a:off x="1907704" y="6237312"/>
            <a:ext cx="2520280" cy="276999"/>
          </a:xfrm>
          <a:prstGeom prst="rect">
            <a:avLst/>
          </a:prstGeom>
          <a:noFill/>
        </p:spPr>
        <p:txBody>
          <a:bodyPr wrap="square" rtlCol="0">
            <a:spAutoFit/>
          </a:bodyPr>
          <a:lstStyle/>
          <a:p>
            <a:r>
              <a:rPr lang="tr-TR" sz="1200" dirty="0" smtClean="0">
                <a:solidFill>
                  <a:srgbClr val="FF0000"/>
                </a:solidFill>
                <a:latin typeface="Bahnschrift Light" pitchFamily="34" charset="0"/>
              </a:rPr>
              <a:t>Öğle,sabah,ay,çöl,yağmur,kış,vb</a:t>
            </a:r>
            <a:endParaRPr lang="tr-TR" sz="1200" dirty="0">
              <a:solidFill>
                <a:srgbClr val="FF0000"/>
              </a:solidFill>
              <a:latin typeface="Bahnschrift Ligh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p:spPr>
      </p:pic>
      <p:sp>
        <p:nvSpPr>
          <p:cNvPr id="5" name="4 Metin kutusu"/>
          <p:cNvSpPr txBox="1"/>
          <p:nvPr/>
        </p:nvSpPr>
        <p:spPr>
          <a:xfrm>
            <a:off x="3851920" y="3501008"/>
            <a:ext cx="1584176"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İznik Gölü</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
        <p:nvSpPr>
          <p:cNvPr id="6" name="5 Metin kutusu"/>
          <p:cNvSpPr txBox="1"/>
          <p:nvPr/>
        </p:nvSpPr>
        <p:spPr>
          <a:xfrm>
            <a:off x="6372200" y="188640"/>
            <a:ext cx="2520280"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Gemlik Körfezi</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PC\Desktop\CS-2015-EKİM\F.COĞRAFYA\namib çölü.jpg"/>
          <p:cNvPicPr>
            <a:picLocks noChangeAspect="1" noChangeArrowheads="1"/>
          </p:cNvPicPr>
          <p:nvPr/>
        </p:nvPicPr>
        <p:blipFill>
          <a:blip r:embed="rId3" cstate="print"/>
          <a:srcRect/>
          <a:stretch>
            <a:fillRect/>
          </a:stretch>
        </p:blipFill>
        <p:spPr bwMode="auto">
          <a:xfrm>
            <a:off x="179512" y="214313"/>
            <a:ext cx="8784976" cy="6429375"/>
          </a:xfrm>
          <a:prstGeom prst="rect">
            <a:avLst/>
          </a:prstGeom>
          <a:noFill/>
        </p:spPr>
      </p:pic>
      <p:sp>
        <p:nvSpPr>
          <p:cNvPr id="5" name="4 Metin kutusu"/>
          <p:cNvSpPr txBox="1"/>
          <p:nvPr/>
        </p:nvSpPr>
        <p:spPr>
          <a:xfrm>
            <a:off x="395536" y="260648"/>
            <a:ext cx="8424936"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Dünyanın en eski çölü ; Namib Çölü</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PC\Desktop\CS-2015-EKİM\F.COĞRAFYA\bogaz_1586.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5" name="4 Metin kutusu"/>
          <p:cNvSpPr txBox="1"/>
          <p:nvPr/>
        </p:nvSpPr>
        <p:spPr>
          <a:xfrm>
            <a:off x="6228184" y="260648"/>
            <a:ext cx="2592288"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   İstanbul Boğazı</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Users\PC\Desktop\10397823_740198752746120_6182058982986090701_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323528" y="404664"/>
            <a:ext cx="3672408" cy="461665"/>
          </a:xfrm>
          <a:prstGeom prst="rect">
            <a:avLst/>
          </a:prstGeom>
          <a:noFill/>
        </p:spPr>
        <p:txBody>
          <a:bodyPr wrap="square" rtlCol="0">
            <a:spAutoFit/>
          </a:bodyPr>
          <a:lstStyle/>
          <a:p>
            <a:r>
              <a:rPr lang="tr-TR" sz="2400" dirty="0" smtClean="0">
                <a:latin typeface="Bahnschrift Light" pitchFamily="34" charset="0"/>
              </a:rPr>
              <a:t>Vaha</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424936" cy="6048672"/>
          </a:xfrm>
        </p:spPr>
        <p:txBody>
          <a:bodyPr>
            <a:noAutofit/>
          </a:bodyPr>
          <a:lstStyle/>
          <a:p>
            <a:pPr>
              <a:lnSpc>
                <a:spcPct val="150000"/>
              </a:lnSpc>
            </a:pPr>
            <a:r>
              <a:rPr lang="tr-TR" dirty="0" smtClean="0">
                <a:solidFill>
                  <a:schemeClr val="bg1"/>
                </a:solidFill>
                <a:latin typeface="Bahnschrift Light" pitchFamily="34" charset="0"/>
              </a:rPr>
              <a:t>BİYOSFER- CANLILAR KÜRESİ</a:t>
            </a:r>
            <a:br>
              <a:rPr lang="tr-TR" dirty="0" smtClean="0">
                <a:solidFill>
                  <a:schemeClr val="bg1"/>
                </a:solidFill>
                <a:latin typeface="Bahnschrift Light" pitchFamily="34" charset="0"/>
              </a:rPr>
            </a:br>
            <a:r>
              <a:rPr lang="tr-TR" dirty="0" smtClean="0">
                <a:latin typeface="Bahnschrift Light" pitchFamily="34" charset="0"/>
              </a:rPr>
              <a:t> </a:t>
            </a:r>
            <a:r>
              <a:rPr lang="tr-TR" dirty="0" smtClean="0">
                <a:solidFill>
                  <a:schemeClr val="bg1"/>
                </a:solidFill>
                <a:latin typeface="Bahnschrift Light" pitchFamily="34" charset="0"/>
              </a:rPr>
              <a:t>Canlılar küresini coğrafyanın alt dallarından </a:t>
            </a:r>
            <a:r>
              <a:rPr lang="tr-TR" dirty="0" smtClean="0">
                <a:solidFill>
                  <a:schemeClr val="accent3"/>
                </a:solidFill>
                <a:latin typeface="Bahnschrift Light" pitchFamily="34" charset="0"/>
              </a:rPr>
              <a:t>biyocoğrafya</a:t>
            </a:r>
            <a:r>
              <a:rPr lang="tr-TR" dirty="0" smtClean="0">
                <a:solidFill>
                  <a:schemeClr val="bg1"/>
                </a:solidFill>
                <a:latin typeface="Bahnschrift Light" pitchFamily="34" charset="0"/>
              </a:rPr>
              <a:t> inceler.</a:t>
            </a:r>
            <a:br>
              <a:rPr lang="tr-TR" dirty="0" smtClean="0">
                <a:solidFill>
                  <a:schemeClr val="bg1"/>
                </a:solidFill>
                <a:latin typeface="Bahnschrift Light" pitchFamily="34" charset="0"/>
              </a:rPr>
            </a:br>
            <a:endParaRPr lang="tr-TR"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179512" y="188640"/>
            <a:ext cx="8784976" cy="6496916"/>
          </a:xfrm>
          <a:prstGeom prst="rect">
            <a:avLst/>
          </a:prstGeom>
          <a:noFill/>
          <a:ln w="9525">
            <a:noFill/>
            <a:miter lim="800000"/>
            <a:headEnd/>
            <a:tailEnd/>
          </a:ln>
          <a:effectLst/>
        </p:spPr>
      </p:pic>
      <p:sp>
        <p:nvSpPr>
          <p:cNvPr id="5" name="4 Metin kutusu"/>
          <p:cNvSpPr txBox="1"/>
          <p:nvPr/>
        </p:nvSpPr>
        <p:spPr>
          <a:xfrm>
            <a:off x="5292080" y="260648"/>
            <a:ext cx="3528392" cy="461665"/>
          </a:xfrm>
          <a:prstGeom prst="rect">
            <a:avLst/>
          </a:prstGeom>
          <a:noFill/>
        </p:spPr>
        <p:txBody>
          <a:bodyPr wrap="square" rtlCol="0">
            <a:spAutoFit/>
          </a:bodyPr>
          <a:lstStyle/>
          <a:p>
            <a:r>
              <a:rPr lang="tr-TR" sz="2400" dirty="0" smtClean="0">
                <a:latin typeface="Bahnschrift Light" pitchFamily="34" charset="0"/>
              </a:rPr>
              <a:t>            Perşembe / Ordu</a:t>
            </a:r>
            <a:r>
              <a:rPr lang="tr-TR" sz="2400" dirty="0" smtClean="0">
                <a:solidFill>
                  <a:schemeClr val="bg1"/>
                </a:solidFill>
                <a:latin typeface="Bahnschrift Light" pitchFamily="34" charset="0"/>
              </a:rPr>
              <a:t> </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179512" y="188641"/>
            <a:ext cx="8738368" cy="6494612"/>
          </a:xfrm>
          <a:prstGeom prst="rect">
            <a:avLst/>
          </a:prstGeom>
          <a:noFill/>
          <a:ln w="9525">
            <a:noFill/>
            <a:miter lim="800000"/>
            <a:headEnd/>
            <a:tailEnd/>
          </a:ln>
          <a:effectLst/>
        </p:spPr>
      </p:pic>
      <p:sp>
        <p:nvSpPr>
          <p:cNvPr id="5" name="4 Metin kutusu"/>
          <p:cNvSpPr txBox="1"/>
          <p:nvPr/>
        </p:nvSpPr>
        <p:spPr>
          <a:xfrm>
            <a:off x="6012160" y="260648"/>
            <a:ext cx="2808312" cy="461665"/>
          </a:xfrm>
          <a:prstGeom prst="rect">
            <a:avLst/>
          </a:prstGeom>
          <a:noFill/>
        </p:spPr>
        <p:txBody>
          <a:bodyPr wrap="square" rtlCol="0">
            <a:spAutoFit/>
          </a:bodyPr>
          <a:lstStyle/>
          <a:p>
            <a:r>
              <a:rPr lang="tr-TR" sz="2400" dirty="0" smtClean="0">
                <a:latin typeface="Bahnschrift Light" pitchFamily="34" charset="0"/>
              </a:rPr>
              <a:t>Perşembe / Ordu</a:t>
            </a:r>
            <a:endParaRPr lang="tr-TR" sz="2400" dirty="0">
              <a:solidFill>
                <a:schemeClr val="bg1"/>
              </a:solidFill>
              <a:latin typeface="Monotype Corsiva"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
        <p:nvSpPr>
          <p:cNvPr id="5" name="4 Metin kutusu"/>
          <p:cNvSpPr txBox="1"/>
          <p:nvPr/>
        </p:nvSpPr>
        <p:spPr>
          <a:xfrm>
            <a:off x="4860032" y="260648"/>
            <a:ext cx="3960440"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                 Tayga Ormanları</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7812360" y="260648"/>
            <a:ext cx="1008112" cy="461665"/>
          </a:xfrm>
          <a:prstGeom prst="rect">
            <a:avLst/>
          </a:prstGeom>
          <a:noFill/>
        </p:spPr>
        <p:txBody>
          <a:bodyPr wrap="square" rtlCol="0">
            <a:spAutoFit/>
          </a:bodyPr>
          <a:lstStyle/>
          <a:p>
            <a:r>
              <a:rPr lang="tr-TR" sz="2400" b="1" dirty="0" smtClean="0">
                <a:solidFill>
                  <a:schemeClr val="bg1"/>
                </a:solidFill>
                <a:effectLst>
                  <a:outerShdw blurRad="38100" dist="38100" dir="2700000" algn="tl">
                    <a:srgbClr val="000000">
                      <a:alpha val="43137"/>
                    </a:srgbClr>
                  </a:outerShdw>
                </a:effectLst>
                <a:latin typeface="Monotype Corsiva" pitchFamily="66" charset="0"/>
              </a:rPr>
              <a:t>Tayga</a:t>
            </a:r>
            <a:endParaRPr lang="tr-TR" sz="2400" b="1" dirty="0">
              <a:solidFill>
                <a:schemeClr val="bg1"/>
              </a:solidFill>
              <a:effectLst>
                <a:outerShdw blurRad="38100" dist="38100" dir="2700000" algn="tl">
                  <a:srgbClr val="000000">
                    <a:alpha val="43137"/>
                  </a:srgbClr>
                </a:outerShdw>
              </a:effectLst>
              <a:latin typeface="Monotype Corsiva" pitchFamily="66" charset="0"/>
            </a:endParaRPr>
          </a:p>
        </p:txBody>
      </p:sp>
      <p:pic>
        <p:nvPicPr>
          <p:cNvPr id="51202" name="Picture 2" descr="C:\Users\PC\Desktop\CS-2015-EKİM\F.COĞRAFYA\10407921_919772238074446_2863022695676344315_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p:cNvPicPr>
            <a:picLocks noChangeAspect="1" noChangeArrowheads="1"/>
          </p:cNvPicPr>
          <p:nvPr/>
        </p:nvPicPr>
        <p:blipFill>
          <a:blip r:embed="rId2" cstate="print"/>
          <a:srcRect/>
          <a:stretch>
            <a:fillRect/>
          </a:stretch>
        </p:blipFill>
        <p:spPr bwMode="auto">
          <a:xfrm>
            <a:off x="179512" y="476672"/>
            <a:ext cx="8964488" cy="6381328"/>
          </a:xfrm>
          <a:prstGeom prst="rect">
            <a:avLst/>
          </a:prstGeom>
          <a:noFill/>
          <a:ln w="9525">
            <a:noFill/>
            <a:miter lim="800000"/>
            <a:headEnd/>
            <a:tailEnd/>
          </a:ln>
        </p:spPr>
      </p:pic>
      <p:pic>
        <p:nvPicPr>
          <p:cNvPr id="7" name="Picture 1" descr="fiziki"/>
          <p:cNvPicPr>
            <a:picLocks noChangeAspect="1" noChangeArrowheads="1"/>
          </p:cNvPicPr>
          <p:nvPr/>
        </p:nvPicPr>
        <p:blipFill>
          <a:blip r:embed="rId3" cstate="print"/>
          <a:srcRect/>
          <a:stretch>
            <a:fillRect/>
          </a:stretch>
        </p:blipFill>
        <p:spPr bwMode="auto">
          <a:xfrm>
            <a:off x="3779912" y="2996952"/>
            <a:ext cx="432048" cy="406633"/>
          </a:xfrm>
          <a:prstGeom prst="rect">
            <a:avLst/>
          </a:prstGeom>
          <a:noFill/>
          <a:ln w="9525" algn="in">
            <a:noFill/>
            <a:miter lim="800000"/>
            <a:headEnd/>
            <a:tailEnd/>
          </a:ln>
        </p:spPr>
      </p:pic>
      <p:pic>
        <p:nvPicPr>
          <p:cNvPr id="8" name="Picture 1" descr="fiziki"/>
          <p:cNvPicPr>
            <a:picLocks noChangeAspect="1" noChangeArrowheads="1"/>
          </p:cNvPicPr>
          <p:nvPr/>
        </p:nvPicPr>
        <p:blipFill>
          <a:blip r:embed="rId3" cstate="print"/>
          <a:srcRect/>
          <a:stretch>
            <a:fillRect/>
          </a:stretch>
        </p:blipFill>
        <p:spPr bwMode="auto">
          <a:xfrm>
            <a:off x="8172400" y="3429000"/>
            <a:ext cx="432048" cy="406633"/>
          </a:xfrm>
          <a:prstGeom prst="rect">
            <a:avLst/>
          </a:prstGeom>
          <a:noFill/>
          <a:ln w="9525" algn="in">
            <a:noFill/>
            <a:miter lim="800000"/>
            <a:headEnd/>
            <a:tailEnd/>
          </a:ln>
        </p:spPr>
      </p:pic>
      <p:pic>
        <p:nvPicPr>
          <p:cNvPr id="9" name="Picture 1" descr="fiziki"/>
          <p:cNvPicPr>
            <a:picLocks noChangeAspect="1" noChangeArrowheads="1"/>
          </p:cNvPicPr>
          <p:nvPr/>
        </p:nvPicPr>
        <p:blipFill>
          <a:blip r:embed="rId3" cstate="print"/>
          <a:srcRect/>
          <a:stretch>
            <a:fillRect/>
          </a:stretch>
        </p:blipFill>
        <p:spPr bwMode="auto">
          <a:xfrm>
            <a:off x="6732240" y="3789040"/>
            <a:ext cx="432048" cy="406633"/>
          </a:xfrm>
          <a:prstGeom prst="rect">
            <a:avLst/>
          </a:prstGeom>
          <a:noFill/>
          <a:ln w="9525" algn="in">
            <a:noFill/>
            <a:miter lim="800000"/>
            <a:headEnd/>
            <a:tailEnd/>
          </a:ln>
        </p:spPr>
      </p:pic>
      <p:pic>
        <p:nvPicPr>
          <p:cNvPr id="10" name="Picture 1" descr="fiziki"/>
          <p:cNvPicPr>
            <a:picLocks noChangeAspect="1" noChangeArrowheads="1"/>
          </p:cNvPicPr>
          <p:nvPr/>
        </p:nvPicPr>
        <p:blipFill>
          <a:blip r:embed="rId3" cstate="print"/>
          <a:srcRect/>
          <a:stretch>
            <a:fillRect/>
          </a:stretch>
        </p:blipFill>
        <p:spPr bwMode="auto">
          <a:xfrm>
            <a:off x="8172400" y="4221088"/>
            <a:ext cx="432048" cy="406633"/>
          </a:xfrm>
          <a:prstGeom prst="rect">
            <a:avLst/>
          </a:prstGeom>
          <a:noFill/>
          <a:ln w="9525" algn="in">
            <a:noFill/>
            <a:miter lim="800000"/>
            <a:headEnd/>
            <a:tailEnd/>
          </a:ln>
        </p:spPr>
      </p:pic>
      <p:pic>
        <p:nvPicPr>
          <p:cNvPr id="11" name="Picture 1" descr="fiziki"/>
          <p:cNvPicPr>
            <a:picLocks noChangeAspect="1" noChangeArrowheads="1"/>
          </p:cNvPicPr>
          <p:nvPr/>
        </p:nvPicPr>
        <p:blipFill>
          <a:blip r:embed="rId3" cstate="print"/>
          <a:srcRect/>
          <a:stretch>
            <a:fillRect/>
          </a:stretch>
        </p:blipFill>
        <p:spPr bwMode="auto">
          <a:xfrm>
            <a:off x="6732240" y="4581128"/>
            <a:ext cx="432048" cy="406633"/>
          </a:xfrm>
          <a:prstGeom prst="rect">
            <a:avLst/>
          </a:prstGeom>
          <a:noFill/>
          <a:ln w="9525" algn="in">
            <a:noFill/>
            <a:miter lim="800000"/>
            <a:headEnd/>
            <a:tailEnd/>
          </a:ln>
        </p:spPr>
      </p:pic>
      <p:pic>
        <p:nvPicPr>
          <p:cNvPr id="12" name="Picture 1" descr="fiziki"/>
          <p:cNvPicPr>
            <a:picLocks noChangeAspect="1" noChangeArrowheads="1"/>
          </p:cNvPicPr>
          <p:nvPr/>
        </p:nvPicPr>
        <p:blipFill>
          <a:blip r:embed="rId3" cstate="print"/>
          <a:srcRect/>
          <a:stretch>
            <a:fillRect/>
          </a:stretch>
        </p:blipFill>
        <p:spPr bwMode="auto">
          <a:xfrm>
            <a:off x="6732240" y="5013176"/>
            <a:ext cx="432048" cy="406633"/>
          </a:xfrm>
          <a:prstGeom prst="rect">
            <a:avLst/>
          </a:prstGeom>
          <a:noFill/>
          <a:ln w="9525" algn="in">
            <a:noFill/>
            <a:miter lim="800000"/>
            <a:headEnd/>
            <a:tailEnd/>
          </a:ln>
        </p:spPr>
      </p:pic>
      <p:pic>
        <p:nvPicPr>
          <p:cNvPr id="13" name="Picture 1" descr="fiziki"/>
          <p:cNvPicPr>
            <a:picLocks noChangeAspect="1" noChangeArrowheads="1"/>
          </p:cNvPicPr>
          <p:nvPr/>
        </p:nvPicPr>
        <p:blipFill>
          <a:blip r:embed="rId3" cstate="print"/>
          <a:srcRect/>
          <a:stretch>
            <a:fillRect/>
          </a:stretch>
        </p:blipFill>
        <p:spPr bwMode="auto">
          <a:xfrm>
            <a:off x="8244408" y="5373216"/>
            <a:ext cx="432048" cy="406633"/>
          </a:xfrm>
          <a:prstGeom prst="rect">
            <a:avLst/>
          </a:prstGeom>
          <a:noFill/>
          <a:ln w="9525" algn="in">
            <a:noFill/>
            <a:miter lim="800000"/>
            <a:headEnd/>
            <a:tailEnd/>
          </a:ln>
        </p:spPr>
      </p:pic>
      <p:pic>
        <p:nvPicPr>
          <p:cNvPr id="14" name="Picture 1" descr="fiziki"/>
          <p:cNvPicPr>
            <a:picLocks noChangeAspect="1" noChangeArrowheads="1"/>
          </p:cNvPicPr>
          <p:nvPr/>
        </p:nvPicPr>
        <p:blipFill>
          <a:blip r:embed="rId3" cstate="print"/>
          <a:srcRect/>
          <a:stretch>
            <a:fillRect/>
          </a:stretch>
        </p:blipFill>
        <p:spPr bwMode="auto">
          <a:xfrm>
            <a:off x="8244408" y="5805264"/>
            <a:ext cx="432048" cy="406633"/>
          </a:xfrm>
          <a:prstGeom prst="rect">
            <a:avLst/>
          </a:prstGeom>
          <a:noFill/>
          <a:ln w="9525" algn="in">
            <a:noFill/>
            <a:miter lim="800000"/>
            <a:headEnd/>
            <a:tailEnd/>
          </a:ln>
        </p:spPr>
      </p:pic>
      <p:pic>
        <p:nvPicPr>
          <p:cNvPr id="15" name="Picture 1" descr="fiziki"/>
          <p:cNvPicPr>
            <a:picLocks noChangeAspect="1" noChangeArrowheads="1"/>
          </p:cNvPicPr>
          <p:nvPr/>
        </p:nvPicPr>
        <p:blipFill>
          <a:blip r:embed="rId3" cstate="print"/>
          <a:srcRect/>
          <a:stretch>
            <a:fillRect/>
          </a:stretch>
        </p:blipFill>
        <p:spPr bwMode="auto">
          <a:xfrm>
            <a:off x="3779912" y="6165304"/>
            <a:ext cx="432048" cy="406633"/>
          </a:xfrm>
          <a:prstGeom prst="rect">
            <a:avLst/>
          </a:prstGeom>
          <a:noFill/>
          <a:ln w="9525" algn="in">
            <a:noFill/>
            <a:miter lim="800000"/>
            <a:headEnd/>
            <a:tailEnd/>
          </a:ln>
        </p:spPr>
      </p:pic>
      <p:sp>
        <p:nvSpPr>
          <p:cNvPr id="16" name="15 Metin kutusu"/>
          <p:cNvSpPr txBox="1"/>
          <p:nvPr/>
        </p:nvSpPr>
        <p:spPr>
          <a:xfrm>
            <a:off x="0" y="0"/>
            <a:ext cx="9144000" cy="461665"/>
          </a:xfrm>
          <a:prstGeom prst="rect">
            <a:avLst/>
          </a:prstGeom>
          <a:noFill/>
        </p:spPr>
        <p:txBody>
          <a:bodyPr wrap="square" rtlCol="0">
            <a:spAutoFit/>
          </a:bodyPr>
          <a:lstStyle/>
          <a:p>
            <a:pPr algn="ctr"/>
            <a:r>
              <a:rPr lang="tr-TR" sz="2400" dirty="0" smtClean="0">
                <a:solidFill>
                  <a:srgbClr val="FF0000"/>
                </a:solidFill>
                <a:latin typeface="Monotype Corsiva" pitchFamily="66" charset="0"/>
              </a:rPr>
              <a:t> </a:t>
            </a:r>
            <a:r>
              <a:rPr lang="tr-TR" sz="2400" dirty="0" smtClean="0">
                <a:solidFill>
                  <a:srgbClr val="FF0000"/>
                </a:solidFill>
                <a:latin typeface="Bahnschrift SemiLight" pitchFamily="34" charset="0"/>
              </a:rPr>
              <a:t>Coğrafya 9 MEB Ders Kitabı / Sayfa 17</a:t>
            </a:r>
            <a:endParaRPr lang="tr-TR" sz="2400" dirty="0">
              <a:solidFill>
                <a:srgbClr val="FF0000"/>
              </a:solidFill>
              <a:latin typeface="Bahnschrift SemiLigh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ppt_x"/>
                                          </p:val>
                                        </p:tav>
                                        <p:tav tm="100000">
                                          <p:val>
                                            <p:strVal val="#ppt_x"/>
                                          </p:val>
                                        </p:tav>
                                      </p:tavLst>
                                    </p:anim>
                                    <p:anim calcmode="lin" valueType="num">
                                      <p:cBhvr additive="base">
                                        <p:cTn id="4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1000" fill="hold"/>
                                        <p:tgtEl>
                                          <p:spTgt spid="14"/>
                                        </p:tgtEl>
                                        <p:attrNameLst>
                                          <p:attrName>ppt_x</p:attrName>
                                        </p:attrNameLst>
                                      </p:cBhvr>
                                      <p:tavLst>
                                        <p:tav tm="0">
                                          <p:val>
                                            <p:strVal val="#ppt_x"/>
                                          </p:val>
                                        </p:tav>
                                        <p:tav tm="100000">
                                          <p:val>
                                            <p:strVal val="#ppt_x"/>
                                          </p:val>
                                        </p:tav>
                                      </p:tavLst>
                                    </p:anim>
                                    <p:anim calcmode="lin" valueType="num">
                                      <p:cBhvr additive="base">
                                        <p:cTn id="5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1000" fill="hold"/>
                                        <p:tgtEl>
                                          <p:spTgt spid="15"/>
                                        </p:tgtEl>
                                        <p:attrNameLst>
                                          <p:attrName>ppt_x</p:attrName>
                                        </p:attrNameLst>
                                      </p:cBhvr>
                                      <p:tavLst>
                                        <p:tav tm="0">
                                          <p:val>
                                            <p:strVal val="#ppt_x"/>
                                          </p:val>
                                        </p:tav>
                                        <p:tav tm="100000">
                                          <p:val>
                                            <p:strVal val="#ppt_x"/>
                                          </p:val>
                                        </p:tav>
                                      </p:tavLst>
                                    </p:anim>
                                    <p:anim calcmode="lin" valueType="num">
                                      <p:cBhvr additive="base">
                                        <p:cTn id="5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DOĞAL VE BEŞERİ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UNSUR NE DEMEKTİR? </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İNSAN DOĞA ETKİLEŞİMİ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NASIL GERÇEKLEŞİR ?</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404664"/>
            <a:ext cx="8352928" cy="5904656"/>
          </a:xfrm>
        </p:spPr>
        <p:txBody>
          <a:bodyPr>
            <a:noAutofit/>
          </a:bodyPr>
          <a:lstStyle/>
          <a:p>
            <a:pPr>
              <a:lnSpc>
                <a:spcPct val="150000"/>
              </a:lnSpc>
            </a:pPr>
            <a:r>
              <a:rPr lang="tr-TR" sz="3600" dirty="0" smtClean="0">
                <a:solidFill>
                  <a:schemeClr val="bg1"/>
                </a:solidFill>
              </a:rPr>
              <a:t/>
            </a:r>
            <a:br>
              <a:rPr lang="tr-TR" sz="3600" dirty="0" smtClean="0">
                <a:solidFill>
                  <a:schemeClr val="bg1"/>
                </a:solidFill>
              </a:rPr>
            </a:br>
            <a:r>
              <a:rPr lang="tr-TR" sz="3600" dirty="0" smtClean="0">
                <a:solidFill>
                  <a:schemeClr val="bg1"/>
                </a:solidFill>
              </a:rPr>
              <a:t/>
            </a:r>
            <a:br>
              <a:rPr lang="tr-TR" sz="3600" dirty="0" smtClean="0">
                <a:solidFill>
                  <a:schemeClr val="bg1"/>
                </a:solidFill>
              </a:rPr>
            </a:br>
            <a:r>
              <a:rPr lang="tr-TR" sz="3600" dirty="0" smtClean="0">
                <a:solidFill>
                  <a:schemeClr val="bg1"/>
                </a:solidFill>
              </a:rPr>
              <a:t/>
            </a:r>
            <a:br>
              <a:rPr lang="tr-TR" sz="3600" dirty="0" smtClean="0">
                <a:solidFill>
                  <a:schemeClr val="bg1"/>
                </a:solidFill>
              </a:rPr>
            </a:br>
            <a:r>
              <a:rPr lang="tr-TR" sz="3600" dirty="0" smtClean="0">
                <a:solidFill>
                  <a:schemeClr val="bg1"/>
                </a:solidFill>
                <a:latin typeface="Bahnschrift Light" pitchFamily="34" charset="0"/>
              </a:rPr>
              <a:t>İnsan ve doğa etkileşimi; </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doğal ortama </a:t>
            </a:r>
            <a:r>
              <a:rPr lang="tr-TR" sz="3600" dirty="0" smtClean="0">
                <a:solidFill>
                  <a:schemeClr val="accent3"/>
                </a:solidFill>
                <a:latin typeface="Bahnschrift Light" pitchFamily="34" charset="0"/>
              </a:rPr>
              <a:t>bağımlı olma,</a:t>
            </a:r>
            <a:br>
              <a:rPr lang="tr-TR" sz="3600" dirty="0" smtClean="0">
                <a:solidFill>
                  <a:schemeClr val="accent3"/>
                </a:solidFill>
                <a:latin typeface="Bahnschrift Light" pitchFamily="34" charset="0"/>
              </a:rPr>
            </a:br>
            <a:r>
              <a:rPr lang="tr-TR" sz="3600" dirty="0" smtClean="0">
                <a:solidFill>
                  <a:schemeClr val="bg1"/>
                </a:solidFill>
                <a:latin typeface="Bahnschrift Light" pitchFamily="34" charset="0"/>
              </a:rPr>
              <a:t>doğal ortama  </a:t>
            </a:r>
            <a:r>
              <a:rPr lang="tr-TR" sz="3600" dirty="0" smtClean="0">
                <a:solidFill>
                  <a:schemeClr val="accent3"/>
                </a:solidFill>
                <a:latin typeface="Bahnschrift Light" pitchFamily="34" charset="0"/>
              </a:rPr>
              <a:t>adapte olma,</a:t>
            </a:r>
            <a:br>
              <a:rPr lang="tr-TR" sz="3600" dirty="0" smtClean="0">
                <a:solidFill>
                  <a:schemeClr val="accent3"/>
                </a:solidFill>
                <a:latin typeface="Bahnschrift Light" pitchFamily="34" charset="0"/>
              </a:rPr>
            </a:br>
            <a:r>
              <a:rPr lang="tr-TR" sz="3600" dirty="0" smtClean="0">
                <a:solidFill>
                  <a:schemeClr val="bg1"/>
                </a:solidFill>
                <a:latin typeface="Bahnschrift Light" pitchFamily="34" charset="0"/>
              </a:rPr>
              <a:t> doğal ortamı </a:t>
            </a:r>
            <a:r>
              <a:rPr lang="tr-TR" sz="3600" dirty="0" smtClean="0">
                <a:solidFill>
                  <a:schemeClr val="accent3"/>
                </a:solidFill>
                <a:latin typeface="Bahnschrift Light" pitchFamily="34" charset="0"/>
              </a:rPr>
              <a:t>değiştirme</a:t>
            </a:r>
            <a:r>
              <a:rPr lang="tr-TR" sz="3600" dirty="0" smtClean="0">
                <a:solidFill>
                  <a:srgbClr val="FF0000"/>
                </a:solidFill>
                <a:latin typeface="Bahnschrift Light" pitchFamily="34" charset="0"/>
              </a:rPr>
              <a:t/>
            </a:r>
            <a:br>
              <a:rPr lang="tr-TR" sz="3600" dirty="0" smtClean="0">
                <a:solidFill>
                  <a:srgbClr val="FF0000"/>
                </a:solidFill>
                <a:latin typeface="Bahnschrift Light" pitchFamily="34" charset="0"/>
              </a:rPr>
            </a:br>
            <a:r>
              <a:rPr lang="tr-TR" sz="3600" dirty="0" smtClean="0">
                <a:solidFill>
                  <a:schemeClr val="bg1"/>
                </a:solidFill>
                <a:latin typeface="Bahnschrift Light" pitchFamily="34" charset="0"/>
              </a:rPr>
              <a:t>şeklinde gerçekleşir.</a:t>
            </a:r>
            <a:br>
              <a:rPr lang="tr-TR" sz="3600" dirty="0" smtClean="0">
                <a:solidFill>
                  <a:schemeClr val="bg1"/>
                </a:solidFill>
                <a:latin typeface="Bahnschrift Light" pitchFamily="34" charset="0"/>
              </a:rPr>
            </a:br>
            <a:r>
              <a:rPr lang="tr-TR" sz="3600" dirty="0" smtClean="0">
                <a:solidFill>
                  <a:schemeClr val="bg1"/>
                </a:solidFill>
              </a:rPr>
              <a:t/>
            </a:r>
            <a:br>
              <a:rPr lang="tr-TR" sz="3600" dirty="0" smtClean="0">
                <a:solidFill>
                  <a:schemeClr val="bg1"/>
                </a:solidFill>
              </a:rPr>
            </a:br>
            <a:r>
              <a:rPr lang="tr-TR" sz="3600" dirty="0" smtClean="0">
                <a:solidFill>
                  <a:schemeClr val="bg1"/>
                </a:solidFill>
              </a:rPr>
              <a:t/>
            </a:r>
            <a:br>
              <a:rPr lang="tr-TR" sz="3600" dirty="0" smtClean="0">
                <a:solidFill>
                  <a:schemeClr val="bg1"/>
                </a:solidFill>
              </a:rPr>
            </a:br>
            <a:endParaRPr lang="tr-TR" sz="3600" dirty="0" smtClean="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404664"/>
            <a:ext cx="8352928" cy="5904656"/>
          </a:xfrm>
        </p:spPr>
        <p:txBody>
          <a:bodyPr>
            <a:noAutofit/>
          </a:bodyPr>
          <a:lstStyle/>
          <a:p>
            <a:pPr>
              <a:lnSpc>
                <a:spcPct val="150000"/>
              </a:lnSpc>
            </a:pPr>
            <a:r>
              <a:rPr lang="tr-TR" sz="3600" dirty="0" smtClean="0">
                <a:solidFill>
                  <a:schemeClr val="bg1"/>
                </a:solidFill>
              </a:rPr>
              <a:t/>
            </a:r>
            <a:br>
              <a:rPr lang="tr-TR" sz="3600" dirty="0" smtClean="0">
                <a:solidFill>
                  <a:schemeClr val="bg1"/>
                </a:solidFill>
              </a:rPr>
            </a:br>
            <a:r>
              <a:rPr lang="tr-TR" sz="3600" dirty="0" smtClean="0">
                <a:solidFill>
                  <a:schemeClr val="bg1"/>
                </a:solidFill>
              </a:rPr>
              <a:t/>
            </a:r>
            <a:br>
              <a:rPr lang="tr-TR" sz="3600" dirty="0" smtClean="0">
                <a:solidFill>
                  <a:schemeClr val="bg1"/>
                </a:solidFill>
              </a:rPr>
            </a:br>
            <a:r>
              <a:rPr lang="tr-TR" sz="3600" dirty="0" smtClean="0">
                <a:solidFill>
                  <a:schemeClr val="bg1"/>
                </a:solidFill>
                <a:latin typeface="Bahnschrift Light" pitchFamily="34" charset="0"/>
              </a:rPr>
              <a:t>İnsan ve doğa etkileşimi ele alınırken bu üç durumun neden olduğu </a:t>
            </a:r>
            <a:r>
              <a:rPr lang="tr-TR" sz="3600" dirty="0" smtClean="0">
                <a:solidFill>
                  <a:schemeClr val="accent3"/>
                </a:solidFill>
                <a:latin typeface="Bahnschrift Light" pitchFamily="34" charset="0"/>
              </a:rPr>
              <a:t>olumlu</a:t>
            </a:r>
            <a:br>
              <a:rPr lang="tr-TR" sz="3600" dirty="0" smtClean="0">
                <a:solidFill>
                  <a:schemeClr val="accent3"/>
                </a:solidFill>
                <a:latin typeface="Bahnschrift Light" pitchFamily="34" charset="0"/>
              </a:rPr>
            </a:br>
            <a:r>
              <a:rPr lang="tr-TR" sz="3600" dirty="0" smtClean="0">
                <a:solidFill>
                  <a:schemeClr val="accent3"/>
                </a:solidFill>
                <a:latin typeface="Bahnschrift Light" pitchFamily="34" charset="0"/>
              </a:rPr>
              <a:t> ve olumsuz sonuçlar </a:t>
            </a:r>
            <a:r>
              <a:rPr lang="tr-TR" sz="3600" dirty="0" smtClean="0">
                <a:solidFill>
                  <a:schemeClr val="bg1"/>
                </a:solidFill>
                <a:latin typeface="Bahnschrift Light" pitchFamily="34" charset="0"/>
              </a:rPr>
              <a:t>göz önünde bulundurulmalıdır.</a:t>
            </a:r>
            <a:br>
              <a:rPr lang="tr-TR" sz="3600" dirty="0" smtClean="0">
                <a:solidFill>
                  <a:schemeClr val="bg1"/>
                </a:solidFill>
                <a:latin typeface="Bahnschrift Light" pitchFamily="34" charset="0"/>
              </a:rPr>
            </a:br>
            <a:r>
              <a:rPr lang="tr-TR" sz="3600" dirty="0" smtClean="0">
                <a:solidFill>
                  <a:schemeClr val="bg1"/>
                </a:solidFill>
                <a:latin typeface="Bahnschrift Light" pitchFamily="34" charset="0"/>
              </a:rPr>
              <a:t/>
            </a:r>
            <a:br>
              <a:rPr lang="tr-TR" sz="3600" dirty="0" smtClean="0">
                <a:solidFill>
                  <a:schemeClr val="bg1"/>
                </a:solidFill>
                <a:latin typeface="Bahnschrift Light" pitchFamily="34" charset="0"/>
              </a:rPr>
            </a:br>
            <a:r>
              <a:rPr lang="tr-TR" sz="3600" dirty="0" smtClean="0">
                <a:solidFill>
                  <a:schemeClr val="bg1"/>
                </a:solidFill>
              </a:rPr>
              <a:t/>
            </a:r>
            <a:br>
              <a:rPr lang="tr-TR" sz="3600" dirty="0" smtClean="0">
                <a:solidFill>
                  <a:schemeClr val="bg1"/>
                </a:solidFill>
              </a:rPr>
            </a:br>
            <a:endParaRPr lang="tr-TR" sz="3600" dirty="0" smtClean="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
        <p:nvSpPr>
          <p:cNvPr id="3" name="2 Metin kutusu"/>
          <p:cNvSpPr txBox="1"/>
          <p:nvPr/>
        </p:nvSpPr>
        <p:spPr>
          <a:xfrm>
            <a:off x="323528" y="260648"/>
            <a:ext cx="3672408" cy="461665"/>
          </a:xfrm>
          <a:prstGeom prst="rect">
            <a:avLst/>
          </a:prstGeom>
          <a:noFill/>
        </p:spPr>
        <p:txBody>
          <a:bodyPr wrap="square" rtlCol="0">
            <a:spAutoFit/>
          </a:bodyPr>
          <a:lstStyle/>
          <a:p>
            <a:r>
              <a:rPr lang="tr-TR" sz="2400" dirty="0" smtClean="0">
                <a:latin typeface="Bahnschrift Light" pitchFamily="34" charset="0"/>
              </a:rPr>
              <a:t>Norveç’te arazi kullanımı</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
        <p:nvSpPr>
          <p:cNvPr id="4" name="3 Dikdörtgen"/>
          <p:cNvSpPr/>
          <p:nvPr/>
        </p:nvSpPr>
        <p:spPr>
          <a:xfrm>
            <a:off x="179512" y="188640"/>
            <a:ext cx="8784976" cy="1282531"/>
          </a:xfrm>
          <a:prstGeom prst="rect">
            <a:avLst/>
          </a:prstGeom>
        </p:spPr>
        <p:txBody>
          <a:bodyPr wrap="square">
            <a:spAutoFit/>
          </a:bodyPr>
          <a:lstStyle/>
          <a:p>
            <a:pPr algn="just">
              <a:lnSpc>
                <a:spcPct val="150000"/>
              </a:lnSpc>
            </a:pPr>
            <a:r>
              <a:rPr lang="tr-TR" dirty="0" smtClean="0">
                <a:latin typeface="Bahnschrift Light" pitchFamily="34" charset="0"/>
              </a:rPr>
              <a:t>Dalga Aşınımı (Falez) : Danimarka'da 1900 yılında denize 200 metre uzaklıkta inşa edilen 23 metrelik </a:t>
            </a:r>
            <a:r>
              <a:rPr lang="tr-TR" dirty="0" err="1" smtClean="0">
                <a:latin typeface="Bahnschrift Light" pitchFamily="34" charset="0"/>
              </a:rPr>
              <a:t>Rubjerg</a:t>
            </a:r>
            <a:r>
              <a:rPr lang="tr-TR" dirty="0" smtClean="0">
                <a:latin typeface="Bahnschrift Light" pitchFamily="34" charset="0"/>
              </a:rPr>
              <a:t> </a:t>
            </a:r>
            <a:r>
              <a:rPr lang="tr-TR" dirty="0" err="1" smtClean="0">
                <a:latin typeface="Bahnschrift Light" pitchFamily="34" charset="0"/>
              </a:rPr>
              <a:t>Knude</a:t>
            </a:r>
            <a:r>
              <a:rPr lang="tr-TR" dirty="0" smtClean="0">
                <a:latin typeface="Bahnschrift Light" pitchFamily="34" charset="0"/>
              </a:rPr>
              <a:t> deniz feneri ,fenerle deniz arasındaki mesafenin altı metreye kadar inmesi nedeniyle ,80 metre daha içeri taşınıyor.</a:t>
            </a:r>
            <a:endParaRPr lang="tr-TR" dirty="0">
              <a:latin typeface="Bahnschrift Light"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2" descr="Yalova Valiliği: Yürüyen Köşk'ün Bulunduğu Araziye Millet Bahçesi  Yapılmayacak - Emlak Gündemi - Emlak Bilgi ve Haber Merkezi"/>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Dikdörtgen"/>
          <p:cNvSpPr/>
          <p:nvPr/>
        </p:nvSpPr>
        <p:spPr>
          <a:xfrm>
            <a:off x="251520" y="6021288"/>
            <a:ext cx="2736304" cy="507831"/>
          </a:xfrm>
          <a:prstGeom prst="rect">
            <a:avLst/>
          </a:prstGeom>
        </p:spPr>
        <p:txBody>
          <a:bodyPr wrap="square">
            <a:spAutoFit/>
          </a:bodyPr>
          <a:lstStyle/>
          <a:p>
            <a:pPr algn="just">
              <a:lnSpc>
                <a:spcPct val="150000"/>
              </a:lnSpc>
            </a:pPr>
            <a:r>
              <a:rPr lang="tr-TR" b="1" dirty="0" smtClean="0">
                <a:solidFill>
                  <a:schemeClr val="bg1"/>
                </a:solidFill>
                <a:latin typeface="Bahnschrift Light" pitchFamily="34" charset="0"/>
              </a:rPr>
              <a:t>Yürüyen Köşk / Yalova</a:t>
            </a:r>
            <a:endParaRPr lang="tr-TR" b="1"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descr="Yürüyen Köşk - Yalova Köşkü | TopragizBiz.com"/>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Dikdörtgen"/>
          <p:cNvSpPr/>
          <p:nvPr/>
        </p:nvSpPr>
        <p:spPr>
          <a:xfrm>
            <a:off x="179512" y="188640"/>
            <a:ext cx="8784976" cy="571247"/>
          </a:xfrm>
          <a:prstGeom prst="rect">
            <a:avLst/>
          </a:prstGeom>
        </p:spPr>
        <p:txBody>
          <a:bodyPr wrap="square">
            <a:spAutoFit/>
          </a:bodyPr>
          <a:lstStyle/>
          <a:p>
            <a:pPr algn="just">
              <a:lnSpc>
                <a:spcPct val="150000"/>
              </a:lnSpc>
            </a:pPr>
            <a:r>
              <a:rPr lang="tr-TR" sz="2400" dirty="0" smtClean="0">
                <a:latin typeface="Bahnschrift" pitchFamily="34" charset="0"/>
              </a:rPr>
              <a:t>Yürüyen Köşk / Yalova</a:t>
            </a:r>
            <a:endParaRPr lang="tr-TR" sz="2400" dirty="0">
              <a:latin typeface="Bahnschrift"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3" cstate="print"/>
          <a:srcRect/>
          <a:stretch>
            <a:fillRect/>
          </a:stretch>
        </p:blipFill>
        <p:spPr bwMode="auto">
          <a:xfrm>
            <a:off x="179512" y="188641"/>
            <a:ext cx="8784976" cy="6480720"/>
          </a:xfrm>
          <a:prstGeom prst="rect">
            <a:avLst/>
          </a:prstGeom>
          <a:noFill/>
          <a:ln w="9525">
            <a:noFill/>
            <a:miter lim="800000"/>
            <a:headEnd/>
            <a:tailEnd/>
          </a:ln>
          <a:effectLst/>
        </p:spPr>
      </p:pic>
      <p:sp>
        <p:nvSpPr>
          <p:cNvPr id="3" name="2 Metin kutusu"/>
          <p:cNvSpPr txBox="1"/>
          <p:nvPr/>
        </p:nvSpPr>
        <p:spPr>
          <a:xfrm>
            <a:off x="251520" y="260648"/>
            <a:ext cx="7272808"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latin typeface="Bahnschrift Light" pitchFamily="34" charset="0"/>
              </a:rPr>
              <a:t>Ulaşım ve Kızılırmak</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Resim"/>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Dikdörtgen"/>
          <p:cNvSpPr/>
          <p:nvPr/>
        </p:nvSpPr>
        <p:spPr>
          <a:xfrm>
            <a:off x="179512" y="188640"/>
            <a:ext cx="8784976" cy="1477328"/>
          </a:xfrm>
          <a:prstGeom prst="rect">
            <a:avLst/>
          </a:prstGeom>
        </p:spPr>
        <p:txBody>
          <a:bodyPr wrap="square">
            <a:spAutoFit/>
          </a:bodyPr>
          <a:lstStyle/>
          <a:p>
            <a:pPr algn="just">
              <a:lnSpc>
                <a:spcPct val="150000"/>
              </a:lnSpc>
            </a:pPr>
            <a:r>
              <a:rPr lang="tr-TR" sz="2000" dirty="0" smtClean="0">
                <a:latin typeface="Bahnschrift Light" pitchFamily="34" charset="0"/>
              </a:rPr>
              <a:t>İznik Gölü / Orhangazi Halk Plajı / Eylül 2020</a:t>
            </a:r>
          </a:p>
          <a:p>
            <a:pPr algn="just">
              <a:lnSpc>
                <a:spcPct val="150000"/>
              </a:lnSpc>
            </a:pPr>
            <a:r>
              <a:rPr lang="tr-TR" sz="2000" dirty="0" smtClean="0">
                <a:latin typeface="Bahnschrift Light" pitchFamily="34" charset="0"/>
              </a:rPr>
              <a:t>Kuraklık ve bölgedeki fabrikaların aşırı su kullanımı gölün çekilmesine neden olmakta.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descr="Resim"/>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7236296" y="260648"/>
            <a:ext cx="1584176" cy="461665"/>
          </a:xfrm>
          <a:prstGeom prst="rect">
            <a:avLst/>
          </a:prstGeom>
          <a:noFill/>
        </p:spPr>
        <p:txBody>
          <a:bodyPr wrap="square" rtlCol="0">
            <a:spAutoFit/>
          </a:bodyPr>
          <a:lstStyle/>
          <a:p>
            <a:r>
              <a:rPr lang="tr-TR" sz="2400" dirty="0" smtClean="0">
                <a:latin typeface="Bahnschrift Light" pitchFamily="34" charset="0"/>
              </a:rPr>
              <a:t>İznik Gölü</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404664"/>
            <a:ext cx="8352928" cy="5256584"/>
          </a:xfrm>
        </p:spPr>
        <p:txBody>
          <a:bodyPr>
            <a:noAutofit/>
          </a:bodyPr>
          <a:lstStyle/>
          <a:p>
            <a:pPr>
              <a:lnSpc>
                <a:spcPct val="150000"/>
              </a:lnSpc>
            </a:pPr>
            <a:r>
              <a:rPr lang="tr-TR" sz="3400" dirty="0" smtClean="0">
                <a:solidFill>
                  <a:schemeClr val="bg1"/>
                </a:solidFill>
                <a:latin typeface="Bahnschrift Light" pitchFamily="34" charset="0"/>
              </a:rPr>
              <a:t>Doğada bulunan ve doğaya ait, insan</a:t>
            </a:r>
            <a:br>
              <a:rPr lang="tr-TR" sz="3400" dirty="0" smtClean="0">
                <a:solidFill>
                  <a:schemeClr val="bg1"/>
                </a:solidFill>
                <a:latin typeface="Bahnschrift Light" pitchFamily="34" charset="0"/>
              </a:rPr>
            </a:br>
            <a:r>
              <a:rPr lang="tr-TR" sz="3400" dirty="0" smtClean="0">
                <a:solidFill>
                  <a:schemeClr val="bg1"/>
                </a:solidFill>
                <a:latin typeface="Bahnschrift Light" pitchFamily="34" charset="0"/>
              </a:rPr>
              <a:t> eli değmemiş, insana ait olmayan unsurlara </a:t>
            </a:r>
            <a:r>
              <a:rPr lang="tr-TR" sz="3400" dirty="0" smtClean="0">
                <a:solidFill>
                  <a:schemeClr val="accent3"/>
                </a:solidFill>
                <a:latin typeface="Bahnschrift Light" pitchFamily="34" charset="0"/>
              </a:rPr>
              <a:t>doğal unsur, </a:t>
            </a:r>
            <a:r>
              <a:rPr lang="tr-TR" sz="3400" dirty="0" smtClean="0">
                <a:solidFill>
                  <a:schemeClr val="bg1"/>
                </a:solidFill>
                <a:latin typeface="Bahnschrift Light" pitchFamily="34" charset="0"/>
              </a:rPr>
              <a:t>insanların ihtiyaçlarını giderebilmek için doğayı </a:t>
            </a:r>
            <a:br>
              <a:rPr lang="tr-TR" sz="3400" dirty="0" smtClean="0">
                <a:solidFill>
                  <a:schemeClr val="bg1"/>
                </a:solidFill>
                <a:latin typeface="Bahnschrift Light" pitchFamily="34" charset="0"/>
              </a:rPr>
            </a:br>
            <a:r>
              <a:rPr lang="tr-TR" sz="3400" dirty="0" smtClean="0">
                <a:solidFill>
                  <a:schemeClr val="bg1"/>
                </a:solidFill>
                <a:latin typeface="Bahnschrift Light" pitchFamily="34" charset="0"/>
              </a:rPr>
              <a:t>yani çevreyi değiştirmesiyle ortaya çıkan unsurlara ise </a:t>
            </a:r>
            <a:r>
              <a:rPr lang="tr-TR" sz="3400" dirty="0" smtClean="0">
                <a:solidFill>
                  <a:schemeClr val="accent3"/>
                </a:solidFill>
                <a:latin typeface="Bahnschrift Light" pitchFamily="34" charset="0"/>
              </a:rPr>
              <a:t>beşerî unsur  </a:t>
            </a:r>
            <a:r>
              <a:rPr lang="tr-TR" sz="3400" dirty="0" smtClean="0">
                <a:solidFill>
                  <a:schemeClr val="bg1"/>
                </a:solidFill>
                <a:latin typeface="Bahnschrift Light" pitchFamily="34" charset="0"/>
              </a:rPr>
              <a:t>denir.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descr="Resim"/>
          <p:cNvPicPr>
            <a:picLocks noChangeAspect="1" noChangeArrowheads="1"/>
          </p:cNvPicPr>
          <p:nvPr/>
        </p:nvPicPr>
        <p:blipFill>
          <a:blip r:embed="rId3" cstate="print"/>
          <a:srcRect l="982" t="2751" r="50954" b="2751"/>
          <a:stretch>
            <a:fillRect/>
          </a:stretch>
        </p:blipFill>
        <p:spPr bwMode="auto">
          <a:xfrm>
            <a:off x="179512" y="188640"/>
            <a:ext cx="8784976" cy="6480720"/>
          </a:xfrm>
          <a:prstGeom prst="rect">
            <a:avLst/>
          </a:prstGeom>
          <a:noFill/>
        </p:spPr>
      </p:pic>
      <p:sp>
        <p:nvSpPr>
          <p:cNvPr id="3" name="2 Metin kutusu"/>
          <p:cNvSpPr txBox="1"/>
          <p:nvPr/>
        </p:nvSpPr>
        <p:spPr>
          <a:xfrm>
            <a:off x="0" y="5949280"/>
            <a:ext cx="9144000" cy="461665"/>
          </a:xfrm>
          <a:prstGeom prst="rect">
            <a:avLst/>
          </a:prstGeom>
          <a:noFill/>
        </p:spPr>
        <p:txBody>
          <a:bodyPr wrap="square" rtlCol="0">
            <a:spAutoFit/>
          </a:bodyPr>
          <a:lstStyle/>
          <a:p>
            <a:pPr algn="ctr"/>
            <a:r>
              <a:rPr lang="tr-TR" sz="2400" dirty="0" smtClean="0">
                <a:solidFill>
                  <a:schemeClr val="bg1"/>
                </a:solidFill>
                <a:effectLst>
                  <a:outerShdw blurRad="38100" dist="38100" dir="2700000" algn="tl">
                    <a:srgbClr val="000000">
                      <a:alpha val="43137"/>
                    </a:srgbClr>
                  </a:outerShdw>
                </a:effectLst>
                <a:latin typeface="Bahnschrift Light" pitchFamily="34" charset="0"/>
              </a:rPr>
              <a:t>Ortaköy Deresi / İstanbul  / 1944</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descr="Resim"/>
          <p:cNvPicPr>
            <a:picLocks noChangeAspect="1" noChangeArrowheads="1"/>
          </p:cNvPicPr>
          <p:nvPr/>
        </p:nvPicPr>
        <p:blipFill>
          <a:blip r:embed="rId3" cstate="print"/>
          <a:srcRect l="50362" t="1848" r="935" b="2036"/>
          <a:stretch>
            <a:fillRect/>
          </a:stretch>
        </p:blipFill>
        <p:spPr bwMode="auto">
          <a:xfrm>
            <a:off x="179512" y="188640"/>
            <a:ext cx="8784976" cy="6480720"/>
          </a:xfrm>
          <a:prstGeom prst="rect">
            <a:avLst/>
          </a:prstGeom>
          <a:noFill/>
        </p:spPr>
      </p:pic>
      <p:sp>
        <p:nvSpPr>
          <p:cNvPr id="3" name="2 Metin kutusu"/>
          <p:cNvSpPr txBox="1"/>
          <p:nvPr/>
        </p:nvSpPr>
        <p:spPr>
          <a:xfrm>
            <a:off x="0" y="6165304"/>
            <a:ext cx="9144000" cy="461665"/>
          </a:xfrm>
          <a:prstGeom prst="rect">
            <a:avLst/>
          </a:prstGeom>
          <a:noFill/>
        </p:spPr>
        <p:txBody>
          <a:bodyPr wrap="square" rtlCol="0">
            <a:spAutoFit/>
          </a:bodyPr>
          <a:lstStyle/>
          <a:p>
            <a:pPr algn="ctr"/>
            <a:r>
              <a:rPr lang="tr-TR" sz="2400" dirty="0" smtClean="0">
                <a:solidFill>
                  <a:schemeClr val="bg1"/>
                </a:solidFill>
                <a:effectLst>
                  <a:outerShdw blurRad="38100" dist="38100" dir="2700000" algn="tl">
                    <a:srgbClr val="000000">
                      <a:alpha val="43137"/>
                    </a:srgbClr>
                  </a:outerShdw>
                </a:effectLst>
                <a:latin typeface="Bahnschrift Light" pitchFamily="34" charset="0"/>
              </a:rPr>
              <a:t>Ortaköy </a:t>
            </a:r>
            <a:r>
              <a:rPr lang="tr-TR" sz="2400" dirty="0" err="1" smtClean="0">
                <a:solidFill>
                  <a:schemeClr val="bg1"/>
                </a:solidFill>
                <a:effectLst>
                  <a:outerShdw blurRad="38100" dist="38100" dir="2700000" algn="tl">
                    <a:srgbClr val="000000">
                      <a:alpha val="43137"/>
                    </a:srgbClr>
                  </a:outerShdw>
                </a:effectLst>
                <a:latin typeface="Bahnschrift Light" pitchFamily="34" charset="0"/>
              </a:rPr>
              <a:t>Dereboyu</a:t>
            </a:r>
            <a:r>
              <a:rPr lang="tr-TR" sz="2400" dirty="0" smtClean="0">
                <a:solidFill>
                  <a:schemeClr val="bg1"/>
                </a:solidFill>
                <a:effectLst>
                  <a:outerShdw blurRad="38100" dist="38100" dir="2700000" algn="tl">
                    <a:srgbClr val="000000">
                      <a:alpha val="43137"/>
                    </a:srgbClr>
                  </a:outerShdw>
                </a:effectLst>
                <a:latin typeface="Bahnschrift Light" pitchFamily="34" charset="0"/>
              </a:rPr>
              <a:t> Caddesi / İstanbul /Günümüz</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EiBmOzZWsAUQeD3.jpg"/>
          <p:cNvPicPr>
            <a:picLocks noChangeAspect="1" noChangeArrowheads="1"/>
          </p:cNvPicPr>
          <p:nvPr/>
        </p:nvPicPr>
        <p:blipFill>
          <a:blip r:embed="rId3" cstate="print"/>
          <a:srcRect/>
          <a:stretch>
            <a:fillRect/>
          </a:stretch>
        </p:blipFill>
        <p:spPr bwMode="auto">
          <a:xfrm>
            <a:off x="179513" y="188640"/>
            <a:ext cx="8784976" cy="6480720"/>
          </a:xfrm>
          <a:prstGeom prst="rect">
            <a:avLst/>
          </a:prstGeom>
          <a:noFill/>
        </p:spPr>
      </p:pic>
      <p:sp>
        <p:nvSpPr>
          <p:cNvPr id="3" name="2 Dikdörtgen"/>
          <p:cNvSpPr/>
          <p:nvPr/>
        </p:nvSpPr>
        <p:spPr>
          <a:xfrm>
            <a:off x="6084168" y="260648"/>
            <a:ext cx="3528392" cy="523220"/>
          </a:xfrm>
          <a:prstGeom prst="rect">
            <a:avLst/>
          </a:prstGeom>
        </p:spPr>
        <p:txBody>
          <a:bodyPr wrap="square">
            <a:spAutoFit/>
          </a:bodyPr>
          <a:lstStyle/>
          <a:p>
            <a:r>
              <a:rPr lang="tr-TR" sz="2800" dirty="0" smtClean="0">
                <a:solidFill>
                  <a:schemeClr val="bg1"/>
                </a:solidFill>
                <a:latin typeface="Bahnschrift Light" pitchFamily="34" charset="0"/>
              </a:rPr>
              <a:t>Konya Karapınar</a:t>
            </a:r>
            <a:endParaRPr lang="tr-TR" sz="2800"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CS-2016 AĞSTS\F.COĞRAFYA\12718238_976792165736913_2544952476568848383_n.jpg"/>
          <p:cNvPicPr>
            <a:picLocks noChangeAspect="1" noChangeArrowheads="1"/>
          </p:cNvPicPr>
          <p:nvPr/>
        </p:nvPicPr>
        <p:blipFill>
          <a:blip r:embed="rId3" cstate="print"/>
          <a:srcRect/>
          <a:stretch>
            <a:fillRect/>
          </a:stretch>
        </p:blipFill>
        <p:spPr bwMode="auto">
          <a:xfrm>
            <a:off x="179512" y="0"/>
            <a:ext cx="8784976" cy="6669360"/>
          </a:xfrm>
          <a:prstGeom prst="rect">
            <a:avLst/>
          </a:prstGeom>
          <a:noFill/>
        </p:spPr>
      </p:pic>
      <p:sp>
        <p:nvSpPr>
          <p:cNvPr id="3" name="2 Metin kutusu"/>
          <p:cNvSpPr txBox="1"/>
          <p:nvPr/>
        </p:nvSpPr>
        <p:spPr>
          <a:xfrm>
            <a:off x="179512" y="188640"/>
            <a:ext cx="8856984" cy="369332"/>
          </a:xfrm>
          <a:prstGeom prst="rect">
            <a:avLst/>
          </a:prstGeom>
          <a:solidFill>
            <a:schemeClr val="bg1"/>
          </a:solidFill>
        </p:spPr>
        <p:txBody>
          <a:bodyPr wrap="square" rtlCol="0">
            <a:spAutoFit/>
          </a:bodyPr>
          <a:lstStyle/>
          <a:p>
            <a:endParaRPr lang="tr-TR" dirty="0"/>
          </a:p>
        </p:txBody>
      </p:sp>
      <p:sp>
        <p:nvSpPr>
          <p:cNvPr id="4" name="3 Metin kutusu"/>
          <p:cNvSpPr txBox="1"/>
          <p:nvPr/>
        </p:nvSpPr>
        <p:spPr>
          <a:xfrm>
            <a:off x="0" y="3429000"/>
            <a:ext cx="8856984" cy="369332"/>
          </a:xfrm>
          <a:prstGeom prst="rect">
            <a:avLst/>
          </a:prstGeom>
          <a:solidFill>
            <a:schemeClr val="bg1"/>
          </a:solidFill>
        </p:spPr>
        <p:txBody>
          <a:bodyPr wrap="square" rtlCol="0">
            <a:spAutoFit/>
          </a:bodyPr>
          <a:lstStyle/>
          <a:p>
            <a:endParaRPr lang="tr-T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Resim"/>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Resim"/>
          <p:cNvPicPr>
            <a:picLocks noChangeAspect="1" noChangeArrowheads="1"/>
          </p:cNvPicPr>
          <p:nvPr/>
        </p:nvPicPr>
        <p:blipFill>
          <a:blip r:embed="rId3" cstate="print"/>
          <a:srcRect/>
          <a:stretch>
            <a:fillRect/>
          </a:stretch>
        </p:blipFill>
        <p:spPr bwMode="auto">
          <a:xfrm>
            <a:off x="179512" y="3573016"/>
            <a:ext cx="5040560" cy="3096344"/>
          </a:xfrm>
          <a:prstGeom prst="rect">
            <a:avLst/>
          </a:prstGeom>
          <a:noFill/>
        </p:spPr>
      </p:pic>
      <p:pic>
        <p:nvPicPr>
          <p:cNvPr id="3" name="Picture 2" descr="Resim"/>
          <p:cNvPicPr>
            <a:picLocks noChangeAspect="1" noChangeArrowheads="1"/>
          </p:cNvPicPr>
          <p:nvPr/>
        </p:nvPicPr>
        <p:blipFill>
          <a:blip r:embed="rId4" cstate="print"/>
          <a:srcRect/>
          <a:stretch>
            <a:fillRect/>
          </a:stretch>
        </p:blipFill>
        <p:spPr bwMode="auto">
          <a:xfrm>
            <a:off x="179512" y="188640"/>
            <a:ext cx="5040560" cy="3240360"/>
          </a:xfrm>
          <a:prstGeom prst="rect">
            <a:avLst/>
          </a:prstGeom>
          <a:noFill/>
        </p:spPr>
      </p:pic>
      <p:pic>
        <p:nvPicPr>
          <p:cNvPr id="4" name="Picture 2" descr="Resim"/>
          <p:cNvPicPr>
            <a:picLocks noChangeAspect="1" noChangeArrowheads="1"/>
          </p:cNvPicPr>
          <p:nvPr/>
        </p:nvPicPr>
        <p:blipFill>
          <a:blip r:embed="rId5" cstate="print"/>
          <a:srcRect/>
          <a:stretch>
            <a:fillRect/>
          </a:stretch>
        </p:blipFill>
        <p:spPr bwMode="auto">
          <a:xfrm>
            <a:off x="5292080" y="188640"/>
            <a:ext cx="3672408" cy="6480720"/>
          </a:xfrm>
          <a:prstGeom prst="rect">
            <a:avLst/>
          </a:prstGeom>
          <a:noFill/>
        </p:spPr>
      </p:pic>
      <p:sp>
        <p:nvSpPr>
          <p:cNvPr id="5" name="4 Dikdörtgen"/>
          <p:cNvSpPr/>
          <p:nvPr/>
        </p:nvSpPr>
        <p:spPr>
          <a:xfrm>
            <a:off x="251520" y="188640"/>
            <a:ext cx="2291012" cy="461665"/>
          </a:xfrm>
          <a:prstGeom prst="rect">
            <a:avLst/>
          </a:prstGeom>
        </p:spPr>
        <p:txBody>
          <a:bodyPr wrap="none">
            <a:spAutoFit/>
          </a:bodyPr>
          <a:lstStyle/>
          <a:p>
            <a:r>
              <a:rPr lang="tr-TR" sz="2400" dirty="0" smtClean="0">
                <a:solidFill>
                  <a:schemeClr val="bg1"/>
                </a:solidFill>
                <a:latin typeface="Bahnschrift Light" pitchFamily="34" charset="0"/>
              </a:rPr>
              <a:t>Dereli /Giresun</a:t>
            </a:r>
            <a:endParaRPr lang="tr-TR" sz="2400"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p:cNvPicPr>
            <a:picLocks noChangeAspect="1" noChangeArrowheads="1"/>
          </p:cNvPicPr>
          <p:nvPr/>
        </p:nvPicPr>
        <p:blipFill>
          <a:blip r:embed="rId3" cstate="print"/>
          <a:srcRect/>
          <a:stretch>
            <a:fillRect/>
          </a:stretch>
        </p:blipFill>
        <p:spPr bwMode="auto">
          <a:xfrm>
            <a:off x="179512" y="188640"/>
            <a:ext cx="4320480" cy="6480720"/>
          </a:xfrm>
          <a:prstGeom prst="rect">
            <a:avLst/>
          </a:prstGeom>
          <a:noFill/>
          <a:ln w="9525">
            <a:noFill/>
            <a:miter lim="800000"/>
            <a:headEnd/>
            <a:tailEnd/>
          </a:ln>
          <a:effectLst/>
        </p:spPr>
      </p:pic>
      <p:pic>
        <p:nvPicPr>
          <p:cNvPr id="329731" name="Picture 3"/>
          <p:cNvPicPr>
            <a:picLocks noChangeAspect="1" noChangeArrowheads="1"/>
          </p:cNvPicPr>
          <p:nvPr/>
        </p:nvPicPr>
        <p:blipFill>
          <a:blip r:embed="rId4" cstate="print"/>
          <a:srcRect l="5250" t="4484" r="5501" b="4044"/>
          <a:stretch>
            <a:fillRect/>
          </a:stretch>
        </p:blipFill>
        <p:spPr bwMode="auto">
          <a:xfrm>
            <a:off x="4572000" y="188640"/>
            <a:ext cx="4392488" cy="64807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descr="C:\Users\PC\Desktop\CS-2019\7-) FOTO-VİDEO\FOTOĞRAFYA\ISTIHBARAT-KOPRU_04-(Salt-Okunur).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C:\Users\PC\Desktop\CS-2019\7-) FOTO-VİDEO\FOTOĞRAFYA\ISTIHBARAT-KOPRU_05-(Salt-Okunur).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https://www.teksas.org/haber/resim/ekstra/bursaspor-kuruldu.jpg"/>
          <p:cNvPicPr>
            <a:picLocks noChangeAspect="1" noChangeArrowheads="1"/>
          </p:cNvPicPr>
          <p:nvPr/>
        </p:nvPicPr>
        <p:blipFill>
          <a:blip r:embed="rId3" cstate="print"/>
          <a:srcRect/>
          <a:stretch>
            <a:fillRect/>
          </a:stretch>
        </p:blipFill>
        <p:spPr bwMode="auto">
          <a:xfrm>
            <a:off x="179512" y="188640"/>
            <a:ext cx="8712968" cy="6480720"/>
          </a:xfrm>
          <a:prstGeom prst="rect">
            <a:avLst/>
          </a:prstGeom>
          <a:noFill/>
        </p:spPr>
      </p:pic>
      <p:sp>
        <p:nvSpPr>
          <p:cNvPr id="5" name="4 Yuvarlatılmış Dikdörtgen"/>
          <p:cNvSpPr/>
          <p:nvPr/>
        </p:nvSpPr>
        <p:spPr>
          <a:xfrm rot="20243993">
            <a:off x="3129691" y="3708145"/>
            <a:ext cx="2092254" cy="36004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7" name="6 Yuvarlatılmış Dikdörtgen"/>
          <p:cNvSpPr/>
          <p:nvPr/>
        </p:nvSpPr>
        <p:spPr>
          <a:xfrm rot="20244273">
            <a:off x="5577963" y="2698872"/>
            <a:ext cx="2092254" cy="36004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Cartoon-Animated-Wallpaper-Nature-07.jpg"/>
          <p:cNvPicPr>
            <a:picLocks noChangeAspect="1" noChangeArrowheads="1"/>
          </p:cNvPicPr>
          <p:nvPr/>
        </p:nvPicPr>
        <p:blipFill>
          <a:blip r:embed="rId3" cstate="print"/>
          <a:srcRect/>
          <a:stretch>
            <a:fillRect/>
          </a:stretch>
        </p:blipFill>
        <p:spPr bwMode="auto">
          <a:xfrm>
            <a:off x="179512" y="188640"/>
            <a:ext cx="8784977" cy="6480720"/>
          </a:xfrm>
          <a:prstGeom prst="rect">
            <a:avLst/>
          </a:prstGeom>
          <a:noFill/>
        </p:spPr>
      </p:pic>
      <p:sp>
        <p:nvSpPr>
          <p:cNvPr id="3" name="2 Metin kutusu"/>
          <p:cNvSpPr txBox="1"/>
          <p:nvPr/>
        </p:nvSpPr>
        <p:spPr>
          <a:xfrm>
            <a:off x="503040" y="3645024"/>
            <a:ext cx="8640960" cy="461665"/>
          </a:xfrm>
          <a:prstGeom prst="rect">
            <a:avLst/>
          </a:prstGeom>
          <a:noFill/>
        </p:spPr>
        <p:txBody>
          <a:bodyPr wrap="square" rtlCol="0">
            <a:spAutoFit/>
          </a:bodyPr>
          <a:lstStyle/>
          <a:p>
            <a:pPr algn="ctr"/>
            <a:r>
              <a:rPr lang="tr-TR" sz="2400" dirty="0" smtClean="0">
                <a:latin typeface="Bahnschrift Light" pitchFamily="34" charset="0"/>
              </a:rPr>
              <a:t>Görseldeki doğal unsurlar nelerdir?</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C:\Users\PC\Desktop\CS-2019\7-) FOTO-VİDEO\FOTOĞRAFYA\Windows Fotoğraf Görüntüleyicisi Duvar Kağıdı.jpg"/>
          <p:cNvPicPr>
            <a:picLocks noChangeAspect="1" noChangeArrowheads="1"/>
          </p:cNvPicPr>
          <p:nvPr/>
        </p:nvPicPr>
        <p:blipFill>
          <a:blip r:embed="rId3" cstate="print"/>
          <a:srcRect r="820"/>
          <a:stretch>
            <a:fillRect/>
          </a:stretch>
        </p:blipFill>
        <p:spPr bwMode="auto">
          <a:xfrm>
            <a:off x="179512" y="188640"/>
            <a:ext cx="8784976" cy="6480720"/>
          </a:xfrm>
          <a:prstGeom prst="rect">
            <a:avLst/>
          </a:prstGeom>
          <a:noFill/>
        </p:spPr>
      </p:pic>
      <p:sp>
        <p:nvSpPr>
          <p:cNvPr id="3" name="2 Metin kutusu"/>
          <p:cNvSpPr txBox="1"/>
          <p:nvPr/>
        </p:nvSpPr>
        <p:spPr>
          <a:xfrm>
            <a:off x="-396552" y="404664"/>
            <a:ext cx="9937104" cy="461665"/>
          </a:xfrm>
          <a:prstGeom prst="rect">
            <a:avLst/>
          </a:prstGeom>
          <a:noFill/>
        </p:spPr>
        <p:txBody>
          <a:bodyPr wrap="square" rtlCol="0">
            <a:spAutoFit/>
          </a:bodyPr>
          <a:lstStyle/>
          <a:p>
            <a:pPr algn="ctr"/>
            <a:r>
              <a:rPr lang="tr-TR" sz="2400" dirty="0" smtClean="0">
                <a:solidFill>
                  <a:srgbClr val="00B050"/>
                </a:solidFill>
                <a:latin typeface="Bahnschrift Light" pitchFamily="34" charset="0"/>
              </a:rPr>
              <a:t>Bir Zamanlar Yeşil Bursa</a:t>
            </a:r>
            <a:endParaRPr lang="tr-TR" sz="2400" dirty="0">
              <a:solidFill>
                <a:srgbClr val="00B050"/>
              </a:solidFill>
              <a:latin typeface="Bahnschrift Light"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 descr="C:\Users\PC\Desktop\CS-2019\7-) FOTO-VİDEO\FOTOĞRAFYA\ULUDAGGGGG.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7092280" y="332656"/>
            <a:ext cx="1728192" cy="461665"/>
          </a:xfrm>
          <a:prstGeom prst="rect">
            <a:avLst/>
          </a:prstGeom>
          <a:noFill/>
        </p:spPr>
        <p:txBody>
          <a:bodyPr wrap="square" rtlCol="0">
            <a:spAutoFit/>
          </a:bodyPr>
          <a:lstStyle/>
          <a:p>
            <a:r>
              <a:rPr lang="tr-TR" sz="2400" dirty="0" smtClean="0">
                <a:solidFill>
                  <a:schemeClr val="bg1"/>
                </a:solidFill>
                <a:latin typeface="Monotype Corsiva" pitchFamily="66" charset="0"/>
              </a:rPr>
              <a:t>        </a:t>
            </a:r>
            <a:r>
              <a:rPr lang="tr-TR" sz="2400" dirty="0" smtClean="0">
                <a:solidFill>
                  <a:schemeClr val="bg1"/>
                </a:solidFill>
                <a:latin typeface="Bahnschrift Light" pitchFamily="34" charset="0"/>
              </a:rPr>
              <a:t>Uludağ</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Resim"/>
          <p:cNvPicPr>
            <a:picLocks noChangeAspect="1" noChangeArrowheads="1"/>
          </p:cNvPicPr>
          <p:nvPr/>
        </p:nvPicPr>
        <p:blipFill>
          <a:blip r:embed="rId3" cstate="print"/>
          <a:srcRect/>
          <a:stretch>
            <a:fillRect/>
          </a:stretch>
        </p:blipFill>
        <p:spPr bwMode="auto">
          <a:xfrm>
            <a:off x="107504" y="116632"/>
            <a:ext cx="8928992" cy="6624736"/>
          </a:xfrm>
          <a:prstGeom prst="rect">
            <a:avLst/>
          </a:prstGeom>
          <a:noFill/>
        </p:spPr>
      </p:pic>
      <p:sp>
        <p:nvSpPr>
          <p:cNvPr id="3" name="2 Dikdörtgen"/>
          <p:cNvSpPr/>
          <p:nvPr/>
        </p:nvSpPr>
        <p:spPr>
          <a:xfrm>
            <a:off x="251520" y="188640"/>
            <a:ext cx="1944216" cy="461665"/>
          </a:xfrm>
          <a:prstGeom prst="rect">
            <a:avLst/>
          </a:prstGeom>
        </p:spPr>
        <p:txBody>
          <a:bodyPr wrap="square">
            <a:spAutoFit/>
          </a:bodyPr>
          <a:lstStyle/>
          <a:p>
            <a:r>
              <a:rPr lang="tr-TR" sz="2400" dirty="0" smtClean="0">
                <a:latin typeface="Bahnschrift Light" pitchFamily="34" charset="0"/>
              </a:rPr>
              <a:t>Bursa</a:t>
            </a:r>
            <a:endParaRPr lang="tr-TR"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Resim"/>
          <p:cNvPicPr>
            <a:picLocks noChangeAspect="1" noChangeArrowheads="1"/>
          </p:cNvPicPr>
          <p:nvPr/>
        </p:nvPicPr>
        <p:blipFill>
          <a:blip r:embed="rId3" cstate="print"/>
          <a:srcRect r="2751"/>
          <a:stretch>
            <a:fillRect/>
          </a:stretch>
        </p:blipFill>
        <p:spPr bwMode="auto">
          <a:xfrm>
            <a:off x="0" y="0"/>
            <a:ext cx="9036496" cy="6858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C\Desktop\DEPO19\YARIM KALANLAR\EJeH0_kXkAAdQF1.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179512" y="188640"/>
            <a:ext cx="3672408" cy="461665"/>
          </a:xfrm>
          <a:prstGeom prst="rect">
            <a:avLst/>
          </a:prstGeom>
          <a:noFill/>
        </p:spPr>
        <p:txBody>
          <a:bodyPr wrap="square" rtlCol="0">
            <a:spAutoFit/>
          </a:bodyPr>
          <a:lstStyle/>
          <a:p>
            <a:r>
              <a:rPr lang="tr-TR" sz="2400" dirty="0" smtClean="0">
                <a:latin typeface="Bahnschrift Light" pitchFamily="34" charset="0"/>
              </a:rPr>
              <a:t>Dipsiz Göl / Gümüşhane</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123728" y="260648"/>
            <a:ext cx="6264696" cy="461665"/>
          </a:xfrm>
          <a:prstGeom prst="rect">
            <a:avLst/>
          </a:prstGeom>
          <a:noFill/>
        </p:spPr>
        <p:txBody>
          <a:bodyPr wrap="square" rtlCol="0">
            <a:spAutoFit/>
          </a:bodyPr>
          <a:lstStyle/>
          <a:p>
            <a:pPr algn="ctr"/>
            <a:r>
              <a:rPr lang="tr-TR" sz="2400" dirty="0" smtClean="0">
                <a:solidFill>
                  <a:schemeClr val="bg1"/>
                </a:solidFill>
                <a:latin typeface="Bahnschrift Light" pitchFamily="34" charset="0"/>
              </a:rPr>
              <a:t>Dipsiz Göl / Define Kazısı Sonrası</a:t>
            </a:r>
            <a:endParaRPr lang="tr-TR" sz="2400" dirty="0">
              <a:latin typeface="Bahnschrift Light" pitchFamily="34" charset="0"/>
            </a:endParaRPr>
          </a:p>
        </p:txBody>
      </p:sp>
      <p:pic>
        <p:nvPicPr>
          <p:cNvPr id="398338" name="Picture 2" descr="https://media-cdn.t24.com.tr/media/library/2019/11/1574007179145-1573724084834-basliksiz-1.jpg"/>
          <p:cNvPicPr>
            <a:picLocks noChangeAspect="1" noChangeArrowheads="1"/>
          </p:cNvPicPr>
          <p:nvPr/>
        </p:nvPicPr>
        <p:blipFill>
          <a:blip r:embed="rId3" cstate="print"/>
          <a:srcRect l="50468"/>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C\Desktop\DEPO19\YARIM KALANLAR\EJeH0_lXUAAmQHz.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5" name="4 Metin kutusu"/>
          <p:cNvSpPr txBox="1"/>
          <p:nvPr/>
        </p:nvSpPr>
        <p:spPr>
          <a:xfrm>
            <a:off x="2123728" y="260648"/>
            <a:ext cx="6264696" cy="461665"/>
          </a:xfrm>
          <a:prstGeom prst="rect">
            <a:avLst/>
          </a:prstGeom>
          <a:noFill/>
        </p:spPr>
        <p:txBody>
          <a:bodyPr wrap="square" rtlCol="0">
            <a:spAutoFit/>
          </a:bodyPr>
          <a:lstStyle/>
          <a:p>
            <a:pPr algn="ctr"/>
            <a:r>
              <a:rPr lang="tr-TR" sz="2400" dirty="0" smtClean="0">
                <a:solidFill>
                  <a:schemeClr val="bg1"/>
                </a:solidFill>
                <a:latin typeface="Bahnschrift Light" pitchFamily="34" charset="0"/>
              </a:rPr>
              <a:t>Dipsiz Göl / Define Kazısı Sonrası</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descr="https://cdn1.ntv.com.tr/gorsel/Bbr_oOcbAEGPZ-7bVrxeNA.jpg?width=960&amp;mode=crop&amp;scale=both"/>
          <p:cNvPicPr>
            <a:picLocks noChangeAspect="1" noChangeArrowheads="1"/>
          </p:cNvPicPr>
          <p:nvPr/>
        </p:nvPicPr>
        <p:blipFill>
          <a:blip r:embed="rId3" cstate="print"/>
          <a:srcRect/>
          <a:stretch>
            <a:fillRect/>
          </a:stretch>
        </p:blipFill>
        <p:spPr bwMode="auto">
          <a:xfrm>
            <a:off x="179512" y="188640"/>
            <a:ext cx="8784976" cy="6408712"/>
          </a:xfrm>
          <a:prstGeom prst="rect">
            <a:avLst/>
          </a:prstGeom>
          <a:noFill/>
        </p:spPr>
      </p:pic>
      <p:sp>
        <p:nvSpPr>
          <p:cNvPr id="3" name="2 Metin kutusu"/>
          <p:cNvSpPr txBox="1"/>
          <p:nvPr/>
        </p:nvSpPr>
        <p:spPr>
          <a:xfrm>
            <a:off x="179512" y="5949280"/>
            <a:ext cx="8568952" cy="461665"/>
          </a:xfrm>
          <a:prstGeom prst="rect">
            <a:avLst/>
          </a:prstGeom>
          <a:noFill/>
        </p:spPr>
        <p:txBody>
          <a:bodyPr wrap="square" rtlCol="0">
            <a:spAutoFit/>
          </a:bodyPr>
          <a:lstStyle/>
          <a:p>
            <a:pPr algn="ctr"/>
            <a:r>
              <a:rPr lang="tr-TR" sz="2400" dirty="0" smtClean="0">
                <a:solidFill>
                  <a:schemeClr val="bg1"/>
                </a:solidFill>
                <a:latin typeface="Bahnschrift Light" pitchFamily="34" charset="0"/>
              </a:rPr>
              <a:t>Dipsiz Göl / Define Kazısı Sonrası / Çevre Düzenlemesi</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059832" y="332656"/>
            <a:ext cx="4464496" cy="461665"/>
          </a:xfrm>
          <a:prstGeom prst="rect">
            <a:avLst/>
          </a:prstGeom>
          <a:noFill/>
        </p:spPr>
        <p:txBody>
          <a:bodyPr wrap="square" rtlCol="0">
            <a:spAutoFit/>
          </a:bodyPr>
          <a:lstStyle/>
          <a:p>
            <a:pPr algn="ctr"/>
            <a:r>
              <a:rPr lang="tr-TR" sz="2400" dirty="0" smtClean="0">
                <a:solidFill>
                  <a:schemeClr val="bg1"/>
                </a:solidFill>
                <a:latin typeface="Monotype Corsiva" pitchFamily="66" charset="0"/>
              </a:rPr>
              <a:t>Dipsiz Göl / Define Kazısı Sonrası</a:t>
            </a:r>
            <a:endParaRPr lang="tr-TR" sz="2400" dirty="0">
              <a:latin typeface="Monotype Corsiva" pitchFamily="66" charset="0"/>
            </a:endParaRPr>
          </a:p>
        </p:txBody>
      </p:sp>
      <p:sp>
        <p:nvSpPr>
          <p:cNvPr id="2" name="AutoShape 2" descr="https://cdntr1.img.sputniknews.com/img/07e4/09/1e/1042943227_0:140:1110:740_1000x0_80_0_1_816b50ec1605e356a80cc91e01021fdd.jp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052" name="Picture 4" descr="https://cdn1.ntv.com.tr/gorsel/HnnApLWs6Eu3rx7rvWYMrQ.jpg?width=960&amp;mode=crop&amp;scale=both"/>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pic>
        <p:nvPicPr>
          <p:cNvPr id="2053" name="Picture 5"/>
          <p:cNvPicPr>
            <a:picLocks noChangeAspect="1" noChangeArrowheads="1"/>
          </p:cNvPicPr>
          <p:nvPr/>
        </p:nvPicPr>
        <p:blipFill>
          <a:blip r:embed="rId4" cstate="print"/>
          <a:srcRect/>
          <a:stretch>
            <a:fillRect/>
          </a:stretch>
        </p:blipFill>
        <p:spPr bwMode="auto">
          <a:xfrm>
            <a:off x="1403648" y="692696"/>
            <a:ext cx="6480720" cy="1562100"/>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1403648" y="2564904"/>
            <a:ext cx="6477000" cy="3495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dissolve">
                                      <p:cBhvr>
                                        <p:cTn id="7" dur="10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dissolve">
                                      <p:cBhvr>
                                        <p:cTn id="12"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059832" y="332656"/>
            <a:ext cx="4464496" cy="461665"/>
          </a:xfrm>
          <a:prstGeom prst="rect">
            <a:avLst/>
          </a:prstGeom>
          <a:noFill/>
        </p:spPr>
        <p:txBody>
          <a:bodyPr wrap="square" rtlCol="0">
            <a:spAutoFit/>
          </a:bodyPr>
          <a:lstStyle/>
          <a:p>
            <a:pPr algn="ctr"/>
            <a:r>
              <a:rPr lang="tr-TR" sz="2400" dirty="0" smtClean="0">
                <a:solidFill>
                  <a:schemeClr val="bg1"/>
                </a:solidFill>
                <a:latin typeface="Monotype Corsiva" pitchFamily="66" charset="0"/>
              </a:rPr>
              <a:t>Dipsiz Göl / Define Kazısı Sonrası</a:t>
            </a:r>
            <a:endParaRPr lang="tr-TR" sz="2400" dirty="0">
              <a:latin typeface="Monotype Corsiva" pitchFamily="66" charset="0"/>
            </a:endParaRPr>
          </a:p>
        </p:txBody>
      </p:sp>
      <p:sp>
        <p:nvSpPr>
          <p:cNvPr id="2" name="AutoShape 2" descr="https://cdntr1.img.sputniknews.com/img/07e4/09/1e/1042943227_0:140:1110:740_1000x0_80_0_1_816b50ec1605e356a80cc91e01021fdd.jp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052" name="Picture 4" descr="https://cdn1.ntv.com.tr/gorsel/HnnApLWs6Eu3rx7rvWYMrQ.jpg?width=960&amp;mode=crop&amp;scale=both"/>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pic>
        <p:nvPicPr>
          <p:cNvPr id="539650" name="Picture 2"/>
          <p:cNvPicPr>
            <a:picLocks noChangeAspect="1" noChangeArrowheads="1"/>
          </p:cNvPicPr>
          <p:nvPr/>
        </p:nvPicPr>
        <p:blipFill>
          <a:blip r:embed="rId4" cstate="print"/>
          <a:srcRect t="21951"/>
          <a:stretch>
            <a:fillRect/>
          </a:stretch>
        </p:blipFill>
        <p:spPr bwMode="auto">
          <a:xfrm>
            <a:off x="1187624" y="476672"/>
            <a:ext cx="6809257"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3" cstate="print"/>
          <a:srcRect/>
          <a:stretch>
            <a:fillRect/>
          </a:stretch>
        </p:blipFill>
        <p:spPr bwMode="auto">
          <a:xfrm>
            <a:off x="179513" y="188641"/>
            <a:ext cx="8784975" cy="6480719"/>
          </a:xfrm>
          <a:prstGeom prst="rect">
            <a:avLst/>
          </a:prstGeom>
          <a:noFill/>
          <a:ln w="9525">
            <a:noFill/>
            <a:miter lim="800000"/>
            <a:headEnd/>
            <a:tailEnd/>
          </a:ln>
          <a:effectLst/>
        </p:spPr>
      </p:pic>
      <p:sp>
        <p:nvSpPr>
          <p:cNvPr id="3" name="2 Metin kutusu"/>
          <p:cNvSpPr txBox="1"/>
          <p:nvPr/>
        </p:nvSpPr>
        <p:spPr>
          <a:xfrm>
            <a:off x="251520" y="260648"/>
            <a:ext cx="8568952" cy="461665"/>
          </a:xfrm>
          <a:prstGeom prst="rect">
            <a:avLst/>
          </a:prstGeom>
          <a:noFill/>
        </p:spPr>
        <p:txBody>
          <a:bodyPr wrap="square" rtlCol="0">
            <a:spAutoFit/>
          </a:bodyPr>
          <a:lstStyle/>
          <a:p>
            <a:r>
              <a:rPr lang="tr-TR" sz="2400" dirty="0" smtClean="0">
                <a:solidFill>
                  <a:schemeClr val="bg1"/>
                </a:solidFill>
                <a:latin typeface="Bahnschrift Light" pitchFamily="34" charset="0"/>
              </a:rPr>
              <a:t> Fotoğrafta beşeri bir unsur bulunmakta mıdır?</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descr="Resim"/>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0" y="188640"/>
            <a:ext cx="9144000" cy="461665"/>
          </a:xfrm>
          <a:prstGeom prst="rect">
            <a:avLst/>
          </a:prstGeom>
          <a:noFill/>
        </p:spPr>
        <p:txBody>
          <a:bodyPr wrap="square" rtlCol="0">
            <a:spAutoFit/>
          </a:bodyPr>
          <a:lstStyle/>
          <a:p>
            <a:pPr algn="ctr"/>
            <a:r>
              <a:rPr lang="tr-TR" sz="2400" dirty="0" smtClean="0">
                <a:solidFill>
                  <a:schemeClr val="bg1"/>
                </a:solidFill>
                <a:latin typeface="Bahnschrift Light" pitchFamily="34" charset="0"/>
              </a:rPr>
              <a:t>Konya Karapınar / Çıralı Obruk / 2014</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Resim"/>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0" y="188640"/>
            <a:ext cx="9144000" cy="461665"/>
          </a:xfrm>
          <a:prstGeom prst="rect">
            <a:avLst/>
          </a:prstGeom>
          <a:noFill/>
        </p:spPr>
        <p:txBody>
          <a:bodyPr wrap="square" rtlCol="0">
            <a:spAutoFit/>
          </a:bodyPr>
          <a:lstStyle/>
          <a:p>
            <a:pPr algn="ctr"/>
            <a:r>
              <a:rPr lang="tr-TR" sz="2400" dirty="0" smtClean="0">
                <a:latin typeface="Bahnschrift Light" pitchFamily="34" charset="0"/>
              </a:rPr>
              <a:t>Konya Karapınar / Çıralı Obruk / 2019</a:t>
            </a:r>
            <a:endParaRPr lang="tr-TR" sz="2400" dirty="0">
              <a:latin typeface="Bahnschrift Light"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DOĞANIN İNSAN YAŞAMI ÜZERİNDEKİ ETKİLERİ NASILDIR? </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332656"/>
            <a:ext cx="8424936" cy="6048672"/>
          </a:xfrm>
        </p:spPr>
        <p:txBody>
          <a:bodyPr>
            <a:noAutofit/>
          </a:bodyPr>
          <a:lstStyle/>
          <a:p>
            <a:pPr algn="l"/>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t>
            </a:r>
            <a:r>
              <a:rPr lang="tr-TR" sz="3600" u="sng" dirty="0" smtClean="0">
                <a:solidFill>
                  <a:schemeClr val="bg1"/>
                </a:solidFill>
              </a:rPr>
              <a:t>DOĞANIN İNSANLAR  ÜZERİNDEKİ ETKİLERİ</a:t>
            </a:r>
            <a:r>
              <a:rPr lang="tr-TR" dirty="0" smtClean="0">
                <a:solidFill>
                  <a:schemeClr val="bg1"/>
                </a:solidFill>
              </a:rPr>
              <a:t/>
            </a:r>
            <a:br>
              <a:rPr lang="tr-TR" dirty="0" smtClean="0">
                <a:solidFill>
                  <a:schemeClr val="bg1"/>
                </a:solidFill>
              </a:rPr>
            </a:br>
            <a:r>
              <a:rPr lang="tr-TR" sz="2800" dirty="0" smtClean="0">
                <a:solidFill>
                  <a:schemeClr val="bg1"/>
                </a:solidFill>
              </a:rPr>
              <a:t># Dünya nüfusunun büyük bir kısmının ılıman kuşakta ve deniz kıyılarında toplanması</a:t>
            </a:r>
            <a:br>
              <a:rPr lang="tr-TR" sz="2800" dirty="0" smtClean="0">
                <a:solidFill>
                  <a:schemeClr val="bg1"/>
                </a:solidFill>
              </a:rPr>
            </a:br>
            <a:r>
              <a:rPr lang="tr-TR" sz="2800" dirty="0" smtClean="0">
                <a:solidFill>
                  <a:schemeClr val="bg1"/>
                </a:solidFill>
              </a:rPr>
              <a:t># İlk yerleşmelerin verimli tarım alanları ve su kaynaklarına yakın olan yerlerde kurulması</a:t>
            </a:r>
            <a:br>
              <a:rPr lang="tr-TR" sz="2800" dirty="0" smtClean="0">
                <a:solidFill>
                  <a:schemeClr val="bg1"/>
                </a:solidFill>
              </a:rPr>
            </a:br>
            <a:r>
              <a:rPr lang="tr-TR" sz="2800" dirty="0" smtClean="0">
                <a:solidFill>
                  <a:schemeClr val="bg1"/>
                </a:solidFill>
              </a:rPr>
              <a:t># Yüksek ve engebeli yerlerde nüfusun seyrek olması</a:t>
            </a:r>
            <a:br>
              <a:rPr lang="tr-TR" sz="2800" dirty="0" smtClean="0">
                <a:solidFill>
                  <a:schemeClr val="bg1"/>
                </a:solidFill>
              </a:rPr>
            </a:br>
            <a:r>
              <a:rPr lang="tr-TR" sz="2800" dirty="0" smtClean="0">
                <a:solidFill>
                  <a:schemeClr val="bg1"/>
                </a:solidFill>
              </a:rPr>
              <a:t># Kutuplar ve çöllerin yerleşmeye uygun olmaması</a:t>
            </a:r>
            <a:br>
              <a:rPr lang="tr-TR" sz="2800" dirty="0" smtClean="0">
                <a:solidFill>
                  <a:schemeClr val="bg1"/>
                </a:solidFill>
              </a:rPr>
            </a:br>
            <a:r>
              <a:rPr lang="tr-TR" sz="2800" dirty="0" smtClean="0">
                <a:solidFill>
                  <a:schemeClr val="bg1"/>
                </a:solidFill>
              </a:rPr>
              <a:t># Kıyafet,yemek ve kültürlerin değişkenlik göstermesi</a:t>
            </a:r>
            <a:br>
              <a:rPr lang="tr-TR" sz="2800" dirty="0" smtClean="0">
                <a:solidFill>
                  <a:schemeClr val="bg1"/>
                </a:solidFill>
              </a:rPr>
            </a:br>
            <a:r>
              <a:rPr lang="tr-TR" sz="2800" dirty="0" smtClean="0">
                <a:solidFill>
                  <a:schemeClr val="bg1"/>
                </a:solidFill>
              </a:rPr>
              <a:t># Konut malzemelerinin değişkenlik göstermesi</a:t>
            </a:r>
            <a:br>
              <a:rPr lang="tr-TR" sz="2800" dirty="0" smtClean="0">
                <a:solidFill>
                  <a:schemeClr val="bg1"/>
                </a:solidFill>
              </a:rPr>
            </a:br>
            <a:r>
              <a:rPr lang="tr-TR" sz="2800" dirty="0" smtClean="0">
                <a:solidFill>
                  <a:schemeClr val="bg1"/>
                </a:solidFill>
              </a:rPr>
              <a:t># Deprem bölgelerinde tek katlı yapıların olması</a:t>
            </a:r>
            <a:br>
              <a:rPr lang="tr-TR" sz="2800" dirty="0" smtClean="0">
                <a:solidFill>
                  <a:schemeClr val="bg1"/>
                </a:solidFill>
              </a:rPr>
            </a:br>
            <a:r>
              <a:rPr lang="tr-TR" sz="2800" dirty="0" smtClean="0">
                <a:solidFill>
                  <a:schemeClr val="bg1"/>
                </a:solidFill>
              </a:rPr>
              <a:t># Tropikal siklonların su taşkınlarına neden olarak yerleşim alanlarını tehdit etmesi </a:t>
            </a:r>
            <a:br>
              <a:rPr lang="tr-TR" sz="2800" dirty="0" smtClean="0">
                <a:solidFill>
                  <a:schemeClr val="bg1"/>
                </a:solidFill>
              </a:rPr>
            </a:br>
            <a:r>
              <a:rPr lang="tr-TR" sz="2800" dirty="0" smtClean="0">
                <a:solidFill>
                  <a:schemeClr val="bg1"/>
                </a:solidFill>
              </a:rPr>
              <a:t># Volkanik faaliyetlerin hava ulaşımını olumsuz etkilemesi</a:t>
            </a: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t>
            </a: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r>
              <a:rPr lang="tr-TR" dirty="0" smtClean="0">
                <a:solidFill>
                  <a:schemeClr val="bg1"/>
                </a:solidFill>
              </a:rPr>
              <a:t/>
            </a:r>
            <a:br>
              <a:rPr lang="tr-TR" dirty="0" smtClean="0">
                <a:solidFill>
                  <a:schemeClr val="bg1"/>
                </a:solidFill>
              </a:rPr>
            </a:br>
            <a:endParaRPr lang="tr-TR"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10805744_683720778393918_6957892356292774570_n.jpg"/>
          <p:cNvPicPr>
            <a:picLocks noChangeAspect="1"/>
          </p:cNvPicPr>
          <p:nvPr/>
        </p:nvPicPr>
        <p:blipFill>
          <a:blip r:embed="rId3" cstate="print"/>
          <a:stretch>
            <a:fillRect/>
          </a:stretch>
        </p:blipFill>
        <p:spPr>
          <a:xfrm>
            <a:off x="179512" y="188640"/>
            <a:ext cx="8784976" cy="648072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PC\Desktop\149357_662005310565465_4825441124384138479_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Dikdörtgen"/>
          <p:cNvSpPr/>
          <p:nvPr/>
        </p:nvSpPr>
        <p:spPr>
          <a:xfrm>
            <a:off x="251520" y="260648"/>
            <a:ext cx="8568952" cy="571247"/>
          </a:xfrm>
          <a:prstGeom prst="rect">
            <a:avLst/>
          </a:prstGeom>
        </p:spPr>
        <p:txBody>
          <a:bodyPr wrap="square">
            <a:spAutoFit/>
          </a:bodyPr>
          <a:lstStyle/>
          <a:p>
            <a:pPr algn="just">
              <a:lnSpc>
                <a:spcPct val="150000"/>
              </a:lnSpc>
            </a:pPr>
            <a:r>
              <a:rPr lang="tr-TR" sz="2400" dirty="0" smtClean="0">
                <a:solidFill>
                  <a:schemeClr val="bg1"/>
                </a:solidFill>
                <a:latin typeface="Bahnschrift Light" pitchFamily="34" charset="0"/>
              </a:rPr>
              <a:t>       Coğrafi ortama göre ulaşım şekilleri değişmektedir.</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
        <p:nvSpPr>
          <p:cNvPr id="4" name="3 Dikdörtgen"/>
          <p:cNvSpPr/>
          <p:nvPr/>
        </p:nvSpPr>
        <p:spPr>
          <a:xfrm>
            <a:off x="251520" y="260648"/>
            <a:ext cx="8568952" cy="571247"/>
          </a:xfrm>
          <a:prstGeom prst="rect">
            <a:avLst/>
          </a:prstGeom>
        </p:spPr>
        <p:txBody>
          <a:bodyPr wrap="square">
            <a:spAutoFit/>
          </a:bodyPr>
          <a:lstStyle/>
          <a:p>
            <a:pPr algn="just">
              <a:lnSpc>
                <a:spcPct val="150000"/>
              </a:lnSpc>
            </a:pPr>
            <a:r>
              <a:rPr lang="tr-TR" sz="2400" dirty="0" smtClean="0">
                <a:solidFill>
                  <a:schemeClr val="bg1"/>
                </a:solidFill>
                <a:latin typeface="Bahnschrift Light" pitchFamily="34" charset="0"/>
              </a:rPr>
              <a:t>       Muson iklim bölgesinde temel besin kaynağı pirinçtir. </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PC\Desktop\11069867_739293026170026_498571075114654860_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Dikdörtgen"/>
          <p:cNvSpPr/>
          <p:nvPr/>
        </p:nvSpPr>
        <p:spPr>
          <a:xfrm>
            <a:off x="323528" y="4437112"/>
            <a:ext cx="8424936" cy="2308324"/>
          </a:xfrm>
          <a:prstGeom prst="rect">
            <a:avLst/>
          </a:prstGeom>
        </p:spPr>
        <p:txBody>
          <a:bodyPr wrap="square">
            <a:spAutoFit/>
          </a:bodyPr>
          <a:lstStyle/>
          <a:p>
            <a:pPr algn="just">
              <a:lnSpc>
                <a:spcPct val="150000"/>
              </a:lnSpc>
            </a:pPr>
            <a:r>
              <a:rPr lang="tr-TR" sz="2400" dirty="0" smtClean="0">
                <a:solidFill>
                  <a:schemeClr val="bg1"/>
                </a:solidFill>
                <a:latin typeface="Bahnschrift Light" pitchFamily="34" charset="0"/>
              </a:rPr>
              <a:t>Ülkemizde İlk yaş çay yaprağı hasadı ve kuru çay üretimi 1938 yılında gerçekleştirilmiştir.Çay tarımı ülkemizde oldukça yenidir.Sadece Giresun-Artvin arası  kıyı şeridinde çay yetişebilmektedir. </a:t>
            </a:r>
            <a:endParaRPr lang="tr-TR" sz="2400" dirty="0">
              <a:solidFill>
                <a:schemeClr val="bg1"/>
              </a:solidFill>
              <a:latin typeface="Bahnschrift Light"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PC\Desktop\CQz0rK9WIAAKKjp.jpg-large"/>
          <p:cNvPicPr>
            <a:picLocks noChangeAspect="1" noChangeArrowheads="1"/>
          </p:cNvPicPr>
          <p:nvPr/>
        </p:nvPicPr>
        <p:blipFill>
          <a:blip r:embed="rId3" cstate="print"/>
          <a:srcRect/>
          <a:stretch>
            <a:fillRect/>
          </a:stretch>
        </p:blipFill>
        <p:spPr bwMode="auto">
          <a:xfrm>
            <a:off x="179512" y="188640"/>
            <a:ext cx="8784975" cy="6486525"/>
          </a:xfrm>
          <a:prstGeom prst="rect">
            <a:avLst/>
          </a:prstGeom>
          <a:noFill/>
        </p:spPr>
      </p:pic>
      <p:sp>
        <p:nvSpPr>
          <p:cNvPr id="3" name="2 Metin kutusu"/>
          <p:cNvSpPr txBox="1"/>
          <p:nvPr/>
        </p:nvSpPr>
        <p:spPr>
          <a:xfrm>
            <a:off x="395536" y="260648"/>
            <a:ext cx="8496944" cy="461665"/>
          </a:xfrm>
          <a:prstGeom prst="rect">
            <a:avLst/>
          </a:prstGeom>
          <a:noFill/>
        </p:spPr>
        <p:txBody>
          <a:bodyPr wrap="square" rtlCol="0">
            <a:spAutoFit/>
          </a:bodyPr>
          <a:lstStyle/>
          <a:p>
            <a:r>
              <a:rPr lang="tr-TR" sz="2400" dirty="0" smtClean="0">
                <a:solidFill>
                  <a:schemeClr val="bg1"/>
                </a:solidFill>
                <a:latin typeface="Bahnschrift SemiLight" pitchFamily="34" charset="0"/>
              </a:rPr>
              <a:t>“Mısır Nil’in Hediyesidir.”</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Users\PC\Desktop\11219543_824814767586726_993358209705600830_o.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251520" y="260648"/>
            <a:ext cx="8640960" cy="461665"/>
          </a:xfrm>
          <a:prstGeom prst="rect">
            <a:avLst/>
          </a:prstGeom>
          <a:noFill/>
        </p:spPr>
        <p:txBody>
          <a:bodyPr wrap="square" rtlCol="0">
            <a:spAutoFit/>
          </a:bodyPr>
          <a:lstStyle/>
          <a:p>
            <a:r>
              <a:rPr lang="tr-TR" sz="2400" dirty="0" smtClean="0">
                <a:solidFill>
                  <a:schemeClr val="bg1"/>
                </a:solidFill>
                <a:latin typeface="Bahnschrift SemiLight" pitchFamily="34" charset="0"/>
              </a:rPr>
              <a:t>Kültüre alınan ilk bitki buğdaydır.</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260648"/>
            <a:ext cx="9144000" cy="1196752"/>
          </a:xfrm>
        </p:spPr>
        <p:txBody>
          <a:bodyPr>
            <a:noAutofit/>
          </a:bodyPr>
          <a:lstStyle/>
          <a:p>
            <a:r>
              <a:rPr lang="tr-TR" sz="4800" b="1" dirty="0" smtClean="0">
                <a:latin typeface="Calibri Light" pitchFamily="34" charset="0"/>
                <a:cs typeface="Calibri Light" pitchFamily="34" charset="0"/>
              </a:rPr>
              <a:t>COĞRAFYANIN İNCELEME ALANI </a:t>
            </a:r>
            <a:br>
              <a:rPr lang="tr-TR" sz="4800" b="1" dirty="0" smtClean="0">
                <a:latin typeface="Calibri Light" pitchFamily="34" charset="0"/>
                <a:cs typeface="Calibri Light" pitchFamily="34" charset="0"/>
              </a:rPr>
            </a:br>
            <a:r>
              <a:rPr lang="tr-TR" sz="4800" b="1" dirty="0" smtClean="0">
                <a:latin typeface="Calibri Light" pitchFamily="34" charset="0"/>
                <a:cs typeface="Calibri Light" pitchFamily="34" charset="0"/>
              </a:rPr>
              <a:t>VE İNCELEME KONUSU NEDİR ? </a:t>
            </a:r>
            <a:endParaRPr lang="tr-TR" sz="4800"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s://cdnp.flypgs.com/files/Sehirler-long-tail/Mardin/mardin-nas_l-gidilir.jpg"/>
          <p:cNvPicPr>
            <a:picLocks noChangeAspect="1" noChangeArrowheads="1"/>
          </p:cNvPicPr>
          <p:nvPr/>
        </p:nvPicPr>
        <p:blipFill>
          <a:blip r:embed="rId3" cstate="print"/>
          <a:srcRect/>
          <a:stretch>
            <a:fillRect/>
          </a:stretch>
        </p:blipFill>
        <p:spPr bwMode="auto">
          <a:xfrm>
            <a:off x="179512" y="188640"/>
            <a:ext cx="8712968" cy="6480720"/>
          </a:xfrm>
          <a:prstGeom prst="rect">
            <a:avLst/>
          </a:prstGeom>
          <a:noFill/>
        </p:spPr>
      </p:pic>
      <p:sp>
        <p:nvSpPr>
          <p:cNvPr id="3" name="2 Metin kutusu"/>
          <p:cNvSpPr txBox="1"/>
          <p:nvPr/>
        </p:nvSpPr>
        <p:spPr>
          <a:xfrm>
            <a:off x="323528" y="260648"/>
            <a:ext cx="8568952" cy="461665"/>
          </a:xfrm>
          <a:prstGeom prst="rect">
            <a:avLst/>
          </a:prstGeom>
          <a:noFill/>
        </p:spPr>
        <p:txBody>
          <a:bodyPr wrap="square" rtlCol="0">
            <a:spAutoFit/>
          </a:bodyPr>
          <a:lstStyle/>
          <a:p>
            <a:r>
              <a:rPr lang="tr-TR" sz="2400" dirty="0" smtClean="0">
                <a:solidFill>
                  <a:schemeClr val="bg1"/>
                </a:solidFill>
                <a:latin typeface="Bahnschrift SemiLight" pitchFamily="34" charset="0"/>
              </a:rPr>
              <a:t>Taş evleri ve mimarisi ile ünlü Mardin</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23528" y="6165304"/>
            <a:ext cx="8496944" cy="461665"/>
          </a:xfrm>
          <a:prstGeom prst="rect">
            <a:avLst/>
          </a:prstGeom>
          <a:noFill/>
        </p:spPr>
        <p:txBody>
          <a:bodyPr wrap="square" rtlCol="0">
            <a:spAutoFit/>
          </a:bodyPr>
          <a:lstStyle/>
          <a:p>
            <a:r>
              <a:rPr lang="tr-TR" sz="2400" dirty="0" smtClean="0">
                <a:solidFill>
                  <a:schemeClr val="bg1"/>
                </a:solidFill>
                <a:latin typeface="Bahnschrift SemiLight" pitchFamily="34" charset="0"/>
              </a:rPr>
              <a:t>İran</a:t>
            </a:r>
            <a:endParaRPr lang="tr-TR" sz="2400" dirty="0">
              <a:solidFill>
                <a:schemeClr val="bg1"/>
              </a:solidFill>
              <a:latin typeface="Bahnschrift SemiLight" pitchFamily="34" charset="0"/>
            </a:endParaRPr>
          </a:p>
        </p:txBody>
      </p:sp>
      <p:pic>
        <p:nvPicPr>
          <p:cNvPr id="316418" name="Picture 2" descr="19.07.2019 Hareketli En Ucuz İskandinavya &amp; Fiyordlar Turu THY ile 9 Gece /  10 Gün Fulltrip'te!"/>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5" name="4 Metin kutusu"/>
          <p:cNvSpPr txBox="1"/>
          <p:nvPr/>
        </p:nvSpPr>
        <p:spPr>
          <a:xfrm>
            <a:off x="251520" y="6093296"/>
            <a:ext cx="8640960" cy="461665"/>
          </a:xfrm>
          <a:prstGeom prst="rect">
            <a:avLst/>
          </a:prstGeom>
          <a:noFill/>
        </p:spPr>
        <p:txBody>
          <a:bodyPr wrap="square" rtlCol="0">
            <a:spAutoFit/>
          </a:bodyPr>
          <a:lstStyle/>
          <a:p>
            <a:r>
              <a:rPr lang="tr-TR" sz="2400" dirty="0" smtClean="0">
                <a:solidFill>
                  <a:schemeClr val="bg1"/>
                </a:solidFill>
                <a:latin typeface="Bahnschrift SemiLight" pitchFamily="34" charset="0"/>
              </a:rPr>
              <a:t>Kuzey ülkelerinde evlerin çatıları normalden daha diktir.</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Users\PC\Desktop\10504960_709413119158017_6296404622031891225_o.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323528" y="6165304"/>
            <a:ext cx="8496944" cy="461665"/>
          </a:xfrm>
          <a:prstGeom prst="rect">
            <a:avLst/>
          </a:prstGeom>
          <a:noFill/>
        </p:spPr>
        <p:txBody>
          <a:bodyPr wrap="square" rtlCol="0">
            <a:spAutoFit/>
          </a:bodyPr>
          <a:lstStyle/>
          <a:p>
            <a:r>
              <a:rPr lang="tr-TR" sz="2400" dirty="0" smtClean="0">
                <a:solidFill>
                  <a:schemeClr val="bg1"/>
                </a:solidFill>
                <a:latin typeface="Bahnschrift SemiLight" pitchFamily="34" charset="0"/>
              </a:rPr>
              <a:t>İran</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www.yardimcikaynaklar.com/wp-content/uploads/2015/01/eskimo-ve-evi.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251520" y="260648"/>
            <a:ext cx="8640960" cy="830997"/>
          </a:xfrm>
          <a:prstGeom prst="rect">
            <a:avLst/>
          </a:prstGeom>
          <a:noFill/>
        </p:spPr>
        <p:txBody>
          <a:bodyPr wrap="square" rtlCol="0">
            <a:spAutoFit/>
          </a:bodyPr>
          <a:lstStyle/>
          <a:p>
            <a:r>
              <a:rPr lang="tr-TR" sz="2400" dirty="0" smtClean="0">
                <a:solidFill>
                  <a:schemeClr val="bg1"/>
                </a:solidFill>
                <a:latin typeface="Bahnschrift SemiLight" pitchFamily="34" charset="0"/>
              </a:rPr>
              <a:t>Bir iglonun sıcaklığı + 4 derecedir.İçinde bulunan  insanların vücut sıcaklığı ,iglonun sıcaklığını 16-17  dereceye çıkarabilir.</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www.dunyayigezmek.com/wp-content/uploads/2011/04/IMG_4030.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a:ln w="9525">
            <a:noFill/>
            <a:miter lim="800000"/>
            <a:headEnd/>
            <a:tailEnd/>
          </a:ln>
          <a:effectLst/>
        </p:spPr>
      </p:pic>
      <p:sp>
        <p:nvSpPr>
          <p:cNvPr id="3" name="2 Metin kutusu"/>
          <p:cNvSpPr txBox="1"/>
          <p:nvPr/>
        </p:nvSpPr>
        <p:spPr>
          <a:xfrm>
            <a:off x="395536" y="260648"/>
            <a:ext cx="8496944" cy="461665"/>
          </a:xfrm>
          <a:prstGeom prst="rect">
            <a:avLst/>
          </a:prstGeom>
          <a:noFill/>
        </p:spPr>
        <p:txBody>
          <a:bodyPr wrap="square" rtlCol="0">
            <a:spAutoFit/>
          </a:bodyPr>
          <a:lstStyle/>
          <a:p>
            <a:endParaRPr lang="tr-TR" sz="2400" dirty="0">
              <a:solidFill>
                <a:schemeClr val="bg1"/>
              </a:solidFill>
              <a:latin typeface="Bahnschrift SemiLight" pitchFamily="34" charset="0"/>
            </a:endParaRPr>
          </a:p>
        </p:txBody>
      </p:sp>
      <p:sp>
        <p:nvSpPr>
          <p:cNvPr id="4" name="3 Metin kutusu"/>
          <p:cNvSpPr txBox="1"/>
          <p:nvPr/>
        </p:nvSpPr>
        <p:spPr>
          <a:xfrm>
            <a:off x="251520" y="260648"/>
            <a:ext cx="8496944" cy="1200329"/>
          </a:xfrm>
          <a:prstGeom prst="rect">
            <a:avLst/>
          </a:prstGeom>
          <a:noFill/>
        </p:spPr>
        <p:txBody>
          <a:bodyPr wrap="square" rtlCol="0">
            <a:spAutoFit/>
          </a:bodyPr>
          <a:lstStyle/>
          <a:p>
            <a:r>
              <a:rPr lang="tr-TR" sz="2400" dirty="0" smtClean="0">
                <a:solidFill>
                  <a:schemeClr val="bg1"/>
                </a:solidFill>
                <a:latin typeface="Bahnschrift SemiLight" pitchFamily="34" charset="0"/>
              </a:rPr>
              <a:t>Volkanik Patlamalar,Depremler,Tropikal Kasırgalar gibi doğa olayları engellenemez.Alınacak tedbirler ile olumsuz etkileri azaltılabilir.</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Users\PC\Desktop\1960971_671099822989347_4107884151625138252_o.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Users\PC\Desktop\10991205_723550521077610_2446064720341309905_n.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cdn1.ntv.com.tr/gorsel/bYks9hzaAE2IXpy4pr7l4Q.jpg?width=960&amp;mode=crop&amp;scale=both"/>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0006" t="18703" r="44185" b="8454"/>
          <a:stretch>
            <a:fillRect/>
          </a:stretch>
        </p:blipFill>
        <p:spPr bwMode="auto">
          <a:xfrm>
            <a:off x="0" y="0"/>
            <a:ext cx="5544616" cy="6480720"/>
          </a:xfrm>
          <a:prstGeom prst="rect">
            <a:avLst/>
          </a:prstGeom>
          <a:noFill/>
          <a:ln w="9525">
            <a:noFill/>
            <a:miter lim="800000"/>
            <a:headEnd/>
            <a:tailEnd/>
          </a:ln>
        </p:spPr>
      </p:pic>
      <p:pic>
        <p:nvPicPr>
          <p:cNvPr id="1032" name="Picture 8" descr="Geography Lesson At School Isometric Icon Stock Vector - Illustration of  people, illustration: 104971528"/>
          <p:cNvPicPr>
            <a:picLocks noChangeAspect="1" noChangeArrowheads="1"/>
          </p:cNvPicPr>
          <p:nvPr/>
        </p:nvPicPr>
        <p:blipFill>
          <a:blip r:embed="rId4" cstate="print"/>
          <a:srcRect l="9450" t="10000" r="11171" b="8731"/>
          <a:stretch>
            <a:fillRect/>
          </a:stretch>
        </p:blipFill>
        <p:spPr bwMode="auto">
          <a:xfrm>
            <a:off x="5687616" y="2996952"/>
            <a:ext cx="3456384" cy="3384376"/>
          </a:xfrm>
          <a:prstGeom prst="rect">
            <a:avLst/>
          </a:prstGeom>
          <a:noFill/>
        </p:spPr>
      </p:pic>
      <p:sp>
        <p:nvSpPr>
          <p:cNvPr id="14" name="13 Metin kutusu"/>
          <p:cNvSpPr txBox="1"/>
          <p:nvPr/>
        </p:nvSpPr>
        <p:spPr>
          <a:xfrm>
            <a:off x="1691680" y="188640"/>
            <a:ext cx="7200800" cy="461665"/>
          </a:xfrm>
          <a:prstGeom prst="rect">
            <a:avLst/>
          </a:prstGeom>
          <a:noFill/>
        </p:spPr>
        <p:txBody>
          <a:bodyPr wrap="square" rtlCol="0">
            <a:spAutoFit/>
          </a:bodyPr>
          <a:lstStyle/>
          <a:p>
            <a:r>
              <a:rPr lang="tr-TR" sz="2400" dirty="0" smtClean="0">
                <a:solidFill>
                  <a:srgbClr val="FF0000"/>
                </a:solidFill>
                <a:latin typeface="Monotype Corsiva" pitchFamily="66" charset="0"/>
              </a:rPr>
              <a:t> </a:t>
            </a:r>
            <a:r>
              <a:rPr lang="tr-TR" sz="2400" dirty="0" smtClean="0">
                <a:solidFill>
                  <a:srgbClr val="FF0000"/>
                </a:solidFill>
                <a:latin typeface="Bahnschrift SemiLight" pitchFamily="34" charset="0"/>
              </a:rPr>
              <a:t>Coğrafya 9 MEB Ders Kitabı / Sayfa 12</a:t>
            </a:r>
            <a:endParaRPr lang="tr-TR" sz="2400" dirty="0">
              <a:solidFill>
                <a:srgbClr val="FF0000"/>
              </a:solidFill>
              <a:latin typeface="Bahnschrift SemiLight" pitchFamily="34" charset="0"/>
            </a:endParaRPr>
          </a:p>
        </p:txBody>
      </p:sp>
      <p:sp>
        <p:nvSpPr>
          <p:cNvPr id="15" name="14 Metin kutusu"/>
          <p:cNvSpPr txBox="1"/>
          <p:nvPr/>
        </p:nvSpPr>
        <p:spPr>
          <a:xfrm>
            <a:off x="4716016" y="0"/>
            <a:ext cx="4176464" cy="461665"/>
          </a:xfrm>
          <a:prstGeom prst="rect">
            <a:avLst/>
          </a:prstGeom>
          <a:noFill/>
        </p:spPr>
        <p:txBody>
          <a:bodyPr wrap="square" rtlCol="0">
            <a:spAutoFit/>
          </a:bodyPr>
          <a:lstStyle/>
          <a:p>
            <a:r>
              <a:rPr lang="tr-TR" sz="2400" dirty="0" smtClean="0">
                <a:solidFill>
                  <a:srgbClr val="FF0000"/>
                </a:solidFill>
                <a:latin typeface="Monotype Corsiva" pitchFamily="66" charset="0"/>
              </a:rPr>
              <a:t>                                            </a:t>
            </a:r>
            <a:endParaRPr lang="tr-TR" sz="2400" dirty="0">
              <a:solidFill>
                <a:srgbClr val="FF0000"/>
              </a:solidFill>
              <a:latin typeface="Monotype Corsiva" pitchFamily="66"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2" descr="Yanardağ Avrupa'yı felç etti"/>
          <p:cNvPicPr>
            <a:picLocks noChangeAspect="1" noChangeArrowheads="1"/>
          </p:cNvPicPr>
          <p:nvPr/>
        </p:nvPicPr>
        <p:blipFill>
          <a:blip r:embed="rId3" cstate="print"/>
          <a:srcRect/>
          <a:stretch>
            <a:fillRect/>
          </a:stretch>
        </p:blipFill>
        <p:spPr bwMode="auto">
          <a:xfrm>
            <a:off x="179512" y="188640"/>
            <a:ext cx="4464496" cy="3316214"/>
          </a:xfrm>
          <a:prstGeom prst="rect">
            <a:avLst/>
          </a:prstGeom>
          <a:noFill/>
        </p:spPr>
      </p:pic>
      <p:pic>
        <p:nvPicPr>
          <p:cNvPr id="480260" name="Picture 4" descr="Avrupa'da volkan krizi sürüyor « Korhan YILMAZ - Kişisel WEB Arşiv"/>
          <p:cNvPicPr>
            <a:picLocks noChangeAspect="1" noChangeArrowheads="1"/>
          </p:cNvPicPr>
          <p:nvPr/>
        </p:nvPicPr>
        <p:blipFill>
          <a:blip r:embed="rId4" cstate="print"/>
          <a:srcRect/>
          <a:stretch>
            <a:fillRect/>
          </a:stretch>
        </p:blipFill>
        <p:spPr bwMode="auto">
          <a:xfrm>
            <a:off x="4716016" y="188640"/>
            <a:ext cx="4248472" cy="3312368"/>
          </a:xfrm>
          <a:prstGeom prst="rect">
            <a:avLst/>
          </a:prstGeom>
          <a:noFill/>
        </p:spPr>
      </p:pic>
      <p:pic>
        <p:nvPicPr>
          <p:cNvPr id="480262" name="Picture 6" descr="Avrupa'da yanardağ esareti"/>
          <p:cNvPicPr>
            <a:picLocks noChangeAspect="1" noChangeArrowheads="1"/>
          </p:cNvPicPr>
          <p:nvPr/>
        </p:nvPicPr>
        <p:blipFill>
          <a:blip r:embed="rId5" cstate="print"/>
          <a:srcRect/>
          <a:stretch>
            <a:fillRect/>
          </a:stretch>
        </p:blipFill>
        <p:spPr bwMode="auto">
          <a:xfrm>
            <a:off x="179513" y="3573016"/>
            <a:ext cx="3816423" cy="3168352"/>
          </a:xfrm>
          <a:prstGeom prst="rect">
            <a:avLst/>
          </a:prstGeom>
          <a:noFill/>
        </p:spPr>
      </p:pic>
      <p:pic>
        <p:nvPicPr>
          <p:cNvPr id="480265" name="Picture 9"/>
          <p:cNvPicPr>
            <a:picLocks noChangeAspect="1" noChangeArrowheads="1"/>
          </p:cNvPicPr>
          <p:nvPr/>
        </p:nvPicPr>
        <p:blipFill>
          <a:blip r:embed="rId6" cstate="print"/>
          <a:srcRect l="13836" t="44906" r="37462" b="7844"/>
          <a:stretch>
            <a:fillRect/>
          </a:stretch>
        </p:blipFill>
        <p:spPr bwMode="auto">
          <a:xfrm>
            <a:off x="4067944" y="3573016"/>
            <a:ext cx="4968552" cy="3168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im"/>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2 Metin kutusu"/>
          <p:cNvSpPr txBox="1"/>
          <p:nvPr/>
        </p:nvSpPr>
        <p:spPr>
          <a:xfrm>
            <a:off x="251520" y="260648"/>
            <a:ext cx="8892480" cy="461665"/>
          </a:xfrm>
          <a:prstGeom prst="rect">
            <a:avLst/>
          </a:prstGeom>
          <a:noFill/>
        </p:spPr>
        <p:txBody>
          <a:bodyPr wrap="square" rtlCol="0">
            <a:spAutoFit/>
          </a:bodyPr>
          <a:lstStyle/>
          <a:p>
            <a:r>
              <a:rPr lang="tr-TR" sz="2400" dirty="0" smtClean="0">
                <a:solidFill>
                  <a:schemeClr val="bg1"/>
                </a:solidFill>
                <a:latin typeface="Bahnschrift SemiLight" pitchFamily="34" charset="0"/>
              </a:rPr>
              <a:t>                                         Uzay istasyonundan kasırga görüntüsü</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Resim"/>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4" name="3 Metin kutusu"/>
          <p:cNvSpPr txBox="1"/>
          <p:nvPr/>
        </p:nvSpPr>
        <p:spPr>
          <a:xfrm>
            <a:off x="251520" y="260648"/>
            <a:ext cx="8640960" cy="461665"/>
          </a:xfrm>
          <a:prstGeom prst="rect">
            <a:avLst/>
          </a:prstGeom>
          <a:noFill/>
        </p:spPr>
        <p:txBody>
          <a:bodyPr wrap="square" rtlCol="0">
            <a:spAutoFit/>
          </a:bodyPr>
          <a:lstStyle/>
          <a:p>
            <a:r>
              <a:rPr lang="tr-TR" sz="2400" dirty="0" smtClean="0">
                <a:solidFill>
                  <a:schemeClr val="bg1"/>
                </a:solidFill>
                <a:latin typeface="Bahnschrift SemiLight" pitchFamily="34" charset="0"/>
              </a:rPr>
              <a:t>Uludağ'da tatilcilere lodos sürprizi. </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descr="Bursa depremden çok çekti! - Bursa.com"/>
          <p:cNvPicPr>
            <a:picLocks noChangeAspect="1" noChangeArrowheads="1"/>
          </p:cNvPicPr>
          <p:nvPr/>
        </p:nvPicPr>
        <p:blipFill>
          <a:blip r:embed="rId3" cstate="print"/>
          <a:srcRect/>
          <a:stretch>
            <a:fillRect/>
          </a:stretch>
        </p:blipFill>
        <p:spPr bwMode="auto">
          <a:xfrm>
            <a:off x="179512" y="260648"/>
            <a:ext cx="8784976" cy="6408712"/>
          </a:xfrm>
          <a:prstGeom prst="rect">
            <a:avLst/>
          </a:prstGeom>
          <a:noFill/>
        </p:spPr>
      </p:pic>
      <p:sp>
        <p:nvSpPr>
          <p:cNvPr id="4" name="3 Metin kutusu"/>
          <p:cNvSpPr txBox="1"/>
          <p:nvPr/>
        </p:nvSpPr>
        <p:spPr>
          <a:xfrm>
            <a:off x="251520" y="6093296"/>
            <a:ext cx="8496944" cy="461665"/>
          </a:xfrm>
          <a:prstGeom prst="rect">
            <a:avLst/>
          </a:prstGeom>
          <a:noFill/>
        </p:spPr>
        <p:txBody>
          <a:bodyPr wrap="square" rtlCol="0">
            <a:spAutoFit/>
          </a:bodyPr>
          <a:lstStyle/>
          <a:p>
            <a:r>
              <a:rPr lang="tr-TR" sz="2400" dirty="0" smtClean="0">
                <a:solidFill>
                  <a:schemeClr val="bg1"/>
                </a:solidFill>
                <a:latin typeface="Bahnschrift SemiLight" pitchFamily="34" charset="0"/>
              </a:rPr>
              <a:t>1855 Bursa Depremi / 7.5</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Sismik İzolasyon Nedir? Sismik İzolatör Kullanımı"/>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2 Metin kutusu"/>
          <p:cNvSpPr txBox="1"/>
          <p:nvPr/>
        </p:nvSpPr>
        <p:spPr>
          <a:xfrm>
            <a:off x="251520" y="260648"/>
            <a:ext cx="8640960" cy="830997"/>
          </a:xfrm>
          <a:prstGeom prst="rect">
            <a:avLst/>
          </a:prstGeom>
          <a:noFill/>
        </p:spPr>
        <p:txBody>
          <a:bodyPr wrap="square" rtlCol="0">
            <a:spAutoFit/>
          </a:bodyPr>
          <a:lstStyle/>
          <a:p>
            <a:r>
              <a:rPr lang="tr-TR" sz="2400" dirty="0" smtClean="0">
                <a:solidFill>
                  <a:schemeClr val="bg1"/>
                </a:solidFill>
                <a:latin typeface="Bahnschrift SemiLight" pitchFamily="34" charset="0"/>
              </a:rPr>
              <a:t>Deprem hasar potansiyelini  azaltmak için yapılarda sismik izolatörler kullanılmaktadır.</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ismik izolatör nedir, ne demek? Sismik izolatörlü bina güvenli mi? Deprem  izolatörü ne işe yarar? - Takvim"/>
          <p:cNvPicPr>
            <a:picLocks noChangeAspect="1" noChangeArrowheads="1"/>
          </p:cNvPicPr>
          <p:nvPr/>
        </p:nvPicPr>
        <p:blipFill>
          <a:blip r:embed="rId3" cstate="print"/>
          <a:srcRect/>
          <a:stretch>
            <a:fillRect/>
          </a:stretch>
        </p:blipFill>
        <p:spPr bwMode="auto">
          <a:xfrm>
            <a:off x="179512" y="3429000"/>
            <a:ext cx="5760640" cy="3240360"/>
          </a:xfrm>
          <a:prstGeom prst="rect">
            <a:avLst/>
          </a:prstGeom>
          <a:noFill/>
        </p:spPr>
      </p:pic>
      <p:pic>
        <p:nvPicPr>
          <p:cNvPr id="2054" name="Picture 6" descr="Deprem İzolasyon Derneği (DİD) | Tesisat"/>
          <p:cNvPicPr>
            <a:picLocks noChangeAspect="1" noChangeArrowheads="1"/>
          </p:cNvPicPr>
          <p:nvPr/>
        </p:nvPicPr>
        <p:blipFill>
          <a:blip r:embed="rId4" cstate="print"/>
          <a:srcRect/>
          <a:stretch>
            <a:fillRect/>
          </a:stretch>
        </p:blipFill>
        <p:spPr bwMode="auto">
          <a:xfrm>
            <a:off x="179512" y="188640"/>
            <a:ext cx="5688632" cy="3196209"/>
          </a:xfrm>
          <a:prstGeom prst="rect">
            <a:avLst/>
          </a:prstGeom>
          <a:noFill/>
        </p:spPr>
      </p:pic>
      <p:pic>
        <p:nvPicPr>
          <p:cNvPr id="422914" name="Picture 2" descr="SİSMİK İZOLATÖRLERİN ÇALIŞMA PRENSİBİ... | İnşaat Haber"/>
          <p:cNvPicPr>
            <a:picLocks noChangeAspect="1" noChangeArrowheads="1"/>
          </p:cNvPicPr>
          <p:nvPr/>
        </p:nvPicPr>
        <p:blipFill>
          <a:blip r:embed="rId5" cstate="print"/>
          <a:srcRect/>
          <a:stretch>
            <a:fillRect/>
          </a:stretch>
        </p:blipFill>
        <p:spPr bwMode="auto">
          <a:xfrm>
            <a:off x="6012160" y="3429000"/>
            <a:ext cx="2952328" cy="3240360"/>
          </a:xfrm>
          <a:prstGeom prst="rect">
            <a:avLst/>
          </a:prstGeom>
          <a:noFill/>
        </p:spPr>
      </p:pic>
      <p:pic>
        <p:nvPicPr>
          <p:cNvPr id="422916" name="Picture 4" descr="Depremde Can Güvenliği İçin Her Binada Olması Gereken Sistem: Sismik  İzolatör - Ekşi Şeyler"/>
          <p:cNvPicPr>
            <a:picLocks noChangeAspect="1" noChangeArrowheads="1"/>
          </p:cNvPicPr>
          <p:nvPr/>
        </p:nvPicPr>
        <p:blipFill>
          <a:blip r:embed="rId6" cstate="print"/>
          <a:srcRect/>
          <a:stretch>
            <a:fillRect/>
          </a:stretch>
        </p:blipFill>
        <p:spPr bwMode="auto">
          <a:xfrm>
            <a:off x="6012160" y="188640"/>
            <a:ext cx="2952328" cy="3168351"/>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prem az katlı ev talebini patlattı - Ekonomi Haberleri"/>
          <p:cNvPicPr>
            <a:picLocks noChangeAspect="1" noChangeArrowheads="1"/>
          </p:cNvPicPr>
          <p:nvPr/>
        </p:nvPicPr>
        <p:blipFill>
          <a:blip r:embed="rId3" cstate="print"/>
          <a:srcRect/>
          <a:stretch>
            <a:fillRect/>
          </a:stretch>
        </p:blipFill>
        <p:spPr bwMode="auto">
          <a:xfrm>
            <a:off x="179512" y="116632"/>
            <a:ext cx="4824536" cy="3384376"/>
          </a:xfrm>
          <a:prstGeom prst="rect">
            <a:avLst/>
          </a:prstGeom>
          <a:noFill/>
        </p:spPr>
      </p:pic>
      <p:pic>
        <p:nvPicPr>
          <p:cNvPr id="2056" name="Picture 8" descr="Corona'dan doğaya kaçış başladı; bahçeli konutların fiyatı arttı - Ekonomi  - Öncü Şehir Gazetesi"/>
          <p:cNvPicPr>
            <a:picLocks noChangeAspect="1" noChangeArrowheads="1"/>
          </p:cNvPicPr>
          <p:nvPr/>
        </p:nvPicPr>
        <p:blipFill>
          <a:blip r:embed="rId4" cstate="print"/>
          <a:srcRect/>
          <a:stretch>
            <a:fillRect/>
          </a:stretch>
        </p:blipFill>
        <p:spPr bwMode="auto">
          <a:xfrm>
            <a:off x="179512" y="3573016"/>
            <a:ext cx="4824536" cy="3096344"/>
          </a:xfrm>
          <a:prstGeom prst="rect">
            <a:avLst/>
          </a:prstGeom>
          <a:noFill/>
        </p:spPr>
      </p:pic>
      <p:pic>
        <p:nvPicPr>
          <p:cNvPr id="2058" name="Picture 10" descr="Müstakil evlere talep artıyor"/>
          <p:cNvPicPr>
            <a:picLocks noChangeAspect="1" noChangeArrowheads="1"/>
          </p:cNvPicPr>
          <p:nvPr/>
        </p:nvPicPr>
        <p:blipFill>
          <a:blip r:embed="rId5" cstate="print"/>
          <a:srcRect/>
          <a:stretch>
            <a:fillRect/>
          </a:stretch>
        </p:blipFill>
        <p:spPr bwMode="auto">
          <a:xfrm>
            <a:off x="5076056" y="116632"/>
            <a:ext cx="3888432" cy="6624736"/>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p:cNvPicPr>
            <a:picLocks noChangeAspect="1" noChangeArrowheads="1"/>
          </p:cNvPicPr>
          <p:nvPr/>
        </p:nvPicPr>
        <p:blipFill>
          <a:blip r:embed="rId3" cstate="print"/>
          <a:srcRect l="19924" t="17719" r="25840" b="3533"/>
          <a:stretch>
            <a:fillRect/>
          </a:stretch>
        </p:blipFill>
        <p:spPr bwMode="auto">
          <a:xfrm>
            <a:off x="611560" y="404664"/>
            <a:ext cx="7848872" cy="6336704"/>
          </a:xfrm>
          <a:prstGeom prst="rect">
            <a:avLst/>
          </a:prstGeom>
          <a:noFill/>
          <a:ln w="9525">
            <a:noFill/>
            <a:miter lim="800000"/>
            <a:headEnd/>
            <a:tailEnd/>
          </a:ln>
        </p:spPr>
      </p:pic>
      <p:pic>
        <p:nvPicPr>
          <p:cNvPr id="5" name="Picture 1" descr="fiziki"/>
          <p:cNvPicPr>
            <a:picLocks noChangeAspect="1" noChangeArrowheads="1"/>
          </p:cNvPicPr>
          <p:nvPr/>
        </p:nvPicPr>
        <p:blipFill>
          <a:blip r:embed="rId4" cstate="print"/>
          <a:srcRect/>
          <a:stretch>
            <a:fillRect/>
          </a:stretch>
        </p:blipFill>
        <p:spPr bwMode="auto">
          <a:xfrm>
            <a:off x="7524328" y="2060848"/>
            <a:ext cx="432048" cy="406633"/>
          </a:xfrm>
          <a:prstGeom prst="rect">
            <a:avLst/>
          </a:prstGeom>
          <a:noFill/>
          <a:ln w="9525" algn="in">
            <a:noFill/>
            <a:miter lim="800000"/>
            <a:headEnd/>
            <a:tailEnd/>
          </a:ln>
        </p:spPr>
      </p:pic>
      <p:pic>
        <p:nvPicPr>
          <p:cNvPr id="6" name="Picture 1" descr="fiziki"/>
          <p:cNvPicPr>
            <a:picLocks noChangeAspect="1" noChangeArrowheads="1"/>
          </p:cNvPicPr>
          <p:nvPr/>
        </p:nvPicPr>
        <p:blipFill>
          <a:blip r:embed="rId4" cstate="print"/>
          <a:srcRect/>
          <a:stretch>
            <a:fillRect/>
          </a:stretch>
        </p:blipFill>
        <p:spPr bwMode="auto">
          <a:xfrm>
            <a:off x="7524328" y="2492896"/>
            <a:ext cx="432048" cy="406633"/>
          </a:xfrm>
          <a:prstGeom prst="rect">
            <a:avLst/>
          </a:prstGeom>
          <a:noFill/>
          <a:ln w="9525" algn="in">
            <a:noFill/>
            <a:miter lim="800000"/>
            <a:headEnd/>
            <a:tailEnd/>
          </a:ln>
        </p:spPr>
      </p:pic>
      <p:pic>
        <p:nvPicPr>
          <p:cNvPr id="7" name="Picture 1" descr="fiziki"/>
          <p:cNvPicPr>
            <a:picLocks noChangeAspect="1" noChangeArrowheads="1"/>
          </p:cNvPicPr>
          <p:nvPr/>
        </p:nvPicPr>
        <p:blipFill>
          <a:blip r:embed="rId4" cstate="print"/>
          <a:srcRect/>
          <a:stretch>
            <a:fillRect/>
          </a:stretch>
        </p:blipFill>
        <p:spPr bwMode="auto">
          <a:xfrm>
            <a:off x="6228184" y="2924944"/>
            <a:ext cx="432048" cy="406633"/>
          </a:xfrm>
          <a:prstGeom prst="rect">
            <a:avLst/>
          </a:prstGeom>
          <a:noFill/>
          <a:ln w="9525" algn="in">
            <a:noFill/>
            <a:miter lim="800000"/>
            <a:headEnd/>
            <a:tailEnd/>
          </a:ln>
        </p:spPr>
      </p:pic>
      <p:pic>
        <p:nvPicPr>
          <p:cNvPr id="8" name="Picture 1" descr="fiziki"/>
          <p:cNvPicPr>
            <a:picLocks noChangeAspect="1" noChangeArrowheads="1"/>
          </p:cNvPicPr>
          <p:nvPr/>
        </p:nvPicPr>
        <p:blipFill>
          <a:blip r:embed="rId4" cstate="print"/>
          <a:srcRect/>
          <a:stretch>
            <a:fillRect/>
          </a:stretch>
        </p:blipFill>
        <p:spPr bwMode="auto">
          <a:xfrm>
            <a:off x="7524328" y="3429000"/>
            <a:ext cx="432048" cy="406633"/>
          </a:xfrm>
          <a:prstGeom prst="rect">
            <a:avLst/>
          </a:prstGeom>
          <a:noFill/>
          <a:ln w="9525" algn="in">
            <a:noFill/>
            <a:miter lim="800000"/>
            <a:headEnd/>
            <a:tailEnd/>
          </a:ln>
        </p:spPr>
      </p:pic>
      <p:pic>
        <p:nvPicPr>
          <p:cNvPr id="9" name="Picture 1" descr="fiziki"/>
          <p:cNvPicPr>
            <a:picLocks noChangeAspect="1" noChangeArrowheads="1"/>
          </p:cNvPicPr>
          <p:nvPr/>
        </p:nvPicPr>
        <p:blipFill>
          <a:blip r:embed="rId4" cstate="print"/>
          <a:srcRect/>
          <a:stretch>
            <a:fillRect/>
          </a:stretch>
        </p:blipFill>
        <p:spPr bwMode="auto">
          <a:xfrm>
            <a:off x="7524328" y="3861048"/>
            <a:ext cx="432048" cy="406633"/>
          </a:xfrm>
          <a:prstGeom prst="rect">
            <a:avLst/>
          </a:prstGeom>
          <a:noFill/>
          <a:ln w="9525" algn="in">
            <a:noFill/>
            <a:miter lim="800000"/>
            <a:headEnd/>
            <a:tailEnd/>
          </a:ln>
        </p:spPr>
      </p:pic>
      <p:pic>
        <p:nvPicPr>
          <p:cNvPr id="10" name="Picture 1" descr="fiziki"/>
          <p:cNvPicPr>
            <a:picLocks noChangeAspect="1" noChangeArrowheads="1"/>
          </p:cNvPicPr>
          <p:nvPr/>
        </p:nvPicPr>
        <p:blipFill>
          <a:blip r:embed="rId4" cstate="print"/>
          <a:srcRect/>
          <a:stretch>
            <a:fillRect/>
          </a:stretch>
        </p:blipFill>
        <p:spPr bwMode="auto">
          <a:xfrm>
            <a:off x="6228184" y="4293096"/>
            <a:ext cx="432048" cy="406633"/>
          </a:xfrm>
          <a:prstGeom prst="rect">
            <a:avLst/>
          </a:prstGeom>
          <a:noFill/>
          <a:ln w="9525" algn="in">
            <a:noFill/>
            <a:miter lim="800000"/>
            <a:headEnd/>
            <a:tailEnd/>
          </a:ln>
        </p:spPr>
      </p:pic>
      <p:pic>
        <p:nvPicPr>
          <p:cNvPr id="11" name="Picture 1" descr="fiziki"/>
          <p:cNvPicPr>
            <a:picLocks noChangeAspect="1" noChangeArrowheads="1"/>
          </p:cNvPicPr>
          <p:nvPr/>
        </p:nvPicPr>
        <p:blipFill>
          <a:blip r:embed="rId4" cstate="print"/>
          <a:srcRect/>
          <a:stretch>
            <a:fillRect/>
          </a:stretch>
        </p:blipFill>
        <p:spPr bwMode="auto">
          <a:xfrm>
            <a:off x="7524328" y="5229200"/>
            <a:ext cx="432048" cy="406633"/>
          </a:xfrm>
          <a:prstGeom prst="rect">
            <a:avLst/>
          </a:prstGeom>
          <a:noFill/>
          <a:ln w="9525" algn="in">
            <a:noFill/>
            <a:miter lim="800000"/>
            <a:headEnd/>
            <a:tailEnd/>
          </a:ln>
        </p:spPr>
      </p:pic>
      <p:pic>
        <p:nvPicPr>
          <p:cNvPr id="12" name="Picture 1" descr="fiziki"/>
          <p:cNvPicPr>
            <a:picLocks noChangeAspect="1" noChangeArrowheads="1"/>
          </p:cNvPicPr>
          <p:nvPr/>
        </p:nvPicPr>
        <p:blipFill>
          <a:blip r:embed="rId4" cstate="print"/>
          <a:srcRect/>
          <a:stretch>
            <a:fillRect/>
          </a:stretch>
        </p:blipFill>
        <p:spPr bwMode="auto">
          <a:xfrm>
            <a:off x="7524328" y="4797152"/>
            <a:ext cx="432048" cy="406633"/>
          </a:xfrm>
          <a:prstGeom prst="rect">
            <a:avLst/>
          </a:prstGeom>
          <a:noFill/>
          <a:ln w="9525" algn="in">
            <a:noFill/>
            <a:miter lim="800000"/>
            <a:headEnd/>
            <a:tailEnd/>
          </a:ln>
        </p:spPr>
      </p:pic>
      <p:pic>
        <p:nvPicPr>
          <p:cNvPr id="13" name="Picture 1" descr="fiziki"/>
          <p:cNvPicPr>
            <a:picLocks noChangeAspect="1" noChangeArrowheads="1"/>
          </p:cNvPicPr>
          <p:nvPr/>
        </p:nvPicPr>
        <p:blipFill>
          <a:blip r:embed="rId4" cstate="print"/>
          <a:srcRect/>
          <a:stretch>
            <a:fillRect/>
          </a:stretch>
        </p:blipFill>
        <p:spPr bwMode="auto">
          <a:xfrm>
            <a:off x="7524328" y="5733256"/>
            <a:ext cx="432048" cy="406633"/>
          </a:xfrm>
          <a:prstGeom prst="rect">
            <a:avLst/>
          </a:prstGeom>
          <a:noFill/>
          <a:ln w="9525" algn="in">
            <a:noFill/>
            <a:miter lim="800000"/>
            <a:headEnd/>
            <a:tailEnd/>
          </a:ln>
        </p:spPr>
      </p:pic>
      <p:pic>
        <p:nvPicPr>
          <p:cNvPr id="14" name="Picture 1" descr="fiziki"/>
          <p:cNvPicPr>
            <a:picLocks noChangeAspect="1" noChangeArrowheads="1"/>
          </p:cNvPicPr>
          <p:nvPr/>
        </p:nvPicPr>
        <p:blipFill>
          <a:blip r:embed="rId4" cstate="print"/>
          <a:srcRect/>
          <a:stretch>
            <a:fillRect/>
          </a:stretch>
        </p:blipFill>
        <p:spPr bwMode="auto">
          <a:xfrm>
            <a:off x="6228184" y="6165304"/>
            <a:ext cx="432048" cy="406633"/>
          </a:xfrm>
          <a:prstGeom prst="rect">
            <a:avLst/>
          </a:prstGeom>
          <a:noFill/>
          <a:ln w="9525" algn="in">
            <a:noFill/>
            <a:miter lim="800000"/>
            <a:headEnd/>
            <a:tailEnd/>
          </a:ln>
        </p:spPr>
      </p:pic>
      <p:sp>
        <p:nvSpPr>
          <p:cNvPr id="15" name="14 Metin kutusu"/>
          <p:cNvSpPr txBox="1"/>
          <p:nvPr/>
        </p:nvSpPr>
        <p:spPr>
          <a:xfrm>
            <a:off x="0" y="0"/>
            <a:ext cx="9144000" cy="461665"/>
          </a:xfrm>
          <a:prstGeom prst="rect">
            <a:avLst/>
          </a:prstGeom>
          <a:noFill/>
        </p:spPr>
        <p:txBody>
          <a:bodyPr wrap="square" rtlCol="0">
            <a:spAutoFit/>
          </a:bodyPr>
          <a:lstStyle/>
          <a:p>
            <a:pPr algn="ctr"/>
            <a:r>
              <a:rPr lang="tr-TR" sz="2400" dirty="0" smtClean="0">
                <a:solidFill>
                  <a:srgbClr val="FF0000"/>
                </a:solidFill>
                <a:latin typeface="Monotype Corsiva" pitchFamily="66" charset="0"/>
              </a:rPr>
              <a:t> </a:t>
            </a:r>
            <a:r>
              <a:rPr lang="tr-TR" sz="2400" dirty="0" smtClean="0">
                <a:solidFill>
                  <a:srgbClr val="FF0000"/>
                </a:solidFill>
                <a:latin typeface="Bahnschrift SemiLight" pitchFamily="34" charset="0"/>
              </a:rPr>
              <a:t>Coğrafya 9 MEB Ders Kitabı / Sayfa 21</a:t>
            </a:r>
            <a:endParaRPr lang="tr-TR" sz="2400" dirty="0">
              <a:solidFill>
                <a:srgbClr val="FF0000"/>
              </a:solidFill>
              <a:latin typeface="Bahnschrift SemiLigh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ppt_x"/>
                                          </p:val>
                                        </p:tav>
                                        <p:tav tm="100000">
                                          <p:val>
                                            <p:strVal val="#ppt_x"/>
                                          </p:val>
                                        </p:tav>
                                      </p:tavLst>
                                    </p:anim>
                                    <p:anim calcmode="lin" valueType="num">
                                      <p:cBhvr additive="base">
                                        <p:cTn id="3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1000" fill="hold"/>
                                        <p:tgtEl>
                                          <p:spTgt spid="12"/>
                                        </p:tgtEl>
                                        <p:attrNameLst>
                                          <p:attrName>ppt_x</p:attrName>
                                        </p:attrNameLst>
                                      </p:cBhvr>
                                      <p:tavLst>
                                        <p:tav tm="0">
                                          <p:val>
                                            <p:strVal val="#ppt_x"/>
                                          </p:val>
                                        </p:tav>
                                        <p:tav tm="100000">
                                          <p:val>
                                            <p:strVal val="#ppt_x"/>
                                          </p:val>
                                        </p:tav>
                                      </p:tavLst>
                                    </p:anim>
                                    <p:anim calcmode="lin" valueType="num">
                                      <p:cBhvr additive="base">
                                        <p:cTn id="4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1000" fill="hold"/>
                                        <p:tgtEl>
                                          <p:spTgt spid="11"/>
                                        </p:tgtEl>
                                        <p:attrNameLst>
                                          <p:attrName>ppt_x</p:attrName>
                                        </p:attrNameLst>
                                      </p:cBhvr>
                                      <p:tavLst>
                                        <p:tav tm="0">
                                          <p:val>
                                            <p:strVal val="#ppt_x"/>
                                          </p:val>
                                        </p:tav>
                                        <p:tav tm="100000">
                                          <p:val>
                                            <p:strVal val="#ppt_x"/>
                                          </p:val>
                                        </p:tav>
                                      </p:tavLst>
                                    </p:anim>
                                    <p:anim calcmode="lin" valueType="num">
                                      <p:cBhvr additive="base">
                                        <p:cTn id="5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1000" fill="hold"/>
                                        <p:tgtEl>
                                          <p:spTgt spid="13"/>
                                        </p:tgtEl>
                                        <p:attrNameLst>
                                          <p:attrName>ppt_x</p:attrName>
                                        </p:attrNameLst>
                                      </p:cBhvr>
                                      <p:tavLst>
                                        <p:tav tm="0">
                                          <p:val>
                                            <p:strVal val="#ppt_x"/>
                                          </p:val>
                                        </p:tav>
                                        <p:tav tm="100000">
                                          <p:val>
                                            <p:strVal val="#ppt_x"/>
                                          </p:val>
                                        </p:tav>
                                      </p:tavLst>
                                    </p:anim>
                                    <p:anim calcmode="lin" valueType="num">
                                      <p:cBhvr additive="base">
                                        <p:cTn id="5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1000" fill="hold"/>
                                        <p:tgtEl>
                                          <p:spTgt spid="14"/>
                                        </p:tgtEl>
                                        <p:attrNameLst>
                                          <p:attrName>ppt_x</p:attrName>
                                        </p:attrNameLst>
                                      </p:cBhvr>
                                      <p:tavLst>
                                        <p:tav tm="0">
                                          <p:val>
                                            <p:strVal val="#ppt_x"/>
                                          </p:val>
                                        </p:tav>
                                        <p:tav tm="100000">
                                          <p:val>
                                            <p:strVal val="#ppt_x"/>
                                          </p:val>
                                        </p:tav>
                                      </p:tavLst>
                                    </p:anim>
                                    <p:anim calcmode="lin" valueType="num">
                                      <p:cBhvr additive="base">
                                        <p:cTn id="6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Yeni Mesaj: Anız yakmak toprağı öldürüyor"/>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5" name="4 Metin kutusu"/>
          <p:cNvSpPr txBox="1"/>
          <p:nvPr/>
        </p:nvSpPr>
        <p:spPr>
          <a:xfrm>
            <a:off x="251520" y="260648"/>
            <a:ext cx="8640960" cy="1569660"/>
          </a:xfrm>
          <a:prstGeom prst="rect">
            <a:avLst/>
          </a:prstGeom>
          <a:noFill/>
        </p:spPr>
        <p:txBody>
          <a:bodyPr wrap="square" rtlCol="0">
            <a:spAutoFit/>
          </a:bodyPr>
          <a:lstStyle/>
          <a:p>
            <a:pPr algn="just"/>
            <a:r>
              <a:rPr lang="tr-TR" sz="2400" dirty="0" smtClean="0">
                <a:solidFill>
                  <a:schemeClr val="bg1"/>
                </a:solidFill>
                <a:latin typeface="Bahnschrift Light" pitchFamily="34" charset="0"/>
              </a:rPr>
              <a:t>“Anız yakanlara her dekar için 73,68 TL idari para cezası verilir. Anız yakma fiilinin orman ve sulak alanlara bitişik yerler ile meskun mahallerde işlenmesi durumunda ceza beş kat arttırılır."</a:t>
            </a:r>
            <a:endParaRPr lang="tr-TR" sz="2400" dirty="0">
              <a:solidFill>
                <a:schemeClr val="bg1"/>
              </a:solidFill>
              <a:effectLst>
                <a:outerShdw blurRad="38100" dist="38100" dir="2700000" algn="tl">
                  <a:srgbClr val="000000">
                    <a:alpha val="43137"/>
                  </a:srgbClr>
                </a:outerShdw>
              </a:effectLst>
              <a:latin typeface="Bahnschrift Light"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ÇMO'dan uyarı: Anız yakmak topraktaki verimi düşürür"/>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3214</TotalTime>
  <Words>628</Words>
  <Application>Microsoft Office PowerPoint</Application>
  <PresentationFormat>Ekran Gösterisi (4:3)</PresentationFormat>
  <Paragraphs>202</Paragraphs>
  <Slides>100</Slides>
  <Notes>87</Notes>
  <HiddenSlides>0</HiddenSlides>
  <MMClips>0</MMClips>
  <ScaleCrop>false</ScaleCrop>
  <HeadingPairs>
    <vt:vector size="4" baseType="variant">
      <vt:variant>
        <vt:lpstr>Tema</vt:lpstr>
      </vt:variant>
      <vt:variant>
        <vt:i4>1</vt:i4>
      </vt:variant>
      <vt:variant>
        <vt:lpstr>Slayt Başlıkları</vt:lpstr>
      </vt:variant>
      <vt:variant>
        <vt:i4>100</vt:i4>
      </vt:variant>
    </vt:vector>
  </HeadingPairs>
  <TitlesOfParts>
    <vt:vector size="101" baseType="lpstr">
      <vt:lpstr>Ofis Teması</vt:lpstr>
      <vt:lpstr>COĞRAFYA-9</vt:lpstr>
      <vt:lpstr>İNSAN ve DOĞA</vt:lpstr>
      <vt:lpstr>Slayt 3</vt:lpstr>
      <vt:lpstr>DOĞAL VE BEŞERİ  UNSUR NE DEMEKTİR? </vt:lpstr>
      <vt:lpstr>Doğada bulunan ve doğaya ait, insan  eli değmemiş, insana ait olmayan unsurlara doğal unsur, insanların ihtiyaçlarını giderebilmek için doğayı  yani çevreyi değiştirmesiyle ortaya çıkan unsurlara ise beşerî unsur  denir.</vt:lpstr>
      <vt:lpstr>Slayt 6</vt:lpstr>
      <vt:lpstr>Slayt 7</vt:lpstr>
      <vt:lpstr>COĞRAFYANIN İNCELEME ALANI  VE İNCELEME KONUSU NEDİR ? </vt:lpstr>
      <vt:lpstr>Slayt 9</vt:lpstr>
      <vt:lpstr> Coğrafyanın inceleme alanı  coğrafi ortamdır.  Coğrafyanın inceleme konusu ise  insan doğa etkileşimidir. </vt:lpstr>
      <vt:lpstr>Slayt 11</vt:lpstr>
      <vt:lpstr> Coğrafi ortam; insanların yeryüzünde faaliyetlerini gerçekleştiği beşeri ortam ile doğayı oluşturan 4 temel ortamın (doğal ortamın ) birlikteliği  ile oluşur.  </vt:lpstr>
      <vt:lpstr>DOĞAYI OLUŞTURAN 4 TEMEL ORTAM HANGİLERİDİR?</vt:lpstr>
      <vt:lpstr>Slayt 14</vt:lpstr>
      <vt:lpstr>Slayt 15</vt:lpstr>
      <vt:lpstr>Slayt 16</vt:lpstr>
      <vt:lpstr>ATMOSFER-HAVAKÜRE Tüm iklim ve meteoroloji olayları atmosferde gerçekleşir.   Atmosfer olaylarını coğrafyanın alt dallarından klimatoloji inceler. </vt:lpstr>
      <vt:lpstr>Slayt 18</vt:lpstr>
      <vt:lpstr>Slayt 19</vt:lpstr>
      <vt:lpstr>Slayt 20</vt:lpstr>
      <vt:lpstr>Slayt 21</vt:lpstr>
      <vt:lpstr>LİTOSFER- TAŞKÜRE  Dünya’nın en üst kısmında yer alan yer kabuğu soğuk, katı ve kırılgan kayaçlardan oluşmaktadır ve litosfer olarak adlandırılmaktadır. Taş küre üzerindeki yer şekillerinin oluşum özeliklerini coğrafyanın alt dallarından jeomorfoloji inceler.</vt:lpstr>
      <vt:lpstr>Slayt 23</vt:lpstr>
      <vt:lpstr>Slayt 24</vt:lpstr>
      <vt:lpstr>Slayt 25</vt:lpstr>
      <vt:lpstr>Slayt 26</vt:lpstr>
      <vt:lpstr>Slayt 27</vt:lpstr>
      <vt:lpstr>HİDROSFER- SUKÜRE  Gezegenimizde bulunan tüm okyanus, deniz, göl ve su kaynaklarının bütününe hidrosfer denir. Su küreyi coğrafyanın alt dallarından hidrografya inceler.</vt:lpstr>
      <vt:lpstr>Slayt 29</vt:lpstr>
      <vt:lpstr>Slayt 30</vt:lpstr>
      <vt:lpstr>Slayt 31</vt:lpstr>
      <vt:lpstr>Slayt 32</vt:lpstr>
      <vt:lpstr>Slayt 33</vt:lpstr>
      <vt:lpstr>BİYOSFER- CANLILAR KÜRESİ  Canlılar küresini coğrafyanın alt dallarından biyocoğrafya inceler. </vt:lpstr>
      <vt:lpstr>Slayt 35</vt:lpstr>
      <vt:lpstr>Slayt 36</vt:lpstr>
      <vt:lpstr>Slayt 37</vt:lpstr>
      <vt:lpstr>Slayt 38</vt:lpstr>
      <vt:lpstr>Slayt 39</vt:lpstr>
      <vt:lpstr>İNSAN DOĞA ETKİLEŞİMİ  NASIL GERÇEKLEŞİR ?</vt:lpstr>
      <vt:lpstr>   İnsan ve doğa etkileşimi;  doğal ortama bağımlı olma, doğal ortama  adapte olma,  doğal ortamı değiştirme şeklinde gerçekleşir.   </vt:lpstr>
      <vt:lpstr>  İnsan ve doğa etkileşimi ele alınırken bu üç durumun neden olduğu olumlu  ve olumsuz sonuçlar göz önünde bulundurulmalıdır.   </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DOĞANIN İNSAN YAŞAMI ÜZERİNDEKİ ETKİLERİ NASILDIR? </vt:lpstr>
      <vt:lpstr>            DOĞANIN İNSANLAR  ÜZERİNDEKİ ETKİLERİ # Dünya nüfusunun büyük bir kısmının ılıman kuşakta ve deniz kıyılarında toplanması # İlk yerleşmelerin verimli tarım alanları ve su kaynaklarına yakın olan yerlerde kurulması # Yüksek ve engebeli yerlerde nüfusun seyrek olması # Kutuplar ve çöllerin yerleşmeye uygun olmaması # Kıyafet,yemek ve kültürlerin değişkenlik göstermesi # Konut malzemelerinin değişkenlik göstermesi # Deprem bölgelerinde tek katlı yapıların olması # Tropikal siklonların su taşkınlarına neden olarak yerleşim alanlarını tehdit etmesi  # Volkanik faaliyetlerin hava ulaşımını olumsuz etkilemesi              </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lpstr>Slayt 91</vt:lpstr>
      <vt:lpstr>Slayt 92</vt:lpstr>
      <vt:lpstr>Slayt 93</vt:lpstr>
      <vt:lpstr>Slayt 94</vt:lpstr>
      <vt:lpstr>Slayt 95</vt:lpstr>
      <vt:lpstr>Slayt 96</vt:lpstr>
      <vt:lpstr>Slayt 97</vt:lpstr>
      <vt:lpstr>Slayt 98</vt:lpstr>
      <vt:lpstr>Slayt 99</vt:lpstr>
      <vt:lpstr>Slayt 100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www.cografyasever.com</dc:title>
  <dc:subject>2020-9.SINIF DERS SUNULARI</dc:subject>
  <dc:creator>MUSTAFA SEVER</dc:creator>
  <cp:lastModifiedBy>PC</cp:lastModifiedBy>
  <cp:revision>436</cp:revision>
  <dcterms:created xsi:type="dcterms:W3CDTF">2015-10-10T12:56:15Z</dcterms:created>
  <dcterms:modified xsi:type="dcterms:W3CDTF">2020-10-04T10:45:37Z</dcterms:modified>
</cp:coreProperties>
</file>